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779" r:id="rId2"/>
    <p:sldMasterId id="2147483830" r:id="rId3"/>
    <p:sldMasterId id="2147483842" r:id="rId4"/>
    <p:sldMasterId id="2147483923" r:id="rId5"/>
    <p:sldMasterId id="2147483935" r:id="rId6"/>
    <p:sldMasterId id="2147483950" r:id="rId7"/>
    <p:sldMasterId id="2147483962" r:id="rId8"/>
    <p:sldMasterId id="2147483989" r:id="rId9"/>
    <p:sldMasterId id="2147484002" r:id="rId10"/>
    <p:sldMasterId id="2147484004" r:id="rId11"/>
  </p:sldMasterIdLst>
  <p:notesMasterIdLst>
    <p:notesMasterId r:id="rId97"/>
  </p:notesMasterIdLst>
  <p:handoutMasterIdLst>
    <p:handoutMasterId r:id="rId98"/>
  </p:handoutMasterIdLst>
  <p:sldIdLst>
    <p:sldId id="638" r:id="rId12"/>
    <p:sldId id="674" r:id="rId13"/>
    <p:sldId id="543" r:id="rId14"/>
    <p:sldId id="544" r:id="rId15"/>
    <p:sldId id="545" r:id="rId16"/>
    <p:sldId id="546" r:id="rId17"/>
    <p:sldId id="692" r:id="rId18"/>
    <p:sldId id="491" r:id="rId19"/>
    <p:sldId id="492" r:id="rId20"/>
    <p:sldId id="507" r:id="rId21"/>
    <p:sldId id="508" r:id="rId22"/>
    <p:sldId id="741" r:id="rId23"/>
    <p:sldId id="693" r:id="rId24"/>
    <p:sldId id="695" r:id="rId25"/>
    <p:sldId id="696" r:id="rId26"/>
    <p:sldId id="737" r:id="rId27"/>
    <p:sldId id="738" r:id="rId28"/>
    <p:sldId id="739" r:id="rId29"/>
    <p:sldId id="740" r:id="rId30"/>
    <p:sldId id="702" r:id="rId31"/>
    <p:sldId id="704" r:id="rId32"/>
    <p:sldId id="706" r:id="rId33"/>
    <p:sldId id="707" r:id="rId34"/>
    <p:sldId id="708" r:id="rId35"/>
    <p:sldId id="709" r:id="rId36"/>
    <p:sldId id="711" r:id="rId37"/>
    <p:sldId id="712" r:id="rId38"/>
    <p:sldId id="713" r:id="rId39"/>
    <p:sldId id="714" r:id="rId40"/>
    <p:sldId id="718" r:id="rId41"/>
    <p:sldId id="720" r:id="rId42"/>
    <p:sldId id="723" r:id="rId43"/>
    <p:sldId id="724" r:id="rId44"/>
    <p:sldId id="725" r:id="rId45"/>
    <p:sldId id="726" r:id="rId46"/>
    <p:sldId id="727" r:id="rId47"/>
    <p:sldId id="728" r:id="rId48"/>
    <p:sldId id="729" r:id="rId49"/>
    <p:sldId id="733" r:id="rId50"/>
    <p:sldId id="734" r:id="rId51"/>
    <p:sldId id="735" r:id="rId52"/>
    <p:sldId id="736" r:id="rId53"/>
    <p:sldId id="691" r:id="rId54"/>
    <p:sldId id="677" r:id="rId55"/>
    <p:sldId id="678" r:id="rId56"/>
    <p:sldId id="679" r:id="rId57"/>
    <p:sldId id="680" r:id="rId58"/>
    <p:sldId id="681" r:id="rId59"/>
    <p:sldId id="682" r:id="rId60"/>
    <p:sldId id="671" r:id="rId61"/>
    <p:sldId id="656" r:id="rId62"/>
    <p:sldId id="657" r:id="rId63"/>
    <p:sldId id="658" r:id="rId64"/>
    <p:sldId id="672" r:id="rId65"/>
    <p:sldId id="660" r:id="rId66"/>
    <p:sldId id="673" r:id="rId67"/>
    <p:sldId id="662" r:id="rId68"/>
    <p:sldId id="663" r:id="rId69"/>
    <p:sldId id="664" r:id="rId70"/>
    <p:sldId id="665" r:id="rId71"/>
    <p:sldId id="666" r:id="rId72"/>
    <p:sldId id="667" r:id="rId73"/>
    <p:sldId id="668" r:id="rId74"/>
    <p:sldId id="669" r:id="rId75"/>
    <p:sldId id="670" r:id="rId76"/>
    <p:sldId id="642" r:id="rId77"/>
    <p:sldId id="562" r:id="rId78"/>
    <p:sldId id="675" r:id="rId79"/>
    <p:sldId id="676" r:id="rId80"/>
    <p:sldId id="564" r:id="rId81"/>
    <p:sldId id="559" r:id="rId82"/>
    <p:sldId id="563" r:id="rId83"/>
    <p:sldId id="560" r:id="rId84"/>
    <p:sldId id="567" r:id="rId85"/>
    <p:sldId id="566" r:id="rId86"/>
    <p:sldId id="568" r:id="rId87"/>
    <p:sldId id="445" r:id="rId88"/>
    <p:sldId id="683" r:id="rId89"/>
    <p:sldId id="684" r:id="rId90"/>
    <p:sldId id="685" r:id="rId91"/>
    <p:sldId id="686" r:id="rId92"/>
    <p:sldId id="687" r:id="rId93"/>
    <p:sldId id="688" r:id="rId94"/>
    <p:sldId id="689" r:id="rId95"/>
    <p:sldId id="690" r:id="rId96"/>
  </p:sldIdLst>
  <p:sldSz cx="9144000" cy="6858000" type="screen4x3"/>
  <p:notesSz cx="6858000" cy="9144000"/>
  <p:defaultTex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054" algn="ctr" rtl="0" fontAlgn="base">
      <a:spcBef>
        <a:spcPct val="0"/>
      </a:spcBef>
      <a:spcAft>
        <a:spcPct val="0"/>
      </a:spcAft>
      <a:defRPr kern="1200">
        <a:solidFill>
          <a:schemeClr val="tx1"/>
        </a:solidFill>
        <a:latin typeface="Arial" charset="0"/>
        <a:ea typeface="+mn-ea"/>
        <a:cs typeface="+mn-cs"/>
      </a:defRPr>
    </a:lvl2pPr>
    <a:lvl3pPr marL="914108" algn="ctr" rtl="0" fontAlgn="base">
      <a:spcBef>
        <a:spcPct val="0"/>
      </a:spcBef>
      <a:spcAft>
        <a:spcPct val="0"/>
      </a:spcAft>
      <a:defRPr kern="1200">
        <a:solidFill>
          <a:schemeClr val="tx1"/>
        </a:solidFill>
        <a:latin typeface="Arial" charset="0"/>
        <a:ea typeface="+mn-ea"/>
        <a:cs typeface="+mn-cs"/>
      </a:defRPr>
    </a:lvl3pPr>
    <a:lvl4pPr marL="1371162" algn="ctr" rtl="0" fontAlgn="base">
      <a:spcBef>
        <a:spcPct val="0"/>
      </a:spcBef>
      <a:spcAft>
        <a:spcPct val="0"/>
      </a:spcAft>
      <a:defRPr kern="1200">
        <a:solidFill>
          <a:schemeClr val="tx1"/>
        </a:solidFill>
        <a:latin typeface="Arial" charset="0"/>
        <a:ea typeface="+mn-ea"/>
        <a:cs typeface="+mn-cs"/>
      </a:defRPr>
    </a:lvl4pPr>
    <a:lvl5pPr marL="1828215" algn="ctr" rtl="0" fontAlgn="base">
      <a:spcBef>
        <a:spcPct val="0"/>
      </a:spcBef>
      <a:spcAft>
        <a:spcPct val="0"/>
      </a:spcAft>
      <a:defRPr kern="1200">
        <a:solidFill>
          <a:schemeClr val="tx1"/>
        </a:solidFill>
        <a:latin typeface="Arial" charset="0"/>
        <a:ea typeface="+mn-ea"/>
        <a:cs typeface="+mn-cs"/>
      </a:defRPr>
    </a:lvl5pPr>
    <a:lvl6pPr marL="2285268" algn="l" defTabSz="914108" rtl="0" eaLnBrk="1" latinLnBrk="0" hangingPunct="1">
      <a:defRPr kern="1200">
        <a:solidFill>
          <a:schemeClr val="tx1"/>
        </a:solidFill>
        <a:latin typeface="Arial" charset="0"/>
        <a:ea typeface="+mn-ea"/>
        <a:cs typeface="+mn-cs"/>
      </a:defRPr>
    </a:lvl6pPr>
    <a:lvl7pPr marL="2742322" algn="l" defTabSz="914108" rtl="0" eaLnBrk="1" latinLnBrk="0" hangingPunct="1">
      <a:defRPr kern="1200">
        <a:solidFill>
          <a:schemeClr val="tx1"/>
        </a:solidFill>
        <a:latin typeface="Arial" charset="0"/>
        <a:ea typeface="+mn-ea"/>
        <a:cs typeface="+mn-cs"/>
      </a:defRPr>
    </a:lvl7pPr>
    <a:lvl8pPr marL="3199376" algn="l" defTabSz="914108" rtl="0" eaLnBrk="1" latinLnBrk="0" hangingPunct="1">
      <a:defRPr kern="1200">
        <a:solidFill>
          <a:schemeClr val="tx1"/>
        </a:solidFill>
        <a:latin typeface="Arial" charset="0"/>
        <a:ea typeface="+mn-ea"/>
        <a:cs typeface="+mn-cs"/>
      </a:defRPr>
    </a:lvl8pPr>
    <a:lvl9pPr marL="3656430" algn="l" defTabSz="914108"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66FFFF"/>
    <a:srgbClr val="FF0066"/>
    <a:srgbClr val="0099FF"/>
    <a:srgbClr val="A50021"/>
    <a:srgbClr val="FFFF00"/>
    <a:srgbClr val="3366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0" autoAdjust="0"/>
    <p:restoredTop sz="96476" autoAdjust="0"/>
  </p:normalViewPr>
  <p:slideViewPr>
    <p:cSldViewPr>
      <p:cViewPr varScale="1">
        <p:scale>
          <a:sx n="111" d="100"/>
          <a:sy n="111" d="100"/>
        </p:scale>
        <p:origin x="161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5" d="100"/>
          <a:sy n="85" d="100"/>
        </p:scale>
        <p:origin x="-319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6" Type="http://schemas.openxmlformats.org/officeDocument/2006/relationships/slide" Target="slides/slide5.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handoutMaster" Target="handoutMasters/handoutMaster1.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2" Type="http://schemas.openxmlformats.org/officeDocument/2006/relationships/oleObject" Target="file:///E:\Senior%20Design\cell_probability(1).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lrMapOvr bg1="lt1" tx1="dk1" bg2="lt2" tx2="dk2" accent1="accent1" accent2="accent2" accent3="accent3" accent4="accent4" accent5="accent5" accent6="accent6" hlink="hlink" folHlink="folHlink"/>
  <c:chart>
    <c:title>
      <c:tx>
        <c:rich>
          <a:bodyPr/>
          <a:lstStyle/>
          <a:p>
            <a:pPr>
              <a:defRPr/>
            </a:pPr>
            <a:r>
              <a:rPr lang="en-US" sz="1000" dirty="0">
                <a:solidFill>
                  <a:srgbClr val="FFFF99"/>
                </a:solidFill>
                <a:latin typeface="Arial" pitchFamily="34" charset="0"/>
                <a:cs typeface="Arial" pitchFamily="34" charset="0"/>
              </a:rPr>
              <a:t>Probability of Printing Cells in a </a:t>
            </a:r>
            <a:r>
              <a:rPr lang="en-US" sz="1000" dirty="0" smtClean="0">
                <a:solidFill>
                  <a:srgbClr val="FFFF99"/>
                </a:solidFill>
                <a:latin typeface="Arial" pitchFamily="34" charset="0"/>
                <a:cs typeface="Arial" pitchFamily="34" charset="0"/>
              </a:rPr>
              <a:t>Period  (</a:t>
            </a:r>
            <a:r>
              <a:rPr lang="en-US" sz="1000" baseline="0" dirty="0" smtClean="0">
                <a:solidFill>
                  <a:srgbClr val="FFFF99"/>
                </a:solidFill>
                <a:latin typeface="Arial" pitchFamily="34" charset="0"/>
                <a:cs typeface="Arial" pitchFamily="34" charset="0"/>
              </a:rPr>
              <a:t>      )</a:t>
            </a:r>
            <a:endParaRPr lang="en-US" sz="1000" dirty="0">
              <a:solidFill>
                <a:srgbClr val="FFFF99"/>
              </a:solidFill>
              <a:latin typeface="Arial" pitchFamily="34" charset="0"/>
              <a:cs typeface="Arial" pitchFamily="34" charset="0"/>
            </a:endParaRPr>
          </a:p>
        </c:rich>
      </c:tx>
      <c:layout>
        <c:manualLayout>
          <c:xMode val="edge"/>
          <c:yMode val="edge"/>
          <c:x val="0.14642938511976752"/>
          <c:y val="2.8850899766870868E-2"/>
        </c:manualLayout>
      </c:layout>
      <c:overlay val="0"/>
    </c:title>
    <c:autoTitleDeleted val="0"/>
    <c:plotArea>
      <c:layout>
        <c:manualLayout>
          <c:layoutTarget val="inner"/>
          <c:xMode val="edge"/>
          <c:yMode val="edge"/>
          <c:x val="0.102527024335007"/>
          <c:y val="0.11810765571087425"/>
          <c:w val="0.86086834352097563"/>
          <c:h val="0.80098621373504497"/>
        </c:manualLayout>
      </c:layout>
      <c:scatterChart>
        <c:scatterStyle val="smoothMarker"/>
        <c:varyColors val="0"/>
        <c:ser>
          <c:idx val="0"/>
          <c:order val="0"/>
          <c:tx>
            <c:v>0.1764 cells/drop</c:v>
          </c:tx>
          <c:xVal>
            <c:numRef>
              <c:f>Sheet1!$B$2:$B$17</c:f>
              <c:numCache>
                <c:formatCode>General</c:formatCode>
                <c:ptCount val="1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numCache>
            </c:numRef>
          </c:xVal>
          <c:yVal>
            <c:numRef>
              <c:f>Sheet1!$C$2:$C$17</c:f>
              <c:numCache>
                <c:formatCode>General</c:formatCode>
                <c:ptCount val="16"/>
                <c:pt idx="0">
                  <c:v>0.83828260322423298</c:v>
                </c:pt>
                <c:pt idx="1">
                  <c:v>0.14787305120875427</c:v>
                </c:pt>
                <c:pt idx="2">
                  <c:v>1.3042403116612309E-2</c:v>
                </c:pt>
                <c:pt idx="3">
                  <c:v>7.6689330325679841E-4</c:v>
                </c:pt>
                <c:pt idx="4">
                  <c:v>3.3819994673625064E-5</c:v>
                </c:pt>
                <c:pt idx="5">
                  <c:v>1.1931694120854801E-6</c:v>
                </c:pt>
                <c:pt idx="6">
                  <c:v>3.5079180715313617E-8</c:v>
                </c:pt>
                <c:pt idx="7">
                  <c:v>8.8399535402590046E-10</c:v>
                </c:pt>
                <c:pt idx="8">
                  <c:v>1.9492097556271059E-11</c:v>
                </c:pt>
                <c:pt idx="9">
                  <c:v>3.8204511210291355E-13</c:v>
                </c:pt>
                <c:pt idx="10">
                  <c:v>6.7392757774954448E-15</c:v>
                </c:pt>
                <c:pt idx="11">
                  <c:v>1.0807347701365413E-16</c:v>
                </c:pt>
                <c:pt idx="12">
                  <c:v>1.5886801121007271E-18</c:v>
                </c:pt>
                <c:pt idx="13">
                  <c:v>2.1557167059582122E-20</c:v>
                </c:pt>
                <c:pt idx="14">
                  <c:v>2.7162030495073663E-22</c:v>
                </c:pt>
                <c:pt idx="15">
                  <c:v>3.194254786220667E-24</c:v>
                </c:pt>
              </c:numCache>
            </c:numRef>
          </c:yVal>
          <c:smooth val="1"/>
          <c:extLst>
            <c:ext xmlns:c16="http://schemas.microsoft.com/office/drawing/2014/chart" uri="{C3380CC4-5D6E-409C-BE32-E72D297353CC}">
              <c16:uniqueId val="{00000000-7E0E-43D0-9D54-7B62D030C155}"/>
            </c:ext>
          </c:extLst>
        </c:ser>
        <c:ser>
          <c:idx val="1"/>
          <c:order val="1"/>
          <c:tx>
            <c:v>1 cell/drop</c:v>
          </c:tx>
          <c:xVal>
            <c:numRef>
              <c:f>Sheet1!$B$18:$B$33</c:f>
              <c:numCache>
                <c:formatCode>General</c:formatCode>
                <c:ptCount val="1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numCache>
            </c:numRef>
          </c:xVal>
          <c:yVal>
            <c:numRef>
              <c:f>Sheet1!$C$18:$C$33</c:f>
              <c:numCache>
                <c:formatCode>General</c:formatCode>
                <c:ptCount val="16"/>
                <c:pt idx="0">
                  <c:v>0.36787944117144433</c:v>
                </c:pt>
                <c:pt idx="1">
                  <c:v>0.36787944117144433</c:v>
                </c:pt>
                <c:pt idx="2">
                  <c:v>0.18393972058572219</c:v>
                </c:pt>
                <c:pt idx="3">
                  <c:v>6.1313240195240738E-2</c:v>
                </c:pt>
                <c:pt idx="4">
                  <c:v>1.5328310048810185E-2</c:v>
                </c:pt>
                <c:pt idx="5">
                  <c:v>3.0656620097620252E-3</c:v>
                </c:pt>
                <c:pt idx="6">
                  <c:v>5.1094366829367228E-4</c:v>
                </c:pt>
                <c:pt idx="7">
                  <c:v>7.2991952613381928E-5</c:v>
                </c:pt>
                <c:pt idx="8">
                  <c:v>9.1239940766727529E-6</c:v>
                </c:pt>
                <c:pt idx="9">
                  <c:v>1.0137771196303097E-6</c:v>
                </c:pt>
                <c:pt idx="10">
                  <c:v>1.0137771196303107E-7</c:v>
                </c:pt>
                <c:pt idx="11">
                  <c:v>9.2161556330027954E-9</c:v>
                </c:pt>
                <c:pt idx="12">
                  <c:v>7.6801296941690158E-10</c:v>
                </c:pt>
                <c:pt idx="13">
                  <c:v>5.9077920724377125E-11</c:v>
                </c:pt>
                <c:pt idx="14">
                  <c:v>4.2198514803126855E-12</c:v>
                </c:pt>
                <c:pt idx="15">
                  <c:v>2.8132343202084385E-13</c:v>
                </c:pt>
              </c:numCache>
            </c:numRef>
          </c:yVal>
          <c:smooth val="1"/>
          <c:extLst>
            <c:ext xmlns:c16="http://schemas.microsoft.com/office/drawing/2014/chart" uri="{C3380CC4-5D6E-409C-BE32-E72D297353CC}">
              <c16:uniqueId val="{00000001-7E0E-43D0-9D54-7B62D030C155}"/>
            </c:ext>
          </c:extLst>
        </c:ser>
        <c:ser>
          <c:idx val="2"/>
          <c:order val="2"/>
          <c:tx>
            <c:v>2 cells/drop</c:v>
          </c:tx>
          <c:xVal>
            <c:numRef>
              <c:f>Sheet1!$B$34:$B$49</c:f>
              <c:numCache>
                <c:formatCode>General</c:formatCode>
                <c:ptCount val="1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numCache>
            </c:numRef>
          </c:xVal>
          <c:yVal>
            <c:numRef>
              <c:f>Sheet1!$C$34:$C$49</c:f>
              <c:numCache>
                <c:formatCode>General</c:formatCode>
                <c:ptCount val="16"/>
                <c:pt idx="0">
                  <c:v>0.13533528323661301</c:v>
                </c:pt>
                <c:pt idx="1">
                  <c:v>0.27067056647322502</c:v>
                </c:pt>
                <c:pt idx="2">
                  <c:v>0.27067056647322502</c:v>
                </c:pt>
                <c:pt idx="3">
                  <c:v>0.18044704431548519</c:v>
                </c:pt>
                <c:pt idx="4">
                  <c:v>9.0223522157742403E-2</c:v>
                </c:pt>
                <c:pt idx="5">
                  <c:v>3.608940886309684E-2</c:v>
                </c:pt>
                <c:pt idx="6">
                  <c:v>1.2029802954365601E-2</c:v>
                </c:pt>
                <c:pt idx="7">
                  <c:v>3.4370865583901833E-3</c:v>
                </c:pt>
                <c:pt idx="8">
                  <c:v>8.592716395975482E-4</c:v>
                </c:pt>
                <c:pt idx="9">
                  <c:v>1.9094925324389893E-4</c:v>
                </c:pt>
                <c:pt idx="10">
                  <c:v>3.8189850648779893E-5</c:v>
                </c:pt>
                <c:pt idx="11">
                  <c:v>6.9436092088690891E-6</c:v>
                </c:pt>
                <c:pt idx="12">
                  <c:v>1.1572682014781771E-6</c:v>
                </c:pt>
                <c:pt idx="13">
                  <c:v>1.7804126176587432E-7</c:v>
                </c:pt>
                <c:pt idx="14">
                  <c:v>2.5434465966553512E-8</c:v>
                </c:pt>
                <c:pt idx="15">
                  <c:v>3.3912621288737741E-9</c:v>
                </c:pt>
              </c:numCache>
            </c:numRef>
          </c:yVal>
          <c:smooth val="1"/>
          <c:extLst>
            <c:ext xmlns:c16="http://schemas.microsoft.com/office/drawing/2014/chart" uri="{C3380CC4-5D6E-409C-BE32-E72D297353CC}">
              <c16:uniqueId val="{00000002-7E0E-43D0-9D54-7B62D030C155}"/>
            </c:ext>
          </c:extLst>
        </c:ser>
        <c:ser>
          <c:idx val="3"/>
          <c:order val="3"/>
          <c:tx>
            <c:v>1.5 cells/drop</c:v>
          </c:tx>
          <c:xVal>
            <c:numRef>
              <c:f>Sheet1!$B$50:$B$60</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xVal>
          <c:yVal>
            <c:numRef>
              <c:f>Sheet1!$C$50:$C$60</c:f>
              <c:numCache>
                <c:formatCode>General</c:formatCode>
                <c:ptCount val="11"/>
                <c:pt idx="0">
                  <c:v>0.22313016014843073</c:v>
                </c:pt>
                <c:pt idx="1">
                  <c:v>0.33469524022264652</c:v>
                </c:pt>
                <c:pt idx="2">
                  <c:v>0.25102143016698375</c:v>
                </c:pt>
                <c:pt idx="3">
                  <c:v>0.12551071508349201</c:v>
                </c:pt>
                <c:pt idx="4">
                  <c:v>4.7066518156309627E-2</c:v>
                </c:pt>
                <c:pt idx="5">
                  <c:v>1.4119955446892802E-2</c:v>
                </c:pt>
                <c:pt idx="6">
                  <c:v>3.5299888617232253E-3</c:v>
                </c:pt>
                <c:pt idx="7">
                  <c:v>7.5642618465497538E-4</c:v>
                </c:pt>
                <c:pt idx="8">
                  <c:v>1.4182990962280723E-4</c:v>
                </c:pt>
                <c:pt idx="9">
                  <c:v>2.3638318270468153E-5</c:v>
                </c:pt>
                <c:pt idx="10">
                  <c:v>3.5457477405702249E-6</c:v>
                </c:pt>
              </c:numCache>
            </c:numRef>
          </c:yVal>
          <c:smooth val="1"/>
          <c:extLst>
            <c:ext xmlns:c16="http://schemas.microsoft.com/office/drawing/2014/chart" uri="{C3380CC4-5D6E-409C-BE32-E72D297353CC}">
              <c16:uniqueId val="{00000003-7E0E-43D0-9D54-7B62D030C155}"/>
            </c:ext>
          </c:extLst>
        </c:ser>
        <c:dLbls>
          <c:showLegendKey val="0"/>
          <c:showVal val="0"/>
          <c:showCatName val="0"/>
          <c:showSerName val="0"/>
          <c:showPercent val="0"/>
          <c:showBubbleSize val="0"/>
        </c:dLbls>
        <c:axId val="44115072"/>
        <c:axId val="44115648"/>
      </c:scatterChart>
      <c:valAx>
        <c:axId val="44115072"/>
        <c:scaling>
          <c:orientation val="minMax"/>
        </c:scaling>
        <c:delete val="0"/>
        <c:axPos val="b"/>
        <c:title>
          <c:tx>
            <c:rich>
              <a:bodyPr/>
              <a:lstStyle/>
              <a:p>
                <a:pPr>
                  <a:defRPr sz="2400"/>
                </a:pPr>
                <a:r>
                  <a:rPr lang="en-US" sz="2000" dirty="0">
                    <a:latin typeface="Arial" pitchFamily="34" charset="0"/>
                    <a:cs typeface="Arial" pitchFamily="34" charset="0"/>
                  </a:rPr>
                  <a:t>Cells/Period</a:t>
                </a:r>
                <a:endParaRPr lang="en-US" sz="2400" dirty="0">
                  <a:latin typeface="Arial" pitchFamily="34" charset="0"/>
                  <a:cs typeface="Arial" pitchFamily="34" charset="0"/>
                </a:endParaRPr>
              </a:p>
            </c:rich>
          </c:tx>
          <c:layout>
            <c:manualLayout>
              <c:xMode val="edge"/>
              <c:yMode val="edge"/>
              <c:x val="0.37832515763115832"/>
              <c:y val="0.93032353965463099"/>
            </c:manualLayout>
          </c:layout>
          <c:overlay val="0"/>
        </c:title>
        <c:numFmt formatCode="General" sourceLinked="1"/>
        <c:majorTickMark val="none"/>
        <c:minorTickMark val="none"/>
        <c:tickLblPos val="nextTo"/>
        <c:txPr>
          <a:bodyPr rot="0" vert="horz"/>
          <a:lstStyle/>
          <a:p>
            <a:pPr>
              <a:defRPr sz="1800"/>
            </a:pPr>
            <a:endParaRPr lang="en-US"/>
          </a:p>
        </c:txPr>
        <c:crossAx val="44115648"/>
        <c:crosses val="autoZero"/>
        <c:crossBetween val="midCat"/>
      </c:valAx>
      <c:valAx>
        <c:axId val="44115648"/>
        <c:scaling>
          <c:orientation val="minMax"/>
        </c:scaling>
        <c:delete val="0"/>
        <c:axPos val="l"/>
        <c:majorGridlines/>
        <c:title>
          <c:tx>
            <c:rich>
              <a:bodyPr/>
              <a:lstStyle/>
              <a:p>
                <a:pPr>
                  <a:defRPr sz="2800"/>
                </a:pPr>
                <a:r>
                  <a:rPr lang="en-US" sz="1100" dirty="0">
                    <a:latin typeface="Arial" pitchFamily="34" charset="0"/>
                    <a:cs typeface="Arial" pitchFamily="34" charset="0"/>
                  </a:rPr>
                  <a:t>Probability</a:t>
                </a:r>
                <a:endParaRPr lang="en-US" sz="2800" dirty="0">
                  <a:latin typeface="Arial" pitchFamily="34" charset="0"/>
                  <a:cs typeface="Arial" pitchFamily="34" charset="0"/>
                </a:endParaRPr>
              </a:p>
            </c:rich>
          </c:tx>
          <c:overlay val="0"/>
        </c:title>
        <c:numFmt formatCode="General" sourceLinked="1"/>
        <c:majorTickMark val="none"/>
        <c:minorTickMark val="none"/>
        <c:tickLblPos val="nextTo"/>
        <c:txPr>
          <a:bodyPr rot="0" vert="horz"/>
          <a:lstStyle/>
          <a:p>
            <a:pPr>
              <a:defRPr sz="1400"/>
            </a:pPr>
            <a:endParaRPr lang="en-US"/>
          </a:p>
        </c:txPr>
        <c:crossAx val="44115072"/>
        <c:crosses val="autoZero"/>
        <c:crossBetween val="midCat"/>
      </c:valAx>
    </c:plotArea>
    <c:legend>
      <c:legendPos val="r"/>
      <c:layout>
        <c:manualLayout>
          <c:xMode val="edge"/>
          <c:yMode val="edge"/>
          <c:x val="0.64889721543428325"/>
          <c:y val="0.14721921453099543"/>
          <c:w val="0.29970253718285533"/>
          <c:h val="0.20711974110032508"/>
        </c:manualLayout>
      </c:layout>
      <c:overlay val="0"/>
      <c:txPr>
        <a:bodyPr/>
        <a:lstStyle/>
        <a:p>
          <a:pPr>
            <a:defRPr sz="1800" b="1">
              <a:latin typeface="+mj-lt"/>
            </a:defRPr>
          </a:pPr>
          <a:endParaRPr lang="en-US"/>
        </a:p>
      </c:txPr>
    </c:legend>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image" Target="../media/image5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Arial" charset="0"/>
              </a:defRPr>
            </a:lvl1pPr>
          </a:lstStyle>
          <a:p>
            <a:pPr>
              <a:defRPr/>
            </a:pPr>
            <a:endParaRPr lang="en-US"/>
          </a:p>
        </p:txBody>
      </p:sp>
      <p:sp>
        <p:nvSpPr>
          <p:cNvPr id="11571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11571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Arial" charset="0"/>
              </a:defRPr>
            </a:lvl1pPr>
          </a:lstStyle>
          <a:p>
            <a:pPr>
              <a:defRPr/>
            </a:pPr>
            <a:endParaRPr lang="en-US"/>
          </a:p>
        </p:txBody>
      </p:sp>
      <p:sp>
        <p:nvSpPr>
          <p:cNvPr id="11571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B33933B2-0E14-4AE0-97A8-F7BFD753E25F}" type="slidenum">
              <a:rPr lang="en-US"/>
              <a:pPr>
                <a:defRPr/>
              </a:pPr>
              <a:t>‹#›</a:t>
            </a:fld>
            <a:endParaRPr lang="en-US"/>
          </a:p>
        </p:txBody>
      </p:sp>
    </p:spTree>
    <p:extLst>
      <p:ext uri="{BB962C8B-B14F-4D97-AF65-F5344CB8AC3E}">
        <p14:creationId xmlns:p14="http://schemas.microsoft.com/office/powerpoint/2010/main" val="12237594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Arial" charset="0"/>
              </a:defRPr>
            </a:lvl1pPr>
          </a:lstStyle>
          <a:p>
            <a:pPr>
              <a:defRPr/>
            </a:pPr>
            <a:endParaRPr lang="en-US"/>
          </a:p>
        </p:txBody>
      </p:sp>
      <p:sp>
        <p:nvSpPr>
          <p:cNvPr id="2355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593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355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Arial" charset="0"/>
              </a:defRPr>
            </a:lvl1pPr>
          </a:lstStyle>
          <a:p>
            <a:pPr>
              <a:defRPr/>
            </a:pPr>
            <a:endParaRPr lang="en-US"/>
          </a:p>
        </p:txBody>
      </p:sp>
      <p:sp>
        <p:nvSpPr>
          <p:cNvPr id="2355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52AF8226-1C02-447E-8ECC-0C61DD4F010C}" type="slidenum">
              <a:rPr lang="en-US"/>
              <a:pPr>
                <a:defRPr/>
              </a:pPr>
              <a:t>‹#›</a:t>
            </a:fld>
            <a:endParaRPr lang="en-US"/>
          </a:p>
        </p:txBody>
      </p:sp>
    </p:spTree>
    <p:extLst>
      <p:ext uri="{BB962C8B-B14F-4D97-AF65-F5344CB8AC3E}">
        <p14:creationId xmlns:p14="http://schemas.microsoft.com/office/powerpoint/2010/main" val="16557584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054" algn="l" rtl="0" eaLnBrk="0" fontAlgn="base" hangingPunct="0">
      <a:spcBef>
        <a:spcPct val="30000"/>
      </a:spcBef>
      <a:spcAft>
        <a:spcPct val="0"/>
      </a:spcAft>
      <a:defRPr sz="1200" kern="1200">
        <a:solidFill>
          <a:schemeClr val="tx1"/>
        </a:solidFill>
        <a:latin typeface="Arial" charset="0"/>
        <a:ea typeface="+mn-ea"/>
        <a:cs typeface="+mn-cs"/>
      </a:defRPr>
    </a:lvl2pPr>
    <a:lvl3pPr marL="914108" algn="l" rtl="0" eaLnBrk="0" fontAlgn="base" hangingPunct="0">
      <a:spcBef>
        <a:spcPct val="30000"/>
      </a:spcBef>
      <a:spcAft>
        <a:spcPct val="0"/>
      </a:spcAft>
      <a:defRPr sz="1200" kern="1200">
        <a:solidFill>
          <a:schemeClr val="tx1"/>
        </a:solidFill>
        <a:latin typeface="Arial" charset="0"/>
        <a:ea typeface="+mn-ea"/>
        <a:cs typeface="+mn-cs"/>
      </a:defRPr>
    </a:lvl3pPr>
    <a:lvl4pPr marL="1371162" algn="l" rtl="0" eaLnBrk="0" fontAlgn="base" hangingPunct="0">
      <a:spcBef>
        <a:spcPct val="30000"/>
      </a:spcBef>
      <a:spcAft>
        <a:spcPct val="0"/>
      </a:spcAft>
      <a:defRPr sz="1200" kern="1200">
        <a:solidFill>
          <a:schemeClr val="tx1"/>
        </a:solidFill>
        <a:latin typeface="Arial" charset="0"/>
        <a:ea typeface="+mn-ea"/>
        <a:cs typeface="+mn-cs"/>
      </a:defRPr>
    </a:lvl4pPr>
    <a:lvl5pPr marL="1828215" algn="l" rtl="0" eaLnBrk="0" fontAlgn="base" hangingPunct="0">
      <a:spcBef>
        <a:spcPct val="30000"/>
      </a:spcBef>
      <a:spcAft>
        <a:spcPct val="0"/>
      </a:spcAft>
      <a:defRPr sz="1200" kern="1200">
        <a:solidFill>
          <a:schemeClr val="tx1"/>
        </a:solidFill>
        <a:latin typeface="Arial" charset="0"/>
        <a:ea typeface="+mn-ea"/>
        <a:cs typeface="+mn-cs"/>
      </a:defRPr>
    </a:lvl5pPr>
    <a:lvl6pPr marL="2285268" algn="l" defTabSz="914108" rtl="0" eaLnBrk="1" latinLnBrk="0" hangingPunct="1">
      <a:defRPr sz="1200" kern="1200">
        <a:solidFill>
          <a:schemeClr val="tx1"/>
        </a:solidFill>
        <a:latin typeface="+mn-lt"/>
        <a:ea typeface="+mn-ea"/>
        <a:cs typeface="+mn-cs"/>
      </a:defRPr>
    </a:lvl6pPr>
    <a:lvl7pPr marL="2742322" algn="l" defTabSz="914108" rtl="0" eaLnBrk="1" latinLnBrk="0" hangingPunct="1">
      <a:defRPr sz="1200" kern="1200">
        <a:solidFill>
          <a:schemeClr val="tx1"/>
        </a:solidFill>
        <a:latin typeface="+mn-lt"/>
        <a:ea typeface="+mn-ea"/>
        <a:cs typeface="+mn-cs"/>
      </a:defRPr>
    </a:lvl7pPr>
    <a:lvl8pPr marL="3199376" algn="l" defTabSz="914108" rtl="0" eaLnBrk="1" latinLnBrk="0" hangingPunct="1">
      <a:defRPr sz="1200" kern="1200">
        <a:solidFill>
          <a:schemeClr val="tx1"/>
        </a:solidFill>
        <a:latin typeface="+mn-lt"/>
        <a:ea typeface="+mn-ea"/>
        <a:cs typeface="+mn-cs"/>
      </a:defRPr>
    </a:lvl8pPr>
    <a:lvl9pPr marL="3656430" algn="l" defTabSz="91410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745C433D-69CA-49BA-BA54-29E059959E04}" type="slidenum">
              <a:rPr lang="en-US" smtClean="0">
                <a:solidFill>
                  <a:prstClr val="black"/>
                </a:solidFill>
              </a:rPr>
              <a:pPr/>
              <a:t>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796858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0412" cy="3429000"/>
          </a:xfrm>
        </p:spPr>
      </p:sp>
      <p:sp>
        <p:nvSpPr>
          <p:cNvPr id="3" name="Notes Placeholder 2"/>
          <p:cNvSpPr>
            <a:spLocks noGrp="1"/>
          </p:cNvSpPr>
          <p:nvPr>
            <p:ph type="body" idx="1"/>
          </p:nvPr>
        </p:nvSpPr>
        <p:spPr/>
        <p:txBody>
          <a:bodyPr>
            <a:normAutofit/>
          </a:bodyPr>
          <a:lstStyle/>
          <a:p>
            <a:r>
              <a:rPr lang="en-US" dirty="0" smtClean="0"/>
              <a:t>BECAUSE OF THE</a:t>
            </a:r>
            <a:r>
              <a:rPr lang="en-US" baseline="0" dirty="0" smtClean="0"/>
              <a:t> CONNECTIONS IN OUR BRAINS BETWEEN WRITTEN AND SPOKEN SPEECH, while text…</a:t>
            </a:r>
            <a:endParaRPr lang="en-US" dirty="0"/>
          </a:p>
        </p:txBody>
      </p:sp>
      <p:sp>
        <p:nvSpPr>
          <p:cNvPr id="4" name="Slide Number Placeholder 3"/>
          <p:cNvSpPr>
            <a:spLocks noGrp="1"/>
          </p:cNvSpPr>
          <p:nvPr>
            <p:ph type="sldNum" sz="quarter" idx="10"/>
          </p:nvPr>
        </p:nvSpPr>
        <p:spPr/>
        <p:txBody>
          <a:bodyPr/>
          <a:lstStyle/>
          <a:p>
            <a:fld id="{6F6D84B6-37C8-46A4-9ADE-AB766B6BC46E}"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45208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C169020A-D5F0-4BBE-B4E5-FF2219D62822}" type="slidenum">
              <a:rPr lang="en-US" smtClean="0">
                <a:solidFill>
                  <a:prstClr val="black"/>
                </a:solidFill>
              </a:rPr>
              <a:pPr/>
              <a:t>40</a:t>
            </a:fld>
            <a:endParaRPr lang="en-US" smtClean="0">
              <a:solidFill>
                <a:prstClr val="black"/>
              </a:solidFill>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r>
              <a:rPr lang="en-US" smtClean="0"/>
              <a:t>Again, it’s about credibility. Remember what one of the key rules is: NEVER GO OVER THE AMOUNT OF TIME YOU HAVE. That’s because you don’t want to upset your audience and appear unprepared.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C169020A-D5F0-4BBE-B4E5-FF2219D62822}" type="slidenum">
              <a:rPr lang="en-US" smtClean="0">
                <a:solidFill>
                  <a:prstClr val="black"/>
                </a:solidFill>
              </a:rPr>
              <a:pPr/>
              <a:t>41</a:t>
            </a:fld>
            <a:endParaRPr lang="en-US" smtClean="0">
              <a:solidFill>
                <a:prstClr val="black"/>
              </a:solidFill>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r>
              <a:rPr lang="en-US" smtClean="0"/>
              <a:t>Again, it’s about credibility. Remember what one of the key rules is: NEVER GO OVER THE AMOUNT OF TIME YOU HAVE. That’s because you don’t want to upset your audience and appear unprepared.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C169020A-D5F0-4BBE-B4E5-FF2219D62822}" type="slidenum">
              <a:rPr lang="en-US" smtClean="0">
                <a:solidFill>
                  <a:prstClr val="black"/>
                </a:solidFill>
              </a:rPr>
              <a:pPr/>
              <a:t>42</a:t>
            </a:fld>
            <a:endParaRPr lang="en-US" smtClean="0">
              <a:solidFill>
                <a:prstClr val="black"/>
              </a:solidFill>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r>
              <a:rPr lang="en-US" smtClean="0"/>
              <a:t>Again, it’s about credibility. Remember what one of the key rules is: NEVER GO OVER THE AMOUNT OF TIME YOU HAVE. That’s because you don’t want to upset your audience and appear unprepared.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02C4CE1A-84C5-4E07-87F7-558253B66853}" type="slidenum">
              <a:rPr lang="en-US"/>
              <a:pPr/>
              <a:t>43</a:t>
            </a:fld>
            <a:endParaRPr 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108" charset="-128"/>
            </a:endParaRPr>
          </a:p>
        </p:txBody>
      </p:sp>
    </p:spTree>
    <p:extLst>
      <p:ext uri="{BB962C8B-B14F-4D97-AF65-F5344CB8AC3E}">
        <p14:creationId xmlns:p14="http://schemas.microsoft.com/office/powerpoint/2010/main" val="2265571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02C4CE1A-84C5-4E07-87F7-558253B66853}" type="slidenum">
              <a:rPr lang="en-US"/>
              <a:pPr/>
              <a:t>50</a:t>
            </a:fld>
            <a:endParaRPr 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108" charset="-128"/>
            </a:endParaRPr>
          </a:p>
        </p:txBody>
      </p:sp>
    </p:spTree>
    <p:extLst>
      <p:ext uri="{BB962C8B-B14F-4D97-AF65-F5344CB8AC3E}">
        <p14:creationId xmlns:p14="http://schemas.microsoft.com/office/powerpoint/2010/main" val="10286847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hape 4"/>
          <p:cNvSpPr>
            <a:spLocks noGrp="1" noChangeArrowheads="1"/>
          </p:cNvSpPr>
          <p:nvPr>
            <p:ph type="sldNum" sz="quarter" idx="5"/>
          </p:nvPr>
        </p:nvSpPr>
        <p:spPr>
          <a:noFill/>
        </p:spPr>
        <p:txBody>
          <a:bodyPr/>
          <a:lstStyle/>
          <a:p>
            <a:fld id="{A1C78583-AB71-481B-8C96-1200C4A82293}" type="slidenum">
              <a:rPr lang="en-US" smtClean="0">
                <a:solidFill>
                  <a:prstClr val="black"/>
                </a:solidFill>
              </a:rPr>
              <a:pPr/>
              <a:t>54</a:t>
            </a:fld>
            <a:endParaRPr lang="en-US" smtClean="0">
              <a:solidFill>
                <a:prstClr val="black"/>
              </a:solidFill>
            </a:endParaRPr>
          </a:p>
        </p:txBody>
      </p:sp>
      <p:sp>
        <p:nvSpPr>
          <p:cNvPr id="13314" name="Rectangle 4097"/>
          <p:cNvSpPr>
            <a:spLocks noGrp="1" noRot="1" noChangeAspect="1" noChangeArrowheads="1" noTextEdit="1"/>
          </p:cNvSpPr>
          <p:nvPr>
            <p:ph type="sldImg"/>
          </p:nvPr>
        </p:nvSpPr>
        <p:spPr>
          <a:xfrm>
            <a:off x="1143000" y="685800"/>
            <a:ext cx="4572000" cy="3429000"/>
          </a:xfrm>
          <a:ln cap="flat">
            <a:headEnd type="none" w="med" len="med"/>
            <a:tailEnd type="none" w="med" len="med"/>
          </a:ln>
        </p:spPr>
      </p:sp>
      <p:sp>
        <p:nvSpPr>
          <p:cNvPr id="13315" name="Rectangle 4098"/>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642253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753045-82A8-4D7C-A633-1AC92F7784D7}"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7970132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753045-82A8-4D7C-A633-1AC92F7784D7}"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2866196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753045-82A8-4D7C-A633-1AC92F7784D7}"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3185088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3672A230-AB4B-4498-B7FC-98939E2F6CD9}" type="slidenum">
              <a:rPr lang="en-US" smtClean="0"/>
              <a:pPr/>
              <a:t>2</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r>
              <a:rPr lang="en-US" smtClean="0"/>
              <a:t>Here is another variation. This one stresses the flow of the presentation by using arrows. It looks professional and it isn’t as boring as the bullet variation.</a:t>
            </a:r>
          </a:p>
        </p:txBody>
      </p:sp>
    </p:spTree>
    <p:extLst>
      <p:ext uri="{BB962C8B-B14F-4D97-AF65-F5344CB8AC3E}">
        <p14:creationId xmlns:p14="http://schemas.microsoft.com/office/powerpoint/2010/main" val="23100110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753045-82A8-4D7C-A633-1AC92F7784D7}"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2734317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753045-82A8-4D7C-A633-1AC92F7784D7}"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76742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753045-82A8-4D7C-A633-1AC92F7784D7}"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29745274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B0DF7057-0E2A-4F06-9E4B-909C90B95714}" type="slidenum">
              <a:rPr lang="en-US" smtClean="0"/>
              <a:pPr/>
              <a:t>77</a:t>
            </a:fld>
            <a:endParaRPr lang="en-US"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2094121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02C4CE1A-84C5-4E07-87F7-558253B66853}" type="slidenum">
              <a:rPr lang="en-US"/>
              <a:pPr/>
              <a:t>78</a:t>
            </a:fld>
            <a:endParaRPr 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108" charset="-128"/>
            </a:endParaRPr>
          </a:p>
        </p:txBody>
      </p:sp>
    </p:spTree>
    <p:extLst>
      <p:ext uri="{BB962C8B-B14F-4D97-AF65-F5344CB8AC3E}">
        <p14:creationId xmlns:p14="http://schemas.microsoft.com/office/powerpoint/2010/main" val="1877828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02C4CE1A-84C5-4E07-87F7-558253B66853}" type="slidenum">
              <a:rPr lang="en-US"/>
              <a:pPr/>
              <a:t>7</a:t>
            </a:fld>
            <a:endParaRPr 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108" charset="-128"/>
            </a:endParaRPr>
          </a:p>
        </p:txBody>
      </p:sp>
    </p:spTree>
    <p:extLst>
      <p:ext uri="{BB962C8B-B14F-4D97-AF65-F5344CB8AC3E}">
        <p14:creationId xmlns:p14="http://schemas.microsoft.com/office/powerpoint/2010/main" val="3345637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E3D9AE1D-A564-45B1-9510-4D1B3D06FF66}" type="slidenum">
              <a:rPr lang="en-US" smtClean="0">
                <a:solidFill>
                  <a:prstClr val="black"/>
                </a:solidFill>
              </a:rPr>
              <a:pPr/>
              <a:t>10</a:t>
            </a:fld>
            <a:endParaRPr lang="en-US" smtClean="0">
              <a:solidFill>
                <a:prstClr val="black"/>
              </a:solidFill>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r>
              <a:rPr lang="en-US" smtClean="0"/>
              <a:t>Slides need not say everything about the presentation, but they should provide a guide that helps the audience follow along and may serve as notes after the presentation.</a:t>
            </a:r>
          </a:p>
          <a:p>
            <a:pPr eaLnBrk="1" hangingPunct="1"/>
            <a:endParaRPr lang="en-US" smtClean="0"/>
          </a:p>
          <a:p>
            <a:pPr eaLnBrk="1" hangingPunct="1"/>
            <a:r>
              <a:rPr lang="en-US" smtClean="0"/>
              <a:t>This is really the way to balance it. The slides will contain all of the key information that you want the audience to take away from your talk, but the verbal part is the details, the elaboration on the slides themselves.</a:t>
            </a:r>
          </a:p>
        </p:txBody>
      </p:sp>
    </p:spTree>
    <p:extLst>
      <p:ext uri="{BB962C8B-B14F-4D97-AF65-F5344CB8AC3E}">
        <p14:creationId xmlns:p14="http://schemas.microsoft.com/office/powerpoint/2010/main" val="3149114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 when you know class is about to end, everyone</a:t>
            </a:r>
            <a:r>
              <a:rPr lang="en-US" baseline="0" dirty="0" smtClean="0"/>
              <a:t> stops listening anyway</a:t>
            </a:r>
            <a:endParaRPr lang="en-US" dirty="0"/>
          </a:p>
        </p:txBody>
      </p:sp>
      <p:sp>
        <p:nvSpPr>
          <p:cNvPr id="4" name="Slide Number Placeholder 3"/>
          <p:cNvSpPr>
            <a:spLocks noGrp="1"/>
          </p:cNvSpPr>
          <p:nvPr>
            <p:ph type="sldNum" sz="quarter" idx="10"/>
          </p:nvPr>
        </p:nvSpPr>
        <p:spPr/>
        <p:txBody>
          <a:bodyPr/>
          <a:lstStyle/>
          <a:p>
            <a:fld id="{D88FC640-50B0-401C-AAEC-5F327C4CB08B}"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882986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when you know class is about to end, everyone</a:t>
            </a:r>
            <a:r>
              <a:rPr lang="en-US" baseline="0" dirty="0"/>
              <a:t> stops listening anyway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FC640-50B0-401C-AAEC-5F327C4CB08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5797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0412"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68310F-3F7A-4A9C-892D-242CD6C3803D}"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327900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0412" cy="3429000"/>
          </a:xfrm>
        </p:spPr>
      </p:sp>
      <p:sp>
        <p:nvSpPr>
          <p:cNvPr id="3" name="Notes Placeholder 2"/>
          <p:cNvSpPr>
            <a:spLocks noGrp="1"/>
          </p:cNvSpPr>
          <p:nvPr>
            <p:ph type="body" idx="1"/>
          </p:nvPr>
        </p:nvSpPr>
        <p:spPr/>
        <p:txBody>
          <a:bodyPr/>
          <a:lstStyle/>
          <a:p>
            <a:r>
              <a:rPr lang="en-US" dirty="0" smtClean="0"/>
              <a:t>[Leave slide up for 15-20 seconds.]</a:t>
            </a:r>
          </a:p>
          <a:p>
            <a:endParaRPr lang="en-US" dirty="0" smtClean="0"/>
          </a:p>
          <a:p>
            <a:r>
              <a:rPr lang="en-US" dirty="0" smtClean="0"/>
              <a:t>Anyone know what this</a:t>
            </a:r>
            <a:r>
              <a:rPr lang="en-US" baseline="0" dirty="0" smtClean="0"/>
              <a:t> slide is talking about?</a:t>
            </a:r>
            <a:endParaRPr lang="en-US" dirty="0"/>
          </a:p>
        </p:txBody>
      </p:sp>
      <p:sp>
        <p:nvSpPr>
          <p:cNvPr id="4" name="Slide Number Placeholder 3"/>
          <p:cNvSpPr>
            <a:spLocks noGrp="1"/>
          </p:cNvSpPr>
          <p:nvPr>
            <p:ph type="sldNum" sz="quarter" idx="10"/>
          </p:nvPr>
        </p:nvSpPr>
        <p:spPr/>
        <p:txBody>
          <a:bodyPr/>
          <a:lstStyle/>
          <a:p>
            <a:fld id="{CC6BAB19-049D-4602-9D63-297FB810861D}"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95838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0412" cy="3429000"/>
          </a:xfrm>
        </p:spPr>
      </p:sp>
      <p:sp>
        <p:nvSpPr>
          <p:cNvPr id="3" name="Notes Placeholder 2"/>
          <p:cNvSpPr>
            <a:spLocks noGrp="1"/>
          </p:cNvSpPr>
          <p:nvPr>
            <p:ph type="body" idx="1"/>
          </p:nvPr>
        </p:nvSpPr>
        <p:spPr/>
        <p:txBody>
          <a:bodyPr/>
          <a:lstStyle/>
          <a:p>
            <a:r>
              <a:rPr lang="en-US" dirty="0" smtClean="0"/>
              <a:t>Now let’s look at the next</a:t>
            </a:r>
            <a:r>
              <a:rPr lang="en-US" baseline="0" dirty="0" smtClean="0"/>
              <a:t> slide.</a:t>
            </a:r>
            <a:endParaRPr lang="en-US" dirty="0" smtClean="0"/>
          </a:p>
          <a:p>
            <a:endParaRPr lang="en-US" dirty="0" smtClean="0"/>
          </a:p>
          <a:p>
            <a:r>
              <a:rPr lang="en-US" dirty="0" smtClean="0"/>
              <a:t>Which slide is more effective</a:t>
            </a:r>
            <a:r>
              <a:rPr lang="en-US" baseline="0" dirty="0" smtClean="0"/>
              <a:t> (and more efficient)?</a:t>
            </a:r>
          </a:p>
          <a:p>
            <a:endParaRPr lang="en-US" baseline="0" dirty="0" smtClean="0"/>
          </a:p>
          <a:p>
            <a:r>
              <a:rPr lang="en-US" baseline="0" dirty="0" smtClean="0"/>
              <a:t>This leads me to rule #2: SHOW the pictures.</a:t>
            </a:r>
            <a:endParaRPr lang="en-US" dirty="0"/>
          </a:p>
        </p:txBody>
      </p:sp>
      <p:sp>
        <p:nvSpPr>
          <p:cNvPr id="4" name="Slide Number Placeholder 3"/>
          <p:cNvSpPr>
            <a:spLocks noGrp="1"/>
          </p:cNvSpPr>
          <p:nvPr>
            <p:ph type="sldNum" sz="quarter" idx="10"/>
          </p:nvPr>
        </p:nvSpPr>
        <p:spPr/>
        <p:txBody>
          <a:bodyPr/>
          <a:lstStyle/>
          <a:p>
            <a:fld id="{CC6BAB19-049D-4602-9D63-297FB810861D}"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1294334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6" name="Picture 20" descr="dcullen"/>
          <p:cNvPicPr>
            <a:picLocks noChangeAspect="1" noChangeArrowheads="1"/>
          </p:cNvPicPr>
          <p:nvPr userDrawn="1"/>
        </p:nvPicPr>
        <p:blipFill>
          <a:blip r:embed="rId2" cstate="print"/>
          <a:srcRect/>
          <a:stretch>
            <a:fillRect/>
          </a:stretch>
        </p:blipFill>
        <p:spPr bwMode="auto">
          <a:xfrm>
            <a:off x="0" y="6381750"/>
            <a:ext cx="3952875" cy="476250"/>
          </a:xfrm>
          <a:prstGeom prst="rect">
            <a:avLst/>
          </a:prstGeom>
          <a:noFill/>
          <a:ln w="9525">
            <a:noFill/>
            <a:miter lim="800000"/>
            <a:headEnd/>
            <a:tailEnd/>
          </a:ln>
        </p:spPr>
      </p:pic>
      <p:sp>
        <p:nvSpPr>
          <p:cNvPr id="575499" name="Rectangle 11"/>
          <p:cNvSpPr>
            <a:spLocks noGrp="1" noChangeArrowheads="1"/>
          </p:cNvSpPr>
          <p:nvPr>
            <p:ph type="ctrTitle"/>
          </p:nvPr>
        </p:nvSpPr>
        <p:spPr>
          <a:xfrm>
            <a:off x="2057400" y="1143000"/>
            <a:ext cx="6629400" cy="2209800"/>
          </a:xfrm>
        </p:spPr>
        <p:txBody>
          <a:bodyPr/>
          <a:lstStyle>
            <a:lvl1pPr>
              <a:defRPr sz="4800"/>
            </a:lvl1pPr>
          </a:lstStyle>
          <a:p>
            <a:r>
              <a:rPr lang="en-US"/>
              <a:t>Click to edit Master title style</a:t>
            </a:r>
          </a:p>
        </p:txBody>
      </p:sp>
      <p:sp>
        <p:nvSpPr>
          <p:cNvPr id="575500" name="Rectangle 12"/>
          <p:cNvSpPr>
            <a:spLocks noGrp="1" noChangeArrowheads="1"/>
          </p:cNvSpPr>
          <p:nvPr>
            <p:ph type="subTitle" idx="1"/>
          </p:nvPr>
        </p:nvSpPr>
        <p:spPr>
          <a:xfrm>
            <a:off x="1371600" y="3962400"/>
            <a:ext cx="6858000" cy="1600200"/>
          </a:xfrm>
        </p:spPr>
        <p:txBody>
          <a:bodyPr anchor="ctr"/>
          <a:lstStyle>
            <a:lvl1pPr marL="0" indent="0" algn="ctr">
              <a:buFont typeface="Wingdings" pitchFamily="2" charset="2"/>
              <a:buNone/>
              <a:defRPr/>
            </a:lvl1pPr>
          </a:lstStyle>
          <a:p>
            <a:r>
              <a:rPr lang="en-US"/>
              <a:t>Click to edit Master subtitle style</a:t>
            </a:r>
          </a:p>
        </p:txBody>
      </p:sp>
      <p:sp>
        <p:nvSpPr>
          <p:cNvPr id="19" name="Rectangle 13"/>
          <p:cNvSpPr>
            <a:spLocks noGrp="1" noChangeArrowheads="1"/>
          </p:cNvSpPr>
          <p:nvPr>
            <p:ph type="dt" sz="half" idx="10"/>
          </p:nvPr>
        </p:nvSpPr>
        <p:spPr>
          <a:xfrm>
            <a:off x="912813" y="6251575"/>
            <a:ext cx="1905000" cy="457200"/>
          </a:xfrm>
        </p:spPr>
        <p:txBody>
          <a:bodyPr/>
          <a:lstStyle>
            <a:lvl1pPr>
              <a:defRPr/>
            </a:lvl1pPr>
          </a:lstStyle>
          <a:p>
            <a:pPr>
              <a:defRPr/>
            </a:pPr>
            <a:endParaRPr lang="en-US"/>
          </a:p>
        </p:txBody>
      </p:sp>
      <p:sp>
        <p:nvSpPr>
          <p:cNvPr id="20" name="Rectangle 14"/>
          <p:cNvSpPr>
            <a:spLocks noGrp="1" noChangeArrowheads="1"/>
          </p:cNvSpPr>
          <p:nvPr>
            <p:ph type="ftr" sz="quarter" idx="11"/>
          </p:nvPr>
        </p:nvSpPr>
        <p:spPr>
          <a:xfrm>
            <a:off x="5486400" y="5715000"/>
            <a:ext cx="2895600" cy="457200"/>
          </a:xfrm>
        </p:spPr>
        <p:txBody>
          <a:bodyPr/>
          <a:lstStyle>
            <a:lvl1pPr>
              <a:defRPr/>
            </a:lvl1pPr>
          </a:lstStyle>
          <a:p>
            <a:pPr>
              <a:defRPr/>
            </a:pPr>
            <a:endParaRPr lang="en-US" dirty="0"/>
          </a:p>
        </p:txBody>
      </p:sp>
      <p:sp>
        <p:nvSpPr>
          <p:cNvPr id="21" name="Rectangle 15"/>
          <p:cNvSpPr>
            <a:spLocks noGrp="1" noChangeArrowheads="1"/>
          </p:cNvSpPr>
          <p:nvPr>
            <p:ph type="sldNum" sz="quarter" idx="12"/>
          </p:nvPr>
        </p:nvSpPr>
        <p:spPr/>
        <p:txBody>
          <a:bodyPr/>
          <a:lstStyle>
            <a:lvl1pPr>
              <a:defRPr/>
            </a:lvl1pPr>
          </a:lstStyle>
          <a:p>
            <a:pPr>
              <a:defRPr/>
            </a:pPr>
            <a:fld id="{AAD6DA54-B095-4115-8566-A355A30EDAC3}" type="slidenum">
              <a:rPr lang="en-US"/>
              <a:pPr>
                <a:defRPr/>
              </a:pPr>
              <a:t>‹#›</a:t>
            </a:fld>
            <a:endParaRPr lang="en-US"/>
          </a:p>
        </p:txBody>
      </p:sp>
      <p:sp>
        <p:nvSpPr>
          <p:cNvPr id="28" name="Line 17"/>
          <p:cNvSpPr>
            <a:spLocks noChangeShapeType="1"/>
          </p:cNvSpPr>
          <p:nvPr userDrawn="1"/>
        </p:nvSpPr>
        <p:spPr bwMode="auto">
          <a:xfrm flipV="1">
            <a:off x="0" y="228600"/>
            <a:ext cx="6324600" cy="0"/>
          </a:xfrm>
          <a:prstGeom prst="line">
            <a:avLst/>
          </a:prstGeom>
          <a:noFill/>
          <a:ln w="25400">
            <a:solidFill>
              <a:srgbClr val="A50021"/>
            </a:solidFill>
            <a:round/>
            <a:headEnd/>
            <a:tailEnd/>
          </a:ln>
          <a:effectLst/>
        </p:spPr>
        <p:txBody>
          <a:bodyPr lIns="91410" tIns="45706" rIns="91410" bIns="45706"/>
          <a:lstStyle/>
          <a:p>
            <a:pPr>
              <a:defRPr/>
            </a:pPr>
            <a:endParaRPr lang="en-US"/>
          </a:p>
        </p:txBody>
      </p:sp>
      <p:sp>
        <p:nvSpPr>
          <p:cNvPr id="22" name="Text Box 17"/>
          <p:cNvSpPr txBox="1">
            <a:spLocks noChangeArrowheads="1"/>
          </p:cNvSpPr>
          <p:nvPr userDrawn="1"/>
        </p:nvSpPr>
        <p:spPr bwMode="auto">
          <a:xfrm>
            <a:off x="2514601" y="71439"/>
            <a:ext cx="6335713" cy="307777"/>
          </a:xfrm>
          <a:prstGeom prst="rect">
            <a:avLst/>
          </a:prstGeom>
          <a:noFill/>
          <a:ln w="76200" algn="ctr">
            <a:noFill/>
            <a:miter lim="800000"/>
            <a:headEnd/>
            <a:tailEnd/>
          </a:ln>
          <a:effectLst/>
        </p:spPr>
        <p:txBody>
          <a:bodyPr wrap="square" lIns="91410" tIns="45706" rIns="91410" bIns="45706">
            <a:spAutoFit/>
          </a:bodyPr>
          <a:lstStyle/>
          <a:p>
            <a:pPr algn="r">
              <a:spcBef>
                <a:spcPct val="50000"/>
              </a:spcBef>
              <a:defRPr/>
            </a:pPr>
            <a:r>
              <a:rPr lang="en-US" sz="1400" baseline="0" dirty="0" smtClean="0">
                <a:solidFill>
                  <a:schemeClr val="tx2"/>
                </a:solidFill>
              </a:rPr>
              <a:t>Effective Poster Presentations</a:t>
            </a:r>
            <a:endParaRPr lang="en-US" sz="1400" dirty="0">
              <a:solidFill>
                <a:schemeClr val="tx2"/>
              </a:solidFill>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26C23623-7EA0-494A-B8D3-024D49F33076}"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609BF5-493D-492B-A2C1-BB9488327576}" type="datetimeFigureOut">
              <a:rPr lang="en-US" smtClean="0">
                <a:solidFill>
                  <a:prstClr val="black">
                    <a:tint val="75000"/>
                  </a:prstClr>
                </a:solidFill>
              </a:rPr>
              <a:pPr/>
              <a:t>7/17/2019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9BA2A7A-37EE-4C79-8337-752706B9E3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579721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609BF5-493D-492B-A2C1-BB9488327576}" type="datetimeFigureOut">
              <a:rPr lang="en-US" smtClean="0">
                <a:solidFill>
                  <a:prstClr val="black">
                    <a:tint val="75000"/>
                  </a:prstClr>
                </a:solidFill>
              </a:rPr>
              <a:pPr/>
              <a:t>7/17/2019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9BA2A7A-37EE-4C79-8337-752706B9E3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010807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609BF5-493D-492B-A2C1-BB9488327576}" type="datetimeFigureOut">
              <a:rPr lang="en-US" smtClean="0">
                <a:solidFill>
                  <a:prstClr val="black">
                    <a:tint val="75000"/>
                  </a:prstClr>
                </a:solidFill>
              </a:rPr>
              <a:pPr/>
              <a:t>7/17/2019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9BA2A7A-37EE-4C79-8337-752706B9E3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803010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609BF5-493D-492B-A2C1-BB9488327576}" type="datetimeFigureOut">
              <a:rPr lang="en-US" smtClean="0">
                <a:solidFill>
                  <a:prstClr val="black">
                    <a:tint val="75000"/>
                  </a:prstClr>
                </a:solidFill>
              </a:rPr>
              <a:pPr/>
              <a:t>7/17/2019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BA2A7A-37EE-4C79-8337-752706B9E3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342627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609BF5-493D-492B-A2C1-BB9488327576}" type="datetimeFigureOut">
              <a:rPr lang="en-US" smtClean="0">
                <a:solidFill>
                  <a:prstClr val="black">
                    <a:tint val="75000"/>
                  </a:prstClr>
                </a:solidFill>
              </a:rPr>
              <a:pPr/>
              <a:t>7/17/2019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BA2A7A-37EE-4C79-8337-752706B9E3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606728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609BF5-493D-492B-A2C1-BB9488327576}" type="datetimeFigureOut">
              <a:rPr lang="en-US" smtClean="0">
                <a:solidFill>
                  <a:prstClr val="black">
                    <a:tint val="75000"/>
                  </a:prstClr>
                </a:solidFill>
              </a:rPr>
              <a:pPr/>
              <a:t>7/17/2019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BA2A7A-37EE-4C79-8337-752706B9E3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95434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609BF5-493D-492B-A2C1-BB9488327576}" type="datetimeFigureOut">
              <a:rPr lang="en-US" smtClean="0">
                <a:solidFill>
                  <a:prstClr val="black">
                    <a:tint val="75000"/>
                  </a:prstClr>
                </a:solidFill>
              </a:rPr>
              <a:pPr/>
              <a:t>7/17/2019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BA2A7A-37EE-4C79-8337-752706B9E3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78498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2"/>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2"/>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xfrm>
            <a:off x="914400" y="6251575"/>
            <a:ext cx="1981200" cy="457200"/>
          </a:xfrm>
          <a:prstGeom prst="rect">
            <a:avLst/>
          </a:prstGeom>
          <a:ln/>
        </p:spPr>
        <p:txBody>
          <a:bodyPr/>
          <a:lstStyle>
            <a:lvl1pPr>
              <a:defRPr/>
            </a:lvl1pPr>
          </a:lstStyle>
          <a:p>
            <a:pPr>
              <a:defRPr/>
            </a:pPr>
            <a:endParaRPr lang="en-US">
              <a:solidFill>
                <a:prstClr val="black"/>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775F55"/>
              </a:solidFill>
            </a:endParaRPr>
          </a:p>
        </p:txBody>
      </p:sp>
      <p:sp>
        <p:nvSpPr>
          <p:cNvPr id="7" name="Rectangle 11"/>
          <p:cNvSpPr>
            <a:spLocks noGrp="1" noChangeArrowheads="1"/>
          </p:cNvSpPr>
          <p:nvPr>
            <p:ph type="sldNum" sz="quarter" idx="12"/>
          </p:nvPr>
        </p:nvSpPr>
        <p:spPr>
          <a:xfrm>
            <a:off x="0" y="1272222"/>
            <a:ext cx="533400" cy="244476"/>
          </a:xfrm>
          <a:prstGeom prst="rect">
            <a:avLst/>
          </a:prstGeom>
          <a:ln/>
        </p:spPr>
        <p:txBody>
          <a:bodyPr/>
          <a:lstStyle>
            <a:lvl1pPr>
              <a:defRPr/>
            </a:lvl1pPr>
          </a:lstStyle>
          <a:p>
            <a:pPr>
              <a:defRPr/>
            </a:pPr>
            <a:fld id="{45983059-1682-4B41-8924-2593C998FECD}"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207187502"/>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810A39-AC9F-4864-940F-BA3F25D6030A}" type="datetimeFigureOut">
              <a:rPr lang="en-US" smtClean="0">
                <a:solidFill>
                  <a:srgbClr val="FFFFFF">
                    <a:tint val="75000"/>
                  </a:srgbClr>
                </a:solidFill>
              </a:rPr>
              <a:pPr/>
              <a:t>7/17/2019</a:t>
            </a:fld>
            <a:endParaRPr lang="en-US">
              <a:solidFill>
                <a:srgbClr val="FFFFFF">
                  <a:tint val="75000"/>
                </a:srgbClr>
              </a:solidFill>
            </a:endParaRPr>
          </a:p>
        </p:txBody>
      </p:sp>
      <p:sp>
        <p:nvSpPr>
          <p:cNvPr id="3" name="Footer Placeholder 2"/>
          <p:cNvSpPr>
            <a:spLocks noGrp="1"/>
          </p:cNvSpPr>
          <p:nvPr>
            <p:ph type="ftr" sz="quarter" idx="11"/>
          </p:nvPr>
        </p:nvSpPr>
        <p:spPr/>
        <p:txBody>
          <a:bodyPr/>
          <a:lstStyle/>
          <a:p>
            <a:endParaRPr lang="en-US">
              <a:solidFill>
                <a:srgbClr val="FFFFFF">
                  <a:tint val="75000"/>
                </a:srgbClr>
              </a:solidFill>
            </a:endParaRPr>
          </a:p>
        </p:txBody>
      </p:sp>
      <p:sp>
        <p:nvSpPr>
          <p:cNvPr id="4" name="Slide Number Placeholder 3"/>
          <p:cNvSpPr>
            <a:spLocks noGrp="1"/>
          </p:cNvSpPr>
          <p:nvPr>
            <p:ph type="sldNum" sz="quarter" idx="12"/>
          </p:nvPr>
        </p:nvSpPr>
        <p:spPr/>
        <p:txBody>
          <a:bodyPr/>
          <a:lstStyle/>
          <a:p>
            <a:fld id="{2E9ED792-C67A-4B29-A268-7206B1E7E578}"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3554390574"/>
      </p:ext>
    </p:extLst>
  </p:cSld>
  <p:clrMapOvr>
    <a:masterClrMapping/>
  </p:clrMapOvr>
  <p:transition>
    <p:fade thruBlk="1"/>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a:prstGeom prst="rect">
            <a:avLst/>
          </a:prstGeom>
        </p:spPr>
        <p:txBody>
          <a:bodyPr>
            <a:noAutofit/>
          </a:bodyPr>
          <a:lstStyle>
            <a:lvl1pPr algn="ctr">
              <a:defRPr sz="2000">
                <a:solidFill>
                  <a:srgbClr val="FFFFFF"/>
                </a:solidFill>
              </a:defRPr>
            </a:lvl1pPr>
          </a:lstStyle>
          <a:p>
            <a:fld id="{A976F793-F8E9-41F8-91CF-A417A0DC3DB9}" type="datetimeFigureOut">
              <a:rPr lang="en-US" smtClean="0"/>
              <a:pPr/>
              <a:t>7/17/2019</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a:prstGeom prst="rect">
            <a:avLst/>
          </a:prstGeom>
        </p:spPr>
        <p:txBody>
          <a:bodyPr/>
          <a:lstStyle>
            <a:lvl1pPr>
              <a:defRPr>
                <a:solidFill>
                  <a:schemeClr val="tx2"/>
                </a:solidFill>
              </a:defRPr>
            </a:lvl1pPr>
          </a:lstStyle>
          <a:p>
            <a:fld id="{55E4BE78-8706-4E91-B07D-A4ED6C1ABF9C}" type="slidenum">
              <a:rPr lang="en-US" smtClean="0"/>
              <a:pPr/>
              <a:t>‹#›</a:t>
            </a:fld>
            <a:endParaRPr lang="en-US"/>
          </a:p>
        </p:txBody>
      </p:sp>
    </p:spTree>
    <p:extLst>
      <p:ext uri="{BB962C8B-B14F-4D97-AF65-F5344CB8AC3E}">
        <p14:creationId xmlns:p14="http://schemas.microsoft.com/office/powerpoint/2010/main" val="2209813872"/>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77813"/>
            <a:ext cx="19431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77813"/>
            <a:ext cx="56769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E360D946-DB90-47FA-8B91-C19460997E82}"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a:xfrm>
            <a:off x="6096000" y="6248400"/>
            <a:ext cx="2667000" cy="365125"/>
          </a:xfrm>
          <a:prstGeom prst="rect">
            <a:avLst/>
          </a:prstGeom>
        </p:spPr>
        <p:txBody>
          <a:bodyPr/>
          <a:lstStyle/>
          <a:p>
            <a:fld id="{A976F793-F8E9-41F8-91CF-A417A0DC3DB9}" type="datetimeFigureOut">
              <a:rPr lang="en-US" smtClean="0"/>
              <a:pPr/>
              <a:t>7/17/2019</a:t>
            </a:fld>
            <a:endParaRPr lang="en-US"/>
          </a:p>
        </p:txBody>
      </p:sp>
      <p:sp>
        <p:nvSpPr>
          <p:cNvPr id="5" name="Footer Placeholder 4"/>
          <p:cNvSpPr>
            <a:spLocks noGrp="1"/>
          </p:cNvSpPr>
          <p:nvPr>
            <p:ph type="ftr" sz="quarter" idx="11"/>
          </p:nvPr>
        </p:nvSpPr>
        <p:spPr/>
        <p:txBody>
          <a:bodyPr/>
          <a:lstStyle/>
          <a:p>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982052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a:xfrm>
            <a:off x="6096000" y="6248400"/>
            <a:ext cx="2667000" cy="365125"/>
          </a:xfrm>
          <a:prstGeom prst="rect">
            <a:avLst/>
          </a:prstGeom>
        </p:spPr>
        <p:txBody>
          <a:bodyPr/>
          <a:lstStyle/>
          <a:p>
            <a:fld id="{A976F793-F8E9-41F8-91CF-A417A0DC3DB9}" type="datetimeFigureOut">
              <a:rPr lang="en-US" smtClean="0"/>
              <a:pPr/>
              <a:t>7/17/2019</a:t>
            </a:fld>
            <a:endParaRPr lang="en-US"/>
          </a:p>
        </p:txBody>
      </p:sp>
      <p:sp>
        <p:nvSpPr>
          <p:cNvPr id="13" name="Slide Number Placeholder 12"/>
          <p:cNvSpPr>
            <a:spLocks noGrp="1"/>
          </p:cNvSpPr>
          <p:nvPr>
            <p:ph type="sldNum" sz="quarter" idx="11"/>
          </p:nvPr>
        </p:nvSpPr>
        <p:spPr>
          <a:xfrm>
            <a:off x="0" y="1752600"/>
            <a:ext cx="1295400" cy="701676"/>
          </a:xfrm>
          <a:prstGeom prst="rect">
            <a:avLst/>
          </a:prstGeom>
        </p:spPr>
        <p:txBody>
          <a:bodyPr>
            <a:noAutofit/>
          </a:bodyPr>
          <a:lstStyle>
            <a:lvl1pPr>
              <a:defRPr sz="2400">
                <a:solidFill>
                  <a:srgbClr val="FFFFFF"/>
                </a:solidFill>
              </a:defRPr>
            </a:lvl1pPr>
          </a:lstStyle>
          <a:p>
            <a:fld id="{55E4BE78-8706-4E91-B07D-A4ED6C1ABF9C}" type="slidenum">
              <a:rPr lang="en-US" smtClean="0"/>
              <a:pPr/>
              <a:t>‹#›</a:t>
            </a:fld>
            <a:endParaRPr lang="en-US" dirty="0"/>
          </a:p>
        </p:txBody>
      </p:sp>
      <p:sp>
        <p:nvSpPr>
          <p:cNvPr id="14" name="Footer Placeholder 13"/>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373816566"/>
      </p:ext>
    </p:extLst>
  </p:cSld>
  <p:clrMapOvr>
    <a:overrideClrMapping bg1="lt1" tx1="dk1" bg2="lt2" tx2="dk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a:xfrm>
            <a:off x="6096000" y="6248400"/>
            <a:ext cx="2667000" cy="365125"/>
          </a:xfrm>
          <a:prstGeom prst="rect">
            <a:avLst/>
          </a:prstGeom>
        </p:spPr>
        <p:txBody>
          <a:bodyPr rtlCol="0"/>
          <a:lstStyle/>
          <a:p>
            <a:fld id="{A976F793-F8E9-41F8-91CF-A417A0DC3DB9}" type="datetimeFigureOut">
              <a:rPr lang="en-US" smtClean="0"/>
              <a:pPr/>
              <a:t>7/17/2019</a:t>
            </a:fld>
            <a:endParaRPr lang="en-US"/>
          </a:p>
        </p:txBody>
      </p:sp>
      <p:sp>
        <p:nvSpPr>
          <p:cNvPr id="10" name="Slide Number Placeholder 9"/>
          <p:cNvSpPr>
            <a:spLocks noGrp="1"/>
          </p:cNvSpPr>
          <p:nvPr>
            <p:ph type="sldNum" sz="quarter" idx="16"/>
          </p:nvPr>
        </p:nvSpPr>
        <p:spPr>
          <a:xfrm>
            <a:off x="0" y="1272222"/>
            <a:ext cx="533400" cy="244476"/>
          </a:xfrm>
          <a:prstGeom prst="rect">
            <a:avLst/>
          </a:prstGeom>
        </p:spPr>
        <p:txBody>
          <a:bodyPr rtlCol="0"/>
          <a:lstStyle/>
          <a:p>
            <a:fld id="{55E4BE78-8706-4E91-B07D-A4ED6C1ABF9C}"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extLst>
      <p:ext uri="{BB962C8B-B14F-4D97-AF65-F5344CB8AC3E}">
        <p14:creationId xmlns:p14="http://schemas.microsoft.com/office/powerpoint/2010/main" val="334764710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a:xfrm>
            <a:off x="6096000" y="6248400"/>
            <a:ext cx="2667000" cy="365125"/>
          </a:xfrm>
          <a:prstGeom prst="rect">
            <a:avLst/>
          </a:prstGeom>
        </p:spPr>
        <p:txBody>
          <a:bodyPr rtlCol="0"/>
          <a:lstStyle/>
          <a:p>
            <a:fld id="{A976F793-F8E9-41F8-91CF-A417A0DC3DB9}" type="datetimeFigureOut">
              <a:rPr lang="en-US" smtClean="0"/>
              <a:pPr/>
              <a:t>7/17/2019</a:t>
            </a:fld>
            <a:endParaRPr lang="en-US"/>
          </a:p>
        </p:txBody>
      </p:sp>
      <p:sp>
        <p:nvSpPr>
          <p:cNvPr id="12" name="Slide Number Placeholder 11"/>
          <p:cNvSpPr>
            <a:spLocks noGrp="1"/>
          </p:cNvSpPr>
          <p:nvPr>
            <p:ph type="sldNum" sz="quarter" idx="16"/>
          </p:nvPr>
        </p:nvSpPr>
        <p:spPr>
          <a:xfrm>
            <a:off x="0" y="1272222"/>
            <a:ext cx="533400" cy="244476"/>
          </a:xfrm>
          <a:prstGeom prst="rect">
            <a:avLst/>
          </a:prstGeom>
        </p:spPr>
        <p:txBody>
          <a:bodyPr rtlCol="0"/>
          <a:lstStyle/>
          <a:p>
            <a:fld id="{55E4BE78-8706-4E91-B07D-A4ED6C1ABF9C}"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17430903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a:xfrm>
            <a:off x="6096000" y="6248400"/>
            <a:ext cx="2667000" cy="365125"/>
          </a:xfrm>
          <a:prstGeom prst="rect">
            <a:avLst/>
          </a:prstGeom>
        </p:spPr>
        <p:txBody>
          <a:bodyPr/>
          <a:lstStyle/>
          <a:p>
            <a:fld id="{A976F793-F8E9-41F8-91CF-A417A0DC3DB9}" type="datetimeFigureOut">
              <a:rPr lang="en-US" smtClean="0"/>
              <a:pPr/>
              <a:t>7/17/2019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0" y="1272222"/>
            <a:ext cx="533400" cy="244476"/>
          </a:xfrm>
          <a:prstGeom prst="rect">
            <a:avLst/>
          </a:prstGeom>
        </p:spPr>
        <p:txBody>
          <a:bodyPr/>
          <a:lstStyle>
            <a:lvl1pPr>
              <a:defRPr>
                <a:solidFill>
                  <a:srgbClr val="FFFFFF"/>
                </a:solidFill>
              </a:defRPr>
            </a:lvl1pPr>
          </a:lstStyle>
          <a:p>
            <a:fld id="{55E4BE78-8706-4E91-B07D-A4ED6C1ABF9C}" type="slidenum">
              <a:rPr lang="en-US" smtClean="0"/>
              <a:pPr/>
              <a:t>‹#›</a:t>
            </a:fld>
            <a:endParaRPr lang="en-US"/>
          </a:p>
        </p:txBody>
      </p:sp>
    </p:spTree>
    <p:extLst>
      <p:ext uri="{BB962C8B-B14F-4D97-AF65-F5344CB8AC3E}">
        <p14:creationId xmlns:p14="http://schemas.microsoft.com/office/powerpoint/2010/main" val="156810518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0" y="6248400"/>
            <a:ext cx="2667000" cy="365125"/>
          </a:xfrm>
          <a:prstGeom prst="rect">
            <a:avLst/>
          </a:prstGeom>
        </p:spPr>
        <p:txBody>
          <a:bodyPr/>
          <a:lstStyle/>
          <a:p>
            <a:fld id="{A976F793-F8E9-41F8-91CF-A417A0DC3DB9}" type="datetimeFigureOut">
              <a:rPr lang="en-US" smtClean="0"/>
              <a:pPr/>
              <a:t>7/17/2019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a:prstGeom prst="rect">
            <a:avLst/>
          </a:prstGeom>
        </p:spPr>
        <p:txBody>
          <a:bodyPr/>
          <a:lstStyle>
            <a:lvl1pPr>
              <a:defRPr>
                <a:solidFill>
                  <a:schemeClr val="tx2"/>
                </a:solidFill>
              </a:defRPr>
            </a:lvl1pPr>
          </a:lstStyle>
          <a:p>
            <a:fld id="{55E4BE78-8706-4E91-B07D-A4ED6C1ABF9C}" type="slidenum">
              <a:rPr lang="en-US" smtClean="0"/>
              <a:pPr/>
              <a:t>‹#›</a:t>
            </a:fld>
            <a:endParaRPr lang="en-US"/>
          </a:p>
        </p:txBody>
      </p:sp>
    </p:spTree>
    <p:extLst>
      <p:ext uri="{BB962C8B-B14F-4D97-AF65-F5344CB8AC3E}">
        <p14:creationId xmlns:p14="http://schemas.microsoft.com/office/powerpoint/2010/main" val="286345384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a:xfrm>
            <a:off x="6096000" y="6248400"/>
            <a:ext cx="2667000" cy="365125"/>
          </a:xfrm>
          <a:prstGeom prst="rect">
            <a:avLst/>
          </a:prstGeom>
        </p:spPr>
        <p:txBody>
          <a:bodyPr/>
          <a:lstStyle/>
          <a:p>
            <a:fld id="{A976F793-F8E9-41F8-91CF-A417A0DC3DB9}" type="datetimeFigureOut">
              <a:rPr lang="en-US" smtClean="0"/>
              <a:pPr/>
              <a:t>7/17/2019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0" y="1272222"/>
            <a:ext cx="533400" cy="244476"/>
          </a:xfrm>
          <a:prstGeom prst="rect">
            <a:avLst/>
          </a:prstGeom>
        </p:spPr>
        <p:txBody>
          <a:bodyPr/>
          <a:lstStyle>
            <a:lvl1pPr>
              <a:defRPr>
                <a:solidFill>
                  <a:srgbClr val="FFFFFF"/>
                </a:solidFill>
              </a:defRPr>
            </a:lvl1pPr>
          </a:lstStyle>
          <a:p>
            <a:fld id="{55E4BE78-8706-4E91-B07D-A4ED6C1ABF9C}"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26470833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a:prstGeom prst="rect">
            <a:avLst/>
          </a:prstGeom>
        </p:spPr>
        <p:txBody>
          <a:bodyPr rtlCol="0"/>
          <a:lstStyle/>
          <a:p>
            <a:fld id="{A976F793-F8E9-41F8-91CF-A417A0DC3DB9}" type="datetimeFigureOut">
              <a:rPr lang="en-US" smtClean="0"/>
              <a:pPr/>
              <a:t>7/17/2019</a:t>
            </a:fld>
            <a:endParaRPr lang="en-US"/>
          </a:p>
        </p:txBody>
      </p:sp>
      <p:sp>
        <p:nvSpPr>
          <p:cNvPr id="13" name="Slide Number Placeholder 12"/>
          <p:cNvSpPr>
            <a:spLocks noGrp="1"/>
          </p:cNvSpPr>
          <p:nvPr>
            <p:ph type="sldNum" sz="quarter" idx="11"/>
          </p:nvPr>
        </p:nvSpPr>
        <p:spPr>
          <a:xfrm>
            <a:off x="0" y="4667249"/>
            <a:ext cx="1447800" cy="663578"/>
          </a:xfrm>
          <a:prstGeom prst="rect">
            <a:avLst/>
          </a:prstGeom>
        </p:spPr>
        <p:txBody>
          <a:bodyPr rtlCol="0"/>
          <a:lstStyle>
            <a:lvl1pPr>
              <a:defRPr sz="2800"/>
            </a:lvl1pPr>
          </a:lstStyle>
          <a:p>
            <a:fld id="{55E4BE78-8706-4E91-B07D-A4ED6C1ABF9C}"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extLst>
      <p:ext uri="{BB962C8B-B14F-4D97-AF65-F5344CB8AC3E}">
        <p14:creationId xmlns:p14="http://schemas.microsoft.com/office/powerpoint/2010/main" val="403102992"/>
      </p:ext>
    </p:extLst>
  </p:cSld>
  <p:clrMapOvr>
    <a:overrideClrMapping bg1="lt1" tx1="dk1" bg2="lt2" tx2="dk2" accent1="accent1" accent2="accent2" accent3="accent3" accent4="accent4" accent5="accent5" accent6="accent6" hlink="hlink" folHlink="folHlink"/>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096000" y="6248400"/>
            <a:ext cx="2667000" cy="365125"/>
          </a:xfrm>
          <a:prstGeom prst="rect">
            <a:avLst/>
          </a:prstGeom>
        </p:spPr>
        <p:txBody>
          <a:bodyPr/>
          <a:lstStyle/>
          <a:p>
            <a:fld id="{A976F793-F8E9-41F8-91CF-A417A0DC3DB9}" type="datetimeFigureOut">
              <a:rPr lang="en-US" smtClean="0"/>
              <a:pPr/>
              <a:t>7/17/2019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0" y="1272222"/>
            <a:ext cx="533400" cy="244476"/>
          </a:xfrm>
          <a:prstGeom prst="rect">
            <a:avLst/>
          </a:prstGeom>
        </p:spPr>
        <p:txBody>
          <a:bodyPr/>
          <a:lstStyle/>
          <a:p>
            <a:fld id="{55E4BE78-8706-4E91-B07D-A4ED6C1ABF9C}" type="slidenum">
              <a:rPr lang="en-US" smtClean="0"/>
              <a:pPr/>
              <a:t>‹#›</a:t>
            </a:fld>
            <a:endParaRPr lang="en-US"/>
          </a:p>
        </p:txBody>
      </p:sp>
    </p:spTree>
    <p:extLst>
      <p:ext uri="{BB962C8B-B14F-4D97-AF65-F5344CB8AC3E}">
        <p14:creationId xmlns:p14="http://schemas.microsoft.com/office/powerpoint/2010/main" val="13617208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a:prstGeom prst="rect">
            <a:avLst/>
          </a:prstGeom>
        </p:spPr>
        <p:txBody>
          <a:bodyPr/>
          <a:lstStyle/>
          <a:p>
            <a:fld id="{A976F793-F8E9-41F8-91CF-A417A0DC3DB9}" type="datetimeFigureOut">
              <a:rPr lang="en-US" smtClean="0"/>
              <a:pPr/>
              <a:t>7/17/2019</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a:prstGeom prst="rect">
            <a:avLst/>
          </a:prstGeom>
        </p:spPr>
        <p:txBody>
          <a:bodyPr/>
          <a:lstStyle/>
          <a:p>
            <a:fld id="{55E4BE78-8706-4E91-B07D-A4ED6C1ABF9C}" type="slidenum">
              <a:rPr lang="en-US" smtClean="0"/>
              <a:pPr/>
              <a:t>‹#›</a:t>
            </a:fld>
            <a:endParaRPr lang="en-US"/>
          </a:p>
        </p:txBody>
      </p:sp>
    </p:spTree>
    <p:extLst>
      <p:ext uri="{BB962C8B-B14F-4D97-AF65-F5344CB8AC3E}">
        <p14:creationId xmlns:p14="http://schemas.microsoft.com/office/powerpoint/2010/main" val="3782548634"/>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600201"/>
            <a:ext cx="38100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941763"/>
            <a:ext cx="38100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9"/>
          <p:cNvSpPr>
            <a:spLocks noGrp="1" noChangeArrowheads="1"/>
          </p:cNvSpPr>
          <p:nvPr>
            <p:ph type="dt" sz="half" idx="10"/>
          </p:nvPr>
        </p:nvSpPr>
        <p:spPr>
          <a:ln/>
        </p:spPr>
        <p:txBody>
          <a:bodyPr/>
          <a:lstStyle>
            <a:lvl1pPr>
              <a:defRPr/>
            </a:lvl1pPr>
          </a:lstStyle>
          <a:p>
            <a:pPr>
              <a:defRPr/>
            </a:pPr>
            <a:endParaRPr lang="en-US"/>
          </a:p>
        </p:txBody>
      </p:sp>
      <p:sp>
        <p:nvSpPr>
          <p:cNvPr id="7" name="Rectangle 10"/>
          <p:cNvSpPr>
            <a:spLocks noGrp="1" noChangeArrowheads="1"/>
          </p:cNvSpPr>
          <p:nvPr>
            <p:ph type="ftr" sz="quarter" idx="11"/>
          </p:nvPr>
        </p:nvSpPr>
        <p:spPr>
          <a:ln/>
        </p:spPr>
        <p:txBody>
          <a:bodyPr/>
          <a:lstStyle>
            <a:lvl1pPr>
              <a:defRPr/>
            </a:lvl1pPr>
          </a:lstStyle>
          <a:p>
            <a:pPr>
              <a:defRPr/>
            </a:pPr>
            <a:endParaRPr lang="en-US"/>
          </a:p>
        </p:txBody>
      </p:sp>
      <p:sp>
        <p:nvSpPr>
          <p:cNvPr id="8" name="Rectangle 11"/>
          <p:cNvSpPr>
            <a:spLocks noGrp="1" noChangeArrowheads="1"/>
          </p:cNvSpPr>
          <p:nvPr>
            <p:ph type="sldNum" sz="quarter" idx="12"/>
          </p:nvPr>
        </p:nvSpPr>
        <p:spPr>
          <a:ln/>
        </p:spPr>
        <p:txBody>
          <a:bodyPr/>
          <a:lstStyle>
            <a:lvl1pPr>
              <a:defRPr/>
            </a:lvl1pPr>
          </a:lstStyle>
          <a:p>
            <a:pPr>
              <a:defRPr/>
            </a:pPr>
            <a:fld id="{901DFA1E-DA66-43DA-A7EB-CAC1939F458E}"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914400" y="1600200"/>
            <a:ext cx="381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600200"/>
            <a:ext cx="381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914400" y="6251575"/>
            <a:ext cx="19812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xfrm>
            <a:off x="0" y="1272222"/>
            <a:ext cx="533400" cy="244476"/>
          </a:xfrm>
          <a:prstGeom prst="rect">
            <a:avLst/>
          </a:prstGeom>
          <a:ln/>
        </p:spPr>
        <p:txBody>
          <a:bodyPr/>
          <a:lstStyle>
            <a:lvl1pPr>
              <a:defRPr/>
            </a:lvl1pPr>
          </a:lstStyle>
          <a:p>
            <a:pPr>
              <a:defRPr/>
            </a:pPr>
            <a:fld id="{45983059-1682-4B41-8924-2593C998FECD}" type="slidenum">
              <a:rPr lang="en-US"/>
              <a:pPr>
                <a:defRPr/>
              </a:pPr>
              <a:t>‹#›</a:t>
            </a:fld>
            <a:endParaRPr lang="en-US"/>
          </a:p>
        </p:txBody>
      </p:sp>
    </p:spTree>
    <p:extLst>
      <p:ext uri="{BB962C8B-B14F-4D97-AF65-F5344CB8AC3E}">
        <p14:creationId xmlns:p14="http://schemas.microsoft.com/office/powerpoint/2010/main" val="12746445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914400" y="1600200"/>
            <a:ext cx="381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876800" y="1600200"/>
            <a:ext cx="38100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876800" y="3941763"/>
            <a:ext cx="38100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9"/>
          <p:cNvSpPr>
            <a:spLocks noGrp="1" noChangeArrowheads="1"/>
          </p:cNvSpPr>
          <p:nvPr>
            <p:ph type="dt" sz="half" idx="10"/>
          </p:nvPr>
        </p:nvSpPr>
        <p:spPr>
          <a:xfrm>
            <a:off x="914400" y="6251575"/>
            <a:ext cx="19812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ftr" sz="quarter" idx="11"/>
          </p:nvPr>
        </p:nvSpPr>
        <p:spPr>
          <a:ln/>
        </p:spPr>
        <p:txBody>
          <a:bodyPr/>
          <a:lstStyle>
            <a:lvl1pPr>
              <a:defRPr/>
            </a:lvl1pPr>
          </a:lstStyle>
          <a:p>
            <a:pPr>
              <a:defRPr/>
            </a:pPr>
            <a:endParaRPr lang="en-US"/>
          </a:p>
        </p:txBody>
      </p:sp>
      <p:sp>
        <p:nvSpPr>
          <p:cNvPr id="8" name="Rectangle 11"/>
          <p:cNvSpPr>
            <a:spLocks noGrp="1" noChangeArrowheads="1"/>
          </p:cNvSpPr>
          <p:nvPr>
            <p:ph type="sldNum" sz="quarter" idx="12"/>
          </p:nvPr>
        </p:nvSpPr>
        <p:spPr>
          <a:xfrm>
            <a:off x="0" y="1272222"/>
            <a:ext cx="533400" cy="244476"/>
          </a:xfrm>
          <a:prstGeom prst="rect">
            <a:avLst/>
          </a:prstGeom>
          <a:ln/>
        </p:spPr>
        <p:txBody>
          <a:bodyPr/>
          <a:lstStyle>
            <a:lvl1pPr>
              <a:defRPr/>
            </a:lvl1pPr>
          </a:lstStyle>
          <a:p>
            <a:pPr>
              <a:defRPr/>
            </a:pPr>
            <a:fld id="{901DFA1E-DA66-43DA-A7EB-CAC1939F458E}" type="slidenum">
              <a:rPr lang="en-US"/>
              <a:pPr>
                <a:defRPr/>
              </a:pPr>
              <a:t>‹#›</a:t>
            </a:fld>
            <a:endParaRPr lang="en-US"/>
          </a:p>
        </p:txBody>
      </p:sp>
    </p:spTree>
    <p:extLst>
      <p:ext uri="{BB962C8B-B14F-4D97-AF65-F5344CB8AC3E}">
        <p14:creationId xmlns:p14="http://schemas.microsoft.com/office/powerpoint/2010/main" val="687203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45983059-1682-4B41-8924-2593C998FECD}"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600201"/>
            <a:ext cx="38100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941763"/>
            <a:ext cx="38100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9"/>
          <p:cNvSpPr>
            <a:spLocks noGrp="1" noChangeArrowheads="1"/>
          </p:cNvSpPr>
          <p:nvPr>
            <p:ph type="dt" sz="half" idx="10"/>
          </p:nvPr>
        </p:nvSpPr>
        <p:spPr>
          <a:ln/>
        </p:spPr>
        <p:txBody>
          <a:bodyPr/>
          <a:lstStyle>
            <a:lvl1pPr>
              <a:defRPr/>
            </a:lvl1pPr>
          </a:lstStyle>
          <a:p>
            <a:pPr>
              <a:defRPr/>
            </a:pPr>
            <a:endParaRPr lang="en-US"/>
          </a:p>
        </p:txBody>
      </p:sp>
      <p:sp>
        <p:nvSpPr>
          <p:cNvPr id="7" name="Rectangle 10"/>
          <p:cNvSpPr>
            <a:spLocks noGrp="1" noChangeArrowheads="1"/>
          </p:cNvSpPr>
          <p:nvPr>
            <p:ph type="ftr" sz="quarter" idx="11"/>
          </p:nvPr>
        </p:nvSpPr>
        <p:spPr>
          <a:ln/>
        </p:spPr>
        <p:txBody>
          <a:bodyPr/>
          <a:lstStyle>
            <a:lvl1pPr>
              <a:defRPr/>
            </a:lvl1pPr>
          </a:lstStyle>
          <a:p>
            <a:pPr>
              <a:defRPr/>
            </a:pPr>
            <a:endParaRPr lang="en-US"/>
          </a:p>
        </p:txBody>
      </p:sp>
      <p:sp>
        <p:nvSpPr>
          <p:cNvPr id="8" name="Rectangle 11"/>
          <p:cNvSpPr>
            <a:spLocks noGrp="1" noChangeArrowheads="1"/>
          </p:cNvSpPr>
          <p:nvPr>
            <p:ph type="sldNum" sz="quarter" idx="12"/>
          </p:nvPr>
        </p:nvSpPr>
        <p:spPr>
          <a:ln/>
        </p:spPr>
        <p:txBody>
          <a:bodyPr/>
          <a:lstStyle>
            <a:lvl1pPr>
              <a:defRPr/>
            </a:lvl1pPr>
          </a:lstStyle>
          <a:p>
            <a:pPr>
              <a:defRPr/>
            </a:pPr>
            <a:fld id="{25E3799B-94C0-4295-8CF0-FC2C2D1D41B3}"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pPr>
            <a:endParaRPr lang="en-US">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pPr>
            <a:endParaRPr lang="en-US">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pPr>
            <a:endParaRPr lang="en-US">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a:prstGeom prst="rect">
            <a:avLst/>
          </a:prstGeom>
        </p:spPr>
        <p:txBody>
          <a:bodyPr>
            <a:noAutofit/>
          </a:bodyPr>
          <a:lstStyle>
            <a:lvl1pPr algn="ctr">
              <a:defRPr sz="2000">
                <a:solidFill>
                  <a:srgbClr val="FFFFFF"/>
                </a:solidFill>
              </a:defRPr>
            </a:lvl1pPr>
          </a:lstStyle>
          <a:p>
            <a:pPr fontAlgn="auto">
              <a:spcBef>
                <a:spcPts val="0"/>
              </a:spcBef>
              <a:spcAft>
                <a:spcPts val="0"/>
              </a:spcAft>
            </a:pPr>
            <a:fld id="{A976F793-F8E9-41F8-91CF-A417A0DC3DB9}" type="datetimeFigureOut">
              <a:rPr lang="en-US" smtClean="0">
                <a:latin typeface="Tw Cen MT"/>
              </a:rPr>
              <a:pPr fontAlgn="auto">
                <a:spcBef>
                  <a:spcPts val="0"/>
                </a:spcBef>
                <a:spcAft>
                  <a:spcPts val="0"/>
                </a:spcAft>
              </a:pPr>
              <a:t>7/17/2019</a:t>
            </a:fld>
            <a:endParaRPr lang="en-US">
              <a:latin typeface="Tw Cen MT"/>
            </a:endParaRPr>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solidFill>
                <a:srgbClr val="EBDDC3"/>
              </a:solidFill>
            </a:endParaRPr>
          </a:p>
        </p:txBody>
      </p:sp>
      <p:sp>
        <p:nvSpPr>
          <p:cNvPr id="29" name="Slide Number Placeholder 28"/>
          <p:cNvSpPr>
            <a:spLocks noGrp="1"/>
          </p:cNvSpPr>
          <p:nvPr>
            <p:ph type="sldNum" sz="quarter" idx="12"/>
          </p:nvPr>
        </p:nvSpPr>
        <p:spPr>
          <a:xfrm>
            <a:off x="8001000" y="228600"/>
            <a:ext cx="838200" cy="381000"/>
          </a:xfrm>
          <a:prstGeom prst="rect">
            <a:avLst/>
          </a:prstGeom>
        </p:spPr>
        <p:txBody>
          <a:bodyPr/>
          <a:lstStyle>
            <a:lvl1pPr>
              <a:defRPr>
                <a:solidFill>
                  <a:schemeClr val="tx2"/>
                </a:solidFill>
              </a:defRPr>
            </a:lvl1pPr>
          </a:lstStyle>
          <a:p>
            <a:pPr algn="l" fontAlgn="auto">
              <a:spcBef>
                <a:spcPts val="0"/>
              </a:spcBef>
              <a:spcAft>
                <a:spcPts val="0"/>
              </a:spcAft>
            </a:pPr>
            <a:fld id="{55E4BE78-8706-4E91-B07D-A4ED6C1ABF9C}" type="slidenum">
              <a:rPr lang="en-US" smtClean="0">
                <a:solidFill>
                  <a:srgbClr val="EBDDC3"/>
                </a:solidFill>
                <a:latin typeface="Tw Cen MT"/>
              </a:rPr>
              <a:pPr algn="l" fontAlgn="auto">
                <a:spcBef>
                  <a:spcPts val="0"/>
                </a:spcBef>
                <a:spcAft>
                  <a:spcPts val="0"/>
                </a:spcAft>
              </a:pPr>
              <a:t>‹#›</a:t>
            </a:fld>
            <a:endParaRPr lang="en-US">
              <a:solidFill>
                <a:srgbClr val="EBDDC3"/>
              </a:solidFill>
              <a:latin typeface="Tw Cen MT"/>
            </a:endParaRPr>
          </a:p>
        </p:txBody>
      </p:sp>
    </p:spTree>
    <p:extLst>
      <p:ext uri="{BB962C8B-B14F-4D97-AF65-F5344CB8AC3E}">
        <p14:creationId xmlns:p14="http://schemas.microsoft.com/office/powerpoint/2010/main" val="1008439449"/>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a:xfrm>
            <a:off x="6096000" y="6248400"/>
            <a:ext cx="2667000" cy="365125"/>
          </a:xfrm>
          <a:prstGeom prst="rect">
            <a:avLst/>
          </a:prstGeom>
        </p:spPr>
        <p:txBody>
          <a:bodyPr/>
          <a:lstStyle/>
          <a:p>
            <a:pPr algn="l" fontAlgn="auto">
              <a:spcBef>
                <a:spcPts val="0"/>
              </a:spcBef>
              <a:spcAft>
                <a:spcPts val="0"/>
              </a:spcAft>
            </a:pPr>
            <a:fld id="{A976F793-F8E9-41F8-91CF-A417A0DC3DB9}" type="datetimeFigureOut">
              <a:rPr lang="en-US" smtClean="0">
                <a:solidFill>
                  <a:prstClr val="black"/>
                </a:solidFill>
                <a:latin typeface="Tw Cen MT"/>
              </a:rPr>
              <a:pPr algn="l" fontAlgn="auto">
                <a:spcBef>
                  <a:spcPts val="0"/>
                </a:spcBef>
                <a:spcAft>
                  <a:spcPts val="0"/>
                </a:spcAft>
              </a:pPr>
              <a:t>7/17/2019</a:t>
            </a:fld>
            <a:endParaRPr lang="en-US">
              <a:solidFill>
                <a:prstClr val="black"/>
              </a:solidFill>
              <a:latin typeface="Tw Cen MT"/>
            </a:endParaRPr>
          </a:p>
        </p:txBody>
      </p:sp>
      <p:sp>
        <p:nvSpPr>
          <p:cNvPr id="5" name="Footer Placeholder 4"/>
          <p:cNvSpPr>
            <a:spLocks noGrp="1"/>
          </p:cNvSpPr>
          <p:nvPr>
            <p:ph type="ftr" sz="quarter" idx="11"/>
          </p:nvPr>
        </p:nvSpPr>
        <p:spPr/>
        <p:txBody>
          <a:bodyPr/>
          <a:lstStyle/>
          <a:p>
            <a:endParaRPr lang="en-US">
              <a:solidFill>
                <a:srgbClr val="775F55"/>
              </a:solidFill>
            </a:endParaRPr>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88176666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pPr>
            <a:endParaRPr lang="en-US">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a:xfrm>
            <a:off x="6096000" y="6248400"/>
            <a:ext cx="2667000" cy="365125"/>
          </a:xfrm>
          <a:prstGeom prst="rect">
            <a:avLst/>
          </a:prstGeom>
        </p:spPr>
        <p:txBody>
          <a:bodyPr/>
          <a:lstStyle/>
          <a:p>
            <a:pPr algn="l" fontAlgn="auto">
              <a:spcBef>
                <a:spcPts val="0"/>
              </a:spcBef>
              <a:spcAft>
                <a:spcPts val="0"/>
              </a:spcAft>
            </a:pPr>
            <a:fld id="{A976F793-F8E9-41F8-91CF-A417A0DC3DB9}" type="datetimeFigureOut">
              <a:rPr lang="en-US" smtClean="0">
                <a:solidFill>
                  <a:prstClr val="black"/>
                </a:solidFill>
                <a:latin typeface="Tw Cen MT"/>
              </a:rPr>
              <a:pPr algn="l" fontAlgn="auto">
                <a:spcBef>
                  <a:spcPts val="0"/>
                </a:spcBef>
                <a:spcAft>
                  <a:spcPts val="0"/>
                </a:spcAft>
              </a:pPr>
              <a:t>7/17/2019</a:t>
            </a:fld>
            <a:endParaRPr lang="en-US">
              <a:solidFill>
                <a:prstClr val="black"/>
              </a:solidFill>
              <a:latin typeface="Tw Cen MT"/>
            </a:endParaRPr>
          </a:p>
        </p:txBody>
      </p:sp>
      <p:sp>
        <p:nvSpPr>
          <p:cNvPr id="13" name="Slide Number Placeholder 12"/>
          <p:cNvSpPr>
            <a:spLocks noGrp="1"/>
          </p:cNvSpPr>
          <p:nvPr>
            <p:ph type="sldNum" sz="quarter" idx="11"/>
          </p:nvPr>
        </p:nvSpPr>
        <p:spPr>
          <a:xfrm>
            <a:off x="0" y="1752600"/>
            <a:ext cx="1295400" cy="701676"/>
          </a:xfrm>
          <a:prstGeom prst="rect">
            <a:avLst/>
          </a:prstGeom>
        </p:spPr>
        <p:txBody>
          <a:bodyPr>
            <a:noAutofit/>
          </a:bodyPr>
          <a:lstStyle>
            <a:lvl1pPr>
              <a:defRPr sz="2400">
                <a:solidFill>
                  <a:srgbClr val="FFFFFF"/>
                </a:solidFill>
              </a:defRPr>
            </a:lvl1pPr>
          </a:lstStyle>
          <a:p>
            <a:pPr algn="l" fontAlgn="auto">
              <a:spcBef>
                <a:spcPts val="0"/>
              </a:spcBef>
              <a:spcAft>
                <a:spcPts val="0"/>
              </a:spcAft>
            </a:pPr>
            <a:fld id="{55E4BE78-8706-4E91-B07D-A4ED6C1ABF9C}" type="slidenum">
              <a:rPr lang="en-US" smtClean="0">
                <a:latin typeface="Tw Cen MT"/>
              </a:rPr>
              <a:pPr algn="l" fontAlgn="auto">
                <a:spcBef>
                  <a:spcPts val="0"/>
                </a:spcBef>
                <a:spcAft>
                  <a:spcPts val="0"/>
                </a:spcAft>
              </a:pPr>
              <a:t>‹#›</a:t>
            </a:fld>
            <a:endParaRPr lang="en-US" dirty="0">
              <a:latin typeface="Tw Cen MT"/>
            </a:endParaRPr>
          </a:p>
        </p:txBody>
      </p:sp>
      <p:sp>
        <p:nvSpPr>
          <p:cNvPr id="14" name="Footer Placeholder 13"/>
          <p:cNvSpPr>
            <a:spLocks noGrp="1"/>
          </p:cNvSpPr>
          <p:nvPr>
            <p:ph type="ftr" sz="quarter" idx="12"/>
          </p:nvPr>
        </p:nvSpPr>
        <p:spPr/>
        <p:txBody>
          <a:bodyPr/>
          <a:lstStyle/>
          <a:p>
            <a:endParaRPr lang="en-US">
              <a:solidFill>
                <a:srgbClr val="775F55"/>
              </a:solidFill>
            </a:endParaRPr>
          </a:p>
        </p:txBody>
      </p:sp>
    </p:spTree>
    <p:extLst>
      <p:ext uri="{BB962C8B-B14F-4D97-AF65-F5344CB8AC3E}">
        <p14:creationId xmlns:p14="http://schemas.microsoft.com/office/powerpoint/2010/main" val="19574713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a:xfrm>
            <a:off x="6096000" y="6248400"/>
            <a:ext cx="2667000" cy="365125"/>
          </a:xfrm>
          <a:prstGeom prst="rect">
            <a:avLst/>
          </a:prstGeom>
        </p:spPr>
        <p:txBody>
          <a:bodyPr rtlCol="0"/>
          <a:lstStyle/>
          <a:p>
            <a:pPr algn="l" fontAlgn="auto">
              <a:spcBef>
                <a:spcPts val="0"/>
              </a:spcBef>
              <a:spcAft>
                <a:spcPts val="0"/>
              </a:spcAft>
            </a:pPr>
            <a:fld id="{A976F793-F8E9-41F8-91CF-A417A0DC3DB9}" type="datetimeFigureOut">
              <a:rPr lang="en-US" smtClean="0">
                <a:solidFill>
                  <a:prstClr val="black"/>
                </a:solidFill>
                <a:latin typeface="Tw Cen MT"/>
              </a:rPr>
              <a:pPr algn="l" fontAlgn="auto">
                <a:spcBef>
                  <a:spcPts val="0"/>
                </a:spcBef>
                <a:spcAft>
                  <a:spcPts val="0"/>
                </a:spcAft>
              </a:pPr>
              <a:t>7/17/2019</a:t>
            </a:fld>
            <a:endParaRPr lang="en-US">
              <a:solidFill>
                <a:prstClr val="black"/>
              </a:solidFill>
              <a:latin typeface="Tw Cen MT"/>
            </a:endParaRPr>
          </a:p>
        </p:txBody>
      </p:sp>
      <p:sp>
        <p:nvSpPr>
          <p:cNvPr id="10" name="Slide Number Placeholder 9"/>
          <p:cNvSpPr>
            <a:spLocks noGrp="1"/>
          </p:cNvSpPr>
          <p:nvPr>
            <p:ph type="sldNum" sz="quarter" idx="16"/>
          </p:nvPr>
        </p:nvSpPr>
        <p:spPr>
          <a:xfrm>
            <a:off x="0" y="1272222"/>
            <a:ext cx="533400" cy="244476"/>
          </a:xfrm>
          <a:prstGeom prst="rect">
            <a:avLst/>
          </a:prstGeom>
        </p:spPr>
        <p:txBody>
          <a:bodyPr rtlCol="0"/>
          <a:lstStyle/>
          <a:p>
            <a:pPr algn="l" fontAlgn="auto">
              <a:spcBef>
                <a:spcPts val="0"/>
              </a:spcBef>
              <a:spcAft>
                <a:spcPts val="0"/>
              </a:spcAft>
            </a:pPr>
            <a:fld id="{55E4BE78-8706-4E91-B07D-A4ED6C1ABF9C}" type="slidenum">
              <a:rPr lang="en-US" smtClean="0">
                <a:solidFill>
                  <a:prstClr val="black"/>
                </a:solidFill>
                <a:latin typeface="Tw Cen MT"/>
              </a:rPr>
              <a:pPr algn="l" fontAlgn="auto">
                <a:spcBef>
                  <a:spcPts val="0"/>
                </a:spcBef>
                <a:spcAft>
                  <a:spcPts val="0"/>
                </a:spcAft>
              </a:pPr>
              <a:t>‹#›</a:t>
            </a:fld>
            <a:endParaRPr lang="en-US">
              <a:solidFill>
                <a:prstClr val="black"/>
              </a:solidFill>
              <a:latin typeface="Tw Cen MT"/>
            </a:endParaRPr>
          </a:p>
        </p:txBody>
      </p:sp>
      <p:sp>
        <p:nvSpPr>
          <p:cNvPr id="12" name="Footer Placeholder 11"/>
          <p:cNvSpPr>
            <a:spLocks noGrp="1"/>
          </p:cNvSpPr>
          <p:nvPr>
            <p:ph type="ftr" sz="quarter" idx="17"/>
          </p:nvPr>
        </p:nvSpPr>
        <p:spPr/>
        <p:txBody>
          <a:bodyPr rtlCol="0"/>
          <a:lstStyle/>
          <a:p>
            <a:endParaRPr lang="en-US">
              <a:solidFill>
                <a:srgbClr val="775F55"/>
              </a:solidFill>
            </a:endParaRPr>
          </a:p>
        </p:txBody>
      </p:sp>
    </p:spTree>
    <p:extLst>
      <p:ext uri="{BB962C8B-B14F-4D97-AF65-F5344CB8AC3E}">
        <p14:creationId xmlns:p14="http://schemas.microsoft.com/office/powerpoint/2010/main" val="32354468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a:xfrm>
            <a:off x="6096000" y="6248400"/>
            <a:ext cx="2667000" cy="365125"/>
          </a:xfrm>
          <a:prstGeom prst="rect">
            <a:avLst/>
          </a:prstGeom>
        </p:spPr>
        <p:txBody>
          <a:bodyPr rtlCol="0"/>
          <a:lstStyle/>
          <a:p>
            <a:pPr algn="l" fontAlgn="auto">
              <a:spcBef>
                <a:spcPts val="0"/>
              </a:spcBef>
              <a:spcAft>
                <a:spcPts val="0"/>
              </a:spcAft>
            </a:pPr>
            <a:fld id="{A976F793-F8E9-41F8-91CF-A417A0DC3DB9}" type="datetimeFigureOut">
              <a:rPr lang="en-US" smtClean="0">
                <a:solidFill>
                  <a:prstClr val="black"/>
                </a:solidFill>
                <a:latin typeface="Tw Cen MT"/>
              </a:rPr>
              <a:pPr algn="l" fontAlgn="auto">
                <a:spcBef>
                  <a:spcPts val="0"/>
                </a:spcBef>
                <a:spcAft>
                  <a:spcPts val="0"/>
                </a:spcAft>
              </a:pPr>
              <a:t>7/17/2019</a:t>
            </a:fld>
            <a:endParaRPr lang="en-US">
              <a:solidFill>
                <a:prstClr val="black"/>
              </a:solidFill>
              <a:latin typeface="Tw Cen MT"/>
            </a:endParaRPr>
          </a:p>
        </p:txBody>
      </p:sp>
      <p:sp>
        <p:nvSpPr>
          <p:cNvPr id="12" name="Slide Number Placeholder 11"/>
          <p:cNvSpPr>
            <a:spLocks noGrp="1"/>
          </p:cNvSpPr>
          <p:nvPr>
            <p:ph type="sldNum" sz="quarter" idx="16"/>
          </p:nvPr>
        </p:nvSpPr>
        <p:spPr>
          <a:xfrm>
            <a:off x="0" y="1272222"/>
            <a:ext cx="533400" cy="244476"/>
          </a:xfrm>
          <a:prstGeom prst="rect">
            <a:avLst/>
          </a:prstGeom>
        </p:spPr>
        <p:txBody>
          <a:bodyPr rtlCol="0"/>
          <a:lstStyle/>
          <a:p>
            <a:pPr algn="l" fontAlgn="auto">
              <a:spcBef>
                <a:spcPts val="0"/>
              </a:spcBef>
              <a:spcAft>
                <a:spcPts val="0"/>
              </a:spcAft>
            </a:pPr>
            <a:fld id="{55E4BE78-8706-4E91-B07D-A4ED6C1ABF9C}" type="slidenum">
              <a:rPr lang="en-US" smtClean="0">
                <a:solidFill>
                  <a:prstClr val="black"/>
                </a:solidFill>
                <a:latin typeface="Tw Cen MT"/>
              </a:rPr>
              <a:pPr algn="l" fontAlgn="auto">
                <a:spcBef>
                  <a:spcPts val="0"/>
                </a:spcBef>
                <a:spcAft>
                  <a:spcPts val="0"/>
                </a:spcAft>
              </a:pPr>
              <a:t>‹#›</a:t>
            </a:fld>
            <a:endParaRPr lang="en-US">
              <a:solidFill>
                <a:prstClr val="black"/>
              </a:solidFill>
              <a:latin typeface="Tw Cen MT"/>
            </a:endParaRPr>
          </a:p>
        </p:txBody>
      </p:sp>
      <p:sp>
        <p:nvSpPr>
          <p:cNvPr id="14" name="Footer Placeholder 13"/>
          <p:cNvSpPr>
            <a:spLocks noGrp="1"/>
          </p:cNvSpPr>
          <p:nvPr>
            <p:ph type="ftr" sz="quarter" idx="17"/>
          </p:nvPr>
        </p:nvSpPr>
        <p:spPr/>
        <p:txBody>
          <a:bodyPr rtlCol="0"/>
          <a:lstStyle/>
          <a:p>
            <a:endParaRPr lang="en-US">
              <a:solidFill>
                <a:srgbClr val="775F55"/>
              </a:solidFill>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47762834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556618E0-60C1-4219-9556-1B382E93EAC0}"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096000" y="6248400"/>
            <a:ext cx="2667000" cy="365125"/>
          </a:xfrm>
          <a:prstGeom prst="rect">
            <a:avLst/>
          </a:prstGeom>
        </p:spPr>
        <p:txBody>
          <a:bodyPr/>
          <a:lstStyle/>
          <a:p>
            <a:pPr algn="l" fontAlgn="auto">
              <a:spcBef>
                <a:spcPts val="0"/>
              </a:spcBef>
              <a:spcAft>
                <a:spcPts val="0"/>
              </a:spcAft>
            </a:pPr>
            <a:fld id="{A976F793-F8E9-41F8-91CF-A417A0DC3DB9}" type="datetimeFigureOut">
              <a:rPr lang="en-US" smtClean="0">
                <a:solidFill>
                  <a:prstClr val="black"/>
                </a:solidFill>
                <a:latin typeface="Tw Cen MT"/>
              </a:rPr>
              <a:pPr algn="l" fontAlgn="auto">
                <a:spcBef>
                  <a:spcPts val="0"/>
                </a:spcBef>
                <a:spcAft>
                  <a:spcPts val="0"/>
                </a:spcAft>
              </a:pPr>
              <a:t>7/17/2019</a:t>
            </a:fld>
            <a:endParaRPr lang="en-US">
              <a:solidFill>
                <a:prstClr val="black"/>
              </a:solidFill>
              <a:latin typeface="Tw Cen MT"/>
            </a:endParaRPr>
          </a:p>
        </p:txBody>
      </p:sp>
      <p:sp>
        <p:nvSpPr>
          <p:cNvPr id="4" name="Footer Placeholder 3"/>
          <p:cNvSpPr>
            <a:spLocks noGrp="1"/>
          </p:cNvSpPr>
          <p:nvPr>
            <p:ph type="ftr" sz="quarter" idx="11"/>
          </p:nvPr>
        </p:nvSpPr>
        <p:spPr/>
        <p:txBody>
          <a:bodyPr/>
          <a:lstStyle/>
          <a:p>
            <a:endParaRPr lang="en-US">
              <a:solidFill>
                <a:srgbClr val="775F55"/>
              </a:solidFill>
            </a:endParaRPr>
          </a:p>
        </p:txBody>
      </p:sp>
      <p:sp>
        <p:nvSpPr>
          <p:cNvPr id="5" name="Slide Number Placeholder 4"/>
          <p:cNvSpPr>
            <a:spLocks noGrp="1"/>
          </p:cNvSpPr>
          <p:nvPr>
            <p:ph type="sldNum" sz="quarter" idx="12"/>
          </p:nvPr>
        </p:nvSpPr>
        <p:spPr>
          <a:xfrm>
            <a:off x="0" y="1272222"/>
            <a:ext cx="533400" cy="244476"/>
          </a:xfrm>
          <a:prstGeom prst="rect">
            <a:avLst/>
          </a:prstGeom>
        </p:spPr>
        <p:txBody>
          <a:bodyPr/>
          <a:lstStyle>
            <a:lvl1pPr>
              <a:defRPr>
                <a:solidFill>
                  <a:srgbClr val="FFFFFF"/>
                </a:solidFill>
              </a:defRPr>
            </a:lvl1pPr>
          </a:lstStyle>
          <a:p>
            <a:pPr algn="l" fontAlgn="auto">
              <a:spcBef>
                <a:spcPts val="0"/>
              </a:spcBef>
              <a:spcAft>
                <a:spcPts val="0"/>
              </a:spcAft>
            </a:pPr>
            <a:fld id="{55E4BE78-8706-4E91-B07D-A4ED6C1ABF9C}" type="slidenum">
              <a:rPr lang="en-US" smtClean="0">
                <a:latin typeface="Tw Cen MT"/>
              </a:rPr>
              <a:pPr algn="l" fontAlgn="auto">
                <a:spcBef>
                  <a:spcPts val="0"/>
                </a:spcBef>
                <a:spcAft>
                  <a:spcPts val="0"/>
                </a:spcAft>
              </a:pPr>
              <a:t>‹#›</a:t>
            </a:fld>
            <a:endParaRPr lang="en-US">
              <a:latin typeface="Tw Cen MT"/>
            </a:endParaRPr>
          </a:p>
        </p:txBody>
      </p:sp>
    </p:spTree>
    <p:extLst>
      <p:ext uri="{BB962C8B-B14F-4D97-AF65-F5344CB8AC3E}">
        <p14:creationId xmlns:p14="http://schemas.microsoft.com/office/powerpoint/2010/main" val="330696712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0" y="6248400"/>
            <a:ext cx="2667000" cy="365125"/>
          </a:xfrm>
          <a:prstGeom prst="rect">
            <a:avLst/>
          </a:prstGeom>
        </p:spPr>
        <p:txBody>
          <a:bodyPr/>
          <a:lstStyle/>
          <a:p>
            <a:pPr algn="l" fontAlgn="auto">
              <a:spcBef>
                <a:spcPts val="0"/>
              </a:spcBef>
              <a:spcAft>
                <a:spcPts val="0"/>
              </a:spcAft>
            </a:pPr>
            <a:fld id="{A976F793-F8E9-41F8-91CF-A417A0DC3DB9}" type="datetimeFigureOut">
              <a:rPr lang="en-US" smtClean="0">
                <a:solidFill>
                  <a:prstClr val="black"/>
                </a:solidFill>
                <a:latin typeface="Tw Cen MT"/>
              </a:rPr>
              <a:pPr algn="l" fontAlgn="auto">
                <a:spcBef>
                  <a:spcPts val="0"/>
                </a:spcBef>
                <a:spcAft>
                  <a:spcPts val="0"/>
                </a:spcAft>
              </a:pPr>
              <a:t>7/17/2019</a:t>
            </a:fld>
            <a:endParaRPr lang="en-US">
              <a:solidFill>
                <a:prstClr val="black"/>
              </a:solidFill>
              <a:latin typeface="Tw Cen MT"/>
            </a:endParaRPr>
          </a:p>
        </p:txBody>
      </p:sp>
      <p:sp>
        <p:nvSpPr>
          <p:cNvPr id="3" name="Footer Placeholder 2"/>
          <p:cNvSpPr>
            <a:spLocks noGrp="1"/>
          </p:cNvSpPr>
          <p:nvPr>
            <p:ph type="ftr" sz="quarter" idx="11"/>
          </p:nvPr>
        </p:nvSpPr>
        <p:spPr/>
        <p:txBody>
          <a:bodyPr/>
          <a:lstStyle/>
          <a:p>
            <a:endParaRPr lang="en-US">
              <a:solidFill>
                <a:srgbClr val="775F55"/>
              </a:solidFill>
            </a:endParaRPr>
          </a:p>
        </p:txBody>
      </p:sp>
      <p:sp>
        <p:nvSpPr>
          <p:cNvPr id="4" name="Slide Number Placeholder 3"/>
          <p:cNvSpPr>
            <a:spLocks noGrp="1"/>
          </p:cNvSpPr>
          <p:nvPr>
            <p:ph type="sldNum" sz="quarter" idx="12"/>
          </p:nvPr>
        </p:nvSpPr>
        <p:spPr>
          <a:xfrm>
            <a:off x="0" y="6248400"/>
            <a:ext cx="533400" cy="381000"/>
          </a:xfrm>
          <a:prstGeom prst="rect">
            <a:avLst/>
          </a:prstGeom>
        </p:spPr>
        <p:txBody>
          <a:bodyPr/>
          <a:lstStyle>
            <a:lvl1pPr>
              <a:defRPr>
                <a:solidFill>
                  <a:schemeClr val="tx2"/>
                </a:solidFill>
              </a:defRPr>
            </a:lvl1pPr>
          </a:lstStyle>
          <a:p>
            <a:pPr algn="l" fontAlgn="auto">
              <a:spcBef>
                <a:spcPts val="0"/>
              </a:spcBef>
              <a:spcAft>
                <a:spcPts val="0"/>
              </a:spcAft>
            </a:pPr>
            <a:fld id="{55E4BE78-8706-4E91-B07D-A4ED6C1ABF9C}" type="slidenum">
              <a:rPr lang="en-US" smtClean="0">
                <a:solidFill>
                  <a:srgbClr val="775F55"/>
                </a:solidFill>
                <a:latin typeface="Tw Cen MT"/>
              </a:rPr>
              <a:pPr algn="l" fontAlgn="auto">
                <a:spcBef>
                  <a:spcPts val="0"/>
                </a:spcBef>
                <a:spcAft>
                  <a:spcPts val="0"/>
                </a:spcAft>
              </a:pPr>
              <a:t>‹#›</a:t>
            </a:fld>
            <a:endParaRPr lang="en-US">
              <a:solidFill>
                <a:srgbClr val="775F55"/>
              </a:solidFill>
              <a:latin typeface="Tw Cen MT"/>
            </a:endParaRPr>
          </a:p>
        </p:txBody>
      </p:sp>
    </p:spTree>
    <p:extLst>
      <p:ext uri="{BB962C8B-B14F-4D97-AF65-F5344CB8AC3E}">
        <p14:creationId xmlns:p14="http://schemas.microsoft.com/office/powerpoint/2010/main" val="157968106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6096000" y="6248400"/>
            <a:ext cx="2667000" cy="365125"/>
          </a:xfrm>
          <a:prstGeom prst="rect">
            <a:avLst/>
          </a:prstGeom>
        </p:spPr>
        <p:txBody>
          <a:bodyPr/>
          <a:lstStyle/>
          <a:p>
            <a:pPr algn="l" fontAlgn="auto">
              <a:spcBef>
                <a:spcPts val="0"/>
              </a:spcBef>
              <a:spcAft>
                <a:spcPts val="0"/>
              </a:spcAft>
            </a:pPr>
            <a:fld id="{A976F793-F8E9-41F8-91CF-A417A0DC3DB9}" type="datetimeFigureOut">
              <a:rPr lang="en-US" smtClean="0">
                <a:solidFill>
                  <a:prstClr val="black"/>
                </a:solidFill>
                <a:latin typeface="Tw Cen MT"/>
              </a:rPr>
              <a:pPr algn="l" fontAlgn="auto">
                <a:spcBef>
                  <a:spcPts val="0"/>
                </a:spcBef>
                <a:spcAft>
                  <a:spcPts val="0"/>
                </a:spcAft>
              </a:pPr>
              <a:t>7/17/2019</a:t>
            </a:fld>
            <a:endParaRPr lang="en-US">
              <a:solidFill>
                <a:prstClr val="black"/>
              </a:solidFill>
              <a:latin typeface="Tw Cen MT"/>
            </a:endParaRPr>
          </a:p>
        </p:txBody>
      </p:sp>
      <p:sp>
        <p:nvSpPr>
          <p:cNvPr id="6" name="Footer Placeholder 5"/>
          <p:cNvSpPr>
            <a:spLocks noGrp="1"/>
          </p:cNvSpPr>
          <p:nvPr>
            <p:ph type="ftr" sz="quarter" idx="11"/>
          </p:nvPr>
        </p:nvSpPr>
        <p:spPr/>
        <p:txBody>
          <a:bodyPr/>
          <a:lstStyle/>
          <a:p>
            <a:endParaRPr lang="en-US">
              <a:solidFill>
                <a:srgbClr val="775F55"/>
              </a:solidFill>
            </a:endParaRPr>
          </a:p>
        </p:txBody>
      </p:sp>
      <p:sp>
        <p:nvSpPr>
          <p:cNvPr id="7" name="Slide Number Placeholder 6"/>
          <p:cNvSpPr>
            <a:spLocks noGrp="1"/>
          </p:cNvSpPr>
          <p:nvPr>
            <p:ph type="sldNum" sz="quarter" idx="12"/>
          </p:nvPr>
        </p:nvSpPr>
        <p:spPr>
          <a:xfrm>
            <a:off x="0" y="1272222"/>
            <a:ext cx="533400" cy="244476"/>
          </a:xfrm>
          <a:prstGeom prst="rect">
            <a:avLst/>
          </a:prstGeom>
        </p:spPr>
        <p:txBody>
          <a:bodyPr/>
          <a:lstStyle>
            <a:lvl1pPr>
              <a:defRPr>
                <a:solidFill>
                  <a:srgbClr val="FFFFFF"/>
                </a:solidFill>
              </a:defRPr>
            </a:lvl1pPr>
          </a:lstStyle>
          <a:p>
            <a:pPr algn="l" fontAlgn="auto">
              <a:spcBef>
                <a:spcPts val="0"/>
              </a:spcBef>
              <a:spcAft>
                <a:spcPts val="0"/>
              </a:spcAft>
            </a:pPr>
            <a:fld id="{55E4BE78-8706-4E91-B07D-A4ED6C1ABF9C}" type="slidenum">
              <a:rPr lang="en-US" smtClean="0">
                <a:latin typeface="Tw Cen MT"/>
              </a:rPr>
              <a:pPr algn="l" fontAlgn="auto">
                <a:spcBef>
                  <a:spcPts val="0"/>
                </a:spcBef>
                <a:spcAft>
                  <a:spcPts val="0"/>
                </a:spcAft>
              </a:pPr>
              <a:t>‹#›</a:t>
            </a:fld>
            <a:endParaRPr lang="en-US">
              <a:latin typeface="Tw Cen MT"/>
            </a:endParaRP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4893719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pPr>
            <a:endParaRPr lang="en-US">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pPr>
            <a:endParaRPr lang="en-US">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pPr>
            <a:endParaRPr lang="en-US">
              <a:solidFill>
                <a:prstClr val="white"/>
              </a:solidFill>
            </a:endParaRPr>
          </a:p>
        </p:txBody>
      </p:sp>
      <p:sp>
        <p:nvSpPr>
          <p:cNvPr id="12" name="Date Placeholder 11"/>
          <p:cNvSpPr>
            <a:spLocks noGrp="1"/>
          </p:cNvSpPr>
          <p:nvPr>
            <p:ph type="dt" sz="half" idx="10"/>
          </p:nvPr>
        </p:nvSpPr>
        <p:spPr>
          <a:xfrm>
            <a:off x="6248400" y="6248400"/>
            <a:ext cx="2667000" cy="365125"/>
          </a:xfrm>
          <a:prstGeom prst="rect">
            <a:avLst/>
          </a:prstGeom>
        </p:spPr>
        <p:txBody>
          <a:bodyPr rtlCol="0"/>
          <a:lstStyle/>
          <a:p>
            <a:pPr algn="l" fontAlgn="auto">
              <a:spcBef>
                <a:spcPts val="0"/>
              </a:spcBef>
              <a:spcAft>
                <a:spcPts val="0"/>
              </a:spcAft>
            </a:pPr>
            <a:fld id="{A976F793-F8E9-41F8-91CF-A417A0DC3DB9}" type="datetimeFigureOut">
              <a:rPr lang="en-US" smtClean="0">
                <a:solidFill>
                  <a:prstClr val="black"/>
                </a:solidFill>
                <a:latin typeface="Tw Cen MT"/>
              </a:rPr>
              <a:pPr algn="l" fontAlgn="auto">
                <a:spcBef>
                  <a:spcPts val="0"/>
                </a:spcBef>
                <a:spcAft>
                  <a:spcPts val="0"/>
                </a:spcAft>
              </a:pPr>
              <a:t>7/17/2019</a:t>
            </a:fld>
            <a:endParaRPr lang="en-US">
              <a:solidFill>
                <a:prstClr val="black"/>
              </a:solidFill>
              <a:latin typeface="Tw Cen MT"/>
            </a:endParaRPr>
          </a:p>
        </p:txBody>
      </p:sp>
      <p:sp>
        <p:nvSpPr>
          <p:cNvPr id="13" name="Slide Number Placeholder 12"/>
          <p:cNvSpPr>
            <a:spLocks noGrp="1"/>
          </p:cNvSpPr>
          <p:nvPr>
            <p:ph type="sldNum" sz="quarter" idx="11"/>
          </p:nvPr>
        </p:nvSpPr>
        <p:spPr>
          <a:xfrm>
            <a:off x="0" y="4667249"/>
            <a:ext cx="1447800" cy="663578"/>
          </a:xfrm>
          <a:prstGeom prst="rect">
            <a:avLst/>
          </a:prstGeom>
        </p:spPr>
        <p:txBody>
          <a:bodyPr rtlCol="0"/>
          <a:lstStyle>
            <a:lvl1pPr>
              <a:defRPr sz="2800"/>
            </a:lvl1pPr>
          </a:lstStyle>
          <a:p>
            <a:pPr algn="l" fontAlgn="auto">
              <a:spcBef>
                <a:spcPts val="0"/>
              </a:spcBef>
              <a:spcAft>
                <a:spcPts val="0"/>
              </a:spcAft>
            </a:pPr>
            <a:fld id="{55E4BE78-8706-4E91-B07D-A4ED6C1ABF9C}" type="slidenum">
              <a:rPr lang="en-US" smtClean="0">
                <a:solidFill>
                  <a:prstClr val="black"/>
                </a:solidFill>
                <a:latin typeface="Tw Cen MT"/>
              </a:rPr>
              <a:pPr algn="l" fontAlgn="auto">
                <a:spcBef>
                  <a:spcPts val="0"/>
                </a:spcBef>
                <a:spcAft>
                  <a:spcPts val="0"/>
                </a:spcAft>
              </a:pPr>
              <a:t>‹#›</a:t>
            </a:fld>
            <a:endParaRPr lang="en-US">
              <a:solidFill>
                <a:prstClr val="black"/>
              </a:solidFill>
              <a:latin typeface="Tw Cen MT"/>
            </a:endParaRPr>
          </a:p>
        </p:txBody>
      </p:sp>
      <p:sp>
        <p:nvSpPr>
          <p:cNvPr id="14" name="Footer Placeholder 13"/>
          <p:cNvSpPr>
            <a:spLocks noGrp="1"/>
          </p:cNvSpPr>
          <p:nvPr>
            <p:ph type="ftr" sz="quarter" idx="12"/>
          </p:nvPr>
        </p:nvSpPr>
        <p:spPr>
          <a:xfrm>
            <a:off x="1600200" y="6248206"/>
            <a:ext cx="4572000" cy="365125"/>
          </a:xfrm>
        </p:spPr>
        <p:txBody>
          <a:bodyPr rtlCol="0"/>
          <a:lstStyle/>
          <a:p>
            <a:endParaRPr lang="en-US">
              <a:solidFill>
                <a:srgbClr val="775F55"/>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3654456040"/>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096000" y="6248400"/>
            <a:ext cx="2667000" cy="365125"/>
          </a:xfrm>
          <a:prstGeom prst="rect">
            <a:avLst/>
          </a:prstGeom>
        </p:spPr>
        <p:txBody>
          <a:bodyPr/>
          <a:lstStyle/>
          <a:p>
            <a:pPr algn="l" fontAlgn="auto">
              <a:spcBef>
                <a:spcPts val="0"/>
              </a:spcBef>
              <a:spcAft>
                <a:spcPts val="0"/>
              </a:spcAft>
            </a:pPr>
            <a:fld id="{A976F793-F8E9-41F8-91CF-A417A0DC3DB9}" type="datetimeFigureOut">
              <a:rPr lang="en-US" smtClean="0">
                <a:solidFill>
                  <a:prstClr val="black"/>
                </a:solidFill>
                <a:latin typeface="Tw Cen MT"/>
              </a:rPr>
              <a:pPr algn="l" fontAlgn="auto">
                <a:spcBef>
                  <a:spcPts val="0"/>
                </a:spcBef>
                <a:spcAft>
                  <a:spcPts val="0"/>
                </a:spcAft>
              </a:pPr>
              <a:t>7/17/2019</a:t>
            </a:fld>
            <a:endParaRPr lang="en-US">
              <a:solidFill>
                <a:prstClr val="black"/>
              </a:solidFill>
              <a:latin typeface="Tw Cen MT"/>
            </a:endParaRPr>
          </a:p>
        </p:txBody>
      </p:sp>
      <p:sp>
        <p:nvSpPr>
          <p:cNvPr id="5" name="Footer Placeholder 4"/>
          <p:cNvSpPr>
            <a:spLocks noGrp="1"/>
          </p:cNvSpPr>
          <p:nvPr>
            <p:ph type="ftr" sz="quarter" idx="11"/>
          </p:nvPr>
        </p:nvSpPr>
        <p:spPr/>
        <p:txBody>
          <a:bodyPr/>
          <a:lstStyle/>
          <a:p>
            <a:endParaRPr lang="en-US">
              <a:solidFill>
                <a:srgbClr val="775F55"/>
              </a:solidFill>
            </a:endParaRPr>
          </a:p>
        </p:txBody>
      </p:sp>
      <p:sp>
        <p:nvSpPr>
          <p:cNvPr id="6" name="Slide Number Placeholder 5"/>
          <p:cNvSpPr>
            <a:spLocks noGrp="1"/>
          </p:cNvSpPr>
          <p:nvPr>
            <p:ph type="sldNum" sz="quarter" idx="12"/>
          </p:nvPr>
        </p:nvSpPr>
        <p:spPr>
          <a:xfrm>
            <a:off x="0" y="1272222"/>
            <a:ext cx="533400" cy="244476"/>
          </a:xfrm>
          <a:prstGeom prst="rect">
            <a:avLst/>
          </a:prstGeom>
        </p:spPr>
        <p:txBody>
          <a:bodyPr/>
          <a:lstStyle/>
          <a:p>
            <a:pPr algn="l" fontAlgn="auto">
              <a:spcBef>
                <a:spcPts val="0"/>
              </a:spcBef>
              <a:spcAft>
                <a:spcPts val="0"/>
              </a:spcAft>
            </a:pPr>
            <a:fld id="{55E4BE78-8706-4E91-B07D-A4ED6C1ABF9C}" type="slidenum">
              <a:rPr lang="en-US" smtClean="0">
                <a:solidFill>
                  <a:prstClr val="black"/>
                </a:solidFill>
                <a:latin typeface="Tw Cen MT"/>
              </a:rPr>
              <a:pPr algn="l" fontAlgn="auto">
                <a:spcBef>
                  <a:spcPts val="0"/>
                </a:spcBef>
                <a:spcAft>
                  <a:spcPts val="0"/>
                </a:spcAft>
              </a:pPr>
              <a:t>‹#›</a:t>
            </a:fld>
            <a:endParaRPr lang="en-US">
              <a:solidFill>
                <a:prstClr val="black"/>
              </a:solidFill>
              <a:latin typeface="Tw Cen MT"/>
            </a:endParaRPr>
          </a:p>
        </p:txBody>
      </p:sp>
    </p:spTree>
    <p:extLst>
      <p:ext uri="{BB962C8B-B14F-4D97-AF65-F5344CB8AC3E}">
        <p14:creationId xmlns:p14="http://schemas.microsoft.com/office/powerpoint/2010/main" val="3684144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a:prstGeom prst="rect">
            <a:avLst/>
          </a:prstGeom>
        </p:spPr>
        <p:txBody>
          <a:bodyPr/>
          <a:lstStyle/>
          <a:p>
            <a:pPr algn="l" fontAlgn="auto">
              <a:spcBef>
                <a:spcPts val="0"/>
              </a:spcBef>
              <a:spcAft>
                <a:spcPts val="0"/>
              </a:spcAft>
            </a:pPr>
            <a:fld id="{A976F793-F8E9-41F8-91CF-A417A0DC3DB9}" type="datetimeFigureOut">
              <a:rPr lang="en-US" smtClean="0">
                <a:solidFill>
                  <a:prstClr val="black"/>
                </a:solidFill>
                <a:latin typeface="Tw Cen MT"/>
              </a:rPr>
              <a:pPr algn="l" fontAlgn="auto">
                <a:spcBef>
                  <a:spcPts val="0"/>
                </a:spcBef>
                <a:spcAft>
                  <a:spcPts val="0"/>
                </a:spcAft>
              </a:pPr>
              <a:t>7/17/2019</a:t>
            </a:fld>
            <a:endParaRPr lang="en-US">
              <a:solidFill>
                <a:prstClr val="black"/>
              </a:solidFill>
              <a:latin typeface="Tw Cen MT"/>
            </a:endParaRPr>
          </a:p>
        </p:txBody>
      </p:sp>
      <p:sp>
        <p:nvSpPr>
          <p:cNvPr id="5" name="Footer Placeholder 4"/>
          <p:cNvSpPr>
            <a:spLocks noGrp="1"/>
          </p:cNvSpPr>
          <p:nvPr>
            <p:ph type="ftr" sz="quarter" idx="11"/>
          </p:nvPr>
        </p:nvSpPr>
        <p:spPr>
          <a:xfrm>
            <a:off x="457201" y="6248207"/>
            <a:ext cx="5573483" cy="365125"/>
          </a:xfrm>
        </p:spPr>
        <p:txBody>
          <a:bodyPr/>
          <a:lstStyle/>
          <a:p>
            <a:endParaRPr lang="en-US">
              <a:solidFill>
                <a:srgbClr val="775F55"/>
              </a:solidFill>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prstClr val="white"/>
              </a:solidFill>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prstClr val="white"/>
              </a:solidFill>
            </a:endParaRPr>
          </a:p>
        </p:txBody>
      </p:sp>
      <p:sp>
        <p:nvSpPr>
          <p:cNvPr id="6" name="Slide Number Placeholder 5"/>
          <p:cNvSpPr>
            <a:spLocks noGrp="1"/>
          </p:cNvSpPr>
          <p:nvPr>
            <p:ph type="sldNum" sz="quarter" idx="12"/>
          </p:nvPr>
        </p:nvSpPr>
        <p:spPr>
          <a:xfrm rot="5400000">
            <a:off x="5989638" y="144462"/>
            <a:ext cx="533400" cy="244476"/>
          </a:xfrm>
          <a:prstGeom prst="rect">
            <a:avLst/>
          </a:prstGeom>
        </p:spPr>
        <p:txBody>
          <a:bodyPr/>
          <a:lstStyle/>
          <a:p>
            <a:pPr algn="l" fontAlgn="auto">
              <a:spcBef>
                <a:spcPts val="0"/>
              </a:spcBef>
              <a:spcAft>
                <a:spcPts val="0"/>
              </a:spcAft>
            </a:pPr>
            <a:fld id="{55E4BE78-8706-4E91-B07D-A4ED6C1ABF9C}" type="slidenum">
              <a:rPr lang="en-US" smtClean="0">
                <a:solidFill>
                  <a:prstClr val="black"/>
                </a:solidFill>
                <a:latin typeface="Tw Cen MT"/>
              </a:rPr>
              <a:pPr algn="l" fontAlgn="auto">
                <a:spcBef>
                  <a:spcPts val="0"/>
                </a:spcBef>
                <a:spcAft>
                  <a:spcPts val="0"/>
                </a:spcAft>
              </a:pPr>
              <a:t>‹#›</a:t>
            </a:fld>
            <a:endParaRPr lang="en-US">
              <a:solidFill>
                <a:prstClr val="black"/>
              </a:solidFill>
              <a:latin typeface="Tw Cen MT"/>
            </a:endParaRPr>
          </a:p>
        </p:txBody>
      </p:sp>
    </p:spTree>
    <p:extLst>
      <p:ext uri="{BB962C8B-B14F-4D97-AF65-F5344CB8AC3E}">
        <p14:creationId xmlns:p14="http://schemas.microsoft.com/office/powerpoint/2010/main" val="1435058742"/>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xfrm>
            <a:off x="914400" y="6251575"/>
            <a:ext cx="1981200" cy="457200"/>
          </a:xfrm>
          <a:prstGeom prst="rect">
            <a:avLst/>
          </a:prstGeom>
          <a:ln/>
        </p:spPr>
        <p:txBody>
          <a:bodyPr/>
          <a:lstStyle>
            <a:lvl1pPr>
              <a:defRPr/>
            </a:lvl1pPr>
          </a:lstStyle>
          <a:p>
            <a:pPr algn="l" fontAlgn="auto">
              <a:spcBef>
                <a:spcPts val="0"/>
              </a:spcBef>
              <a:spcAft>
                <a:spcPts val="0"/>
              </a:spcAft>
              <a:defRPr/>
            </a:pPr>
            <a:endParaRPr lang="en-US">
              <a:solidFill>
                <a:prstClr val="black"/>
              </a:solidFill>
              <a:latin typeface="Tw Cen MT"/>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775F55"/>
              </a:solidFill>
            </a:endParaRPr>
          </a:p>
        </p:txBody>
      </p:sp>
      <p:sp>
        <p:nvSpPr>
          <p:cNvPr id="7" name="Rectangle 11"/>
          <p:cNvSpPr>
            <a:spLocks noGrp="1" noChangeArrowheads="1"/>
          </p:cNvSpPr>
          <p:nvPr>
            <p:ph type="sldNum" sz="quarter" idx="12"/>
          </p:nvPr>
        </p:nvSpPr>
        <p:spPr>
          <a:xfrm>
            <a:off x="0" y="1272222"/>
            <a:ext cx="533400" cy="244476"/>
          </a:xfrm>
          <a:prstGeom prst="rect">
            <a:avLst/>
          </a:prstGeom>
          <a:ln/>
        </p:spPr>
        <p:txBody>
          <a:bodyPr/>
          <a:lstStyle>
            <a:lvl1pPr>
              <a:defRPr/>
            </a:lvl1pPr>
          </a:lstStyle>
          <a:p>
            <a:pPr algn="l" fontAlgn="auto">
              <a:spcBef>
                <a:spcPts val="0"/>
              </a:spcBef>
              <a:spcAft>
                <a:spcPts val="0"/>
              </a:spcAft>
              <a:defRPr/>
            </a:pPr>
            <a:fld id="{45983059-1682-4B41-8924-2593C998FECD}" type="slidenum">
              <a:rPr lang="en-US">
                <a:solidFill>
                  <a:prstClr val="black"/>
                </a:solidFill>
                <a:latin typeface="Tw Cen MT"/>
              </a:rPr>
              <a:pPr algn="l" fontAlgn="auto">
                <a:spcBef>
                  <a:spcPts val="0"/>
                </a:spcBef>
                <a:spcAft>
                  <a:spcPts val="0"/>
                </a:spcAft>
                <a:defRPr/>
              </a:pPr>
              <a:t>‹#›</a:t>
            </a:fld>
            <a:endParaRPr lang="en-US">
              <a:solidFill>
                <a:prstClr val="black"/>
              </a:solidFill>
              <a:latin typeface="Tw Cen MT"/>
            </a:endParaRPr>
          </a:p>
        </p:txBody>
      </p:sp>
    </p:spTree>
    <p:extLst>
      <p:ext uri="{BB962C8B-B14F-4D97-AF65-F5344CB8AC3E}">
        <p14:creationId xmlns:p14="http://schemas.microsoft.com/office/powerpoint/2010/main" val="393701971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600200"/>
            <a:ext cx="38100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941763"/>
            <a:ext cx="38100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9"/>
          <p:cNvSpPr>
            <a:spLocks noGrp="1" noChangeArrowheads="1"/>
          </p:cNvSpPr>
          <p:nvPr>
            <p:ph type="dt" sz="half" idx="10"/>
          </p:nvPr>
        </p:nvSpPr>
        <p:spPr>
          <a:xfrm>
            <a:off x="914400" y="6251575"/>
            <a:ext cx="1981200" cy="457200"/>
          </a:xfrm>
          <a:prstGeom prst="rect">
            <a:avLst/>
          </a:prstGeom>
          <a:ln/>
        </p:spPr>
        <p:txBody>
          <a:bodyPr/>
          <a:lstStyle>
            <a:lvl1pPr>
              <a:defRPr/>
            </a:lvl1pPr>
          </a:lstStyle>
          <a:p>
            <a:pPr algn="l" fontAlgn="auto">
              <a:spcBef>
                <a:spcPts val="0"/>
              </a:spcBef>
              <a:spcAft>
                <a:spcPts val="0"/>
              </a:spcAft>
              <a:defRPr/>
            </a:pPr>
            <a:endParaRPr lang="en-US">
              <a:solidFill>
                <a:prstClr val="black"/>
              </a:solidFill>
              <a:latin typeface="Tw Cen MT"/>
            </a:endParaRPr>
          </a:p>
        </p:txBody>
      </p:sp>
      <p:sp>
        <p:nvSpPr>
          <p:cNvPr id="7" name="Rectangle 10"/>
          <p:cNvSpPr>
            <a:spLocks noGrp="1" noChangeArrowheads="1"/>
          </p:cNvSpPr>
          <p:nvPr>
            <p:ph type="ftr" sz="quarter" idx="11"/>
          </p:nvPr>
        </p:nvSpPr>
        <p:spPr>
          <a:ln/>
        </p:spPr>
        <p:txBody>
          <a:bodyPr/>
          <a:lstStyle>
            <a:lvl1pPr>
              <a:defRPr/>
            </a:lvl1pPr>
          </a:lstStyle>
          <a:p>
            <a:pPr>
              <a:defRPr/>
            </a:pPr>
            <a:endParaRPr lang="en-US">
              <a:solidFill>
                <a:srgbClr val="775F55"/>
              </a:solidFill>
            </a:endParaRPr>
          </a:p>
        </p:txBody>
      </p:sp>
      <p:sp>
        <p:nvSpPr>
          <p:cNvPr id="8" name="Rectangle 11"/>
          <p:cNvSpPr>
            <a:spLocks noGrp="1" noChangeArrowheads="1"/>
          </p:cNvSpPr>
          <p:nvPr>
            <p:ph type="sldNum" sz="quarter" idx="12"/>
          </p:nvPr>
        </p:nvSpPr>
        <p:spPr>
          <a:xfrm>
            <a:off x="0" y="1272222"/>
            <a:ext cx="533400" cy="244476"/>
          </a:xfrm>
          <a:prstGeom prst="rect">
            <a:avLst/>
          </a:prstGeom>
          <a:ln/>
        </p:spPr>
        <p:txBody>
          <a:bodyPr/>
          <a:lstStyle>
            <a:lvl1pPr>
              <a:defRPr/>
            </a:lvl1pPr>
          </a:lstStyle>
          <a:p>
            <a:pPr algn="l" fontAlgn="auto">
              <a:spcBef>
                <a:spcPts val="0"/>
              </a:spcBef>
              <a:spcAft>
                <a:spcPts val="0"/>
              </a:spcAft>
              <a:defRPr/>
            </a:pPr>
            <a:fld id="{901DFA1E-DA66-43DA-A7EB-CAC1939F458E}" type="slidenum">
              <a:rPr lang="en-US">
                <a:solidFill>
                  <a:prstClr val="black"/>
                </a:solidFill>
                <a:latin typeface="Tw Cen MT"/>
              </a:rPr>
              <a:pPr algn="l" fontAlgn="auto">
                <a:spcBef>
                  <a:spcPts val="0"/>
                </a:spcBef>
                <a:spcAft>
                  <a:spcPts val="0"/>
                </a:spcAft>
                <a:defRPr/>
              </a:pPr>
              <a:t>‹#›</a:t>
            </a:fld>
            <a:endParaRPr lang="en-US">
              <a:solidFill>
                <a:prstClr val="black"/>
              </a:solidFill>
              <a:latin typeface="Tw Cen MT"/>
            </a:endParaRPr>
          </a:p>
        </p:txBody>
      </p:sp>
    </p:spTree>
    <p:extLst>
      <p:ext uri="{BB962C8B-B14F-4D97-AF65-F5344CB8AC3E}">
        <p14:creationId xmlns:p14="http://schemas.microsoft.com/office/powerpoint/2010/main" val="334589634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81" indent="0" algn="ctr">
              <a:buNone/>
              <a:defRPr>
                <a:solidFill>
                  <a:schemeClr val="tx1">
                    <a:tint val="75000"/>
                  </a:schemeClr>
                </a:solidFill>
              </a:defRPr>
            </a:lvl2pPr>
            <a:lvl3pPr marL="913962" indent="0" algn="ctr">
              <a:buNone/>
              <a:defRPr>
                <a:solidFill>
                  <a:schemeClr val="tx1">
                    <a:tint val="75000"/>
                  </a:schemeClr>
                </a:solidFill>
              </a:defRPr>
            </a:lvl3pPr>
            <a:lvl4pPr marL="1370943" indent="0" algn="ctr">
              <a:buNone/>
              <a:defRPr>
                <a:solidFill>
                  <a:schemeClr val="tx1">
                    <a:tint val="75000"/>
                  </a:schemeClr>
                </a:solidFill>
              </a:defRPr>
            </a:lvl4pPr>
            <a:lvl5pPr marL="1827922" indent="0" algn="ctr">
              <a:buNone/>
              <a:defRPr>
                <a:solidFill>
                  <a:schemeClr val="tx1">
                    <a:tint val="75000"/>
                  </a:schemeClr>
                </a:solidFill>
              </a:defRPr>
            </a:lvl5pPr>
            <a:lvl6pPr marL="2284902" indent="0" algn="ctr">
              <a:buNone/>
              <a:defRPr>
                <a:solidFill>
                  <a:schemeClr val="tx1">
                    <a:tint val="75000"/>
                  </a:schemeClr>
                </a:solidFill>
              </a:defRPr>
            </a:lvl6pPr>
            <a:lvl7pPr marL="2741883" indent="0" algn="ctr">
              <a:buNone/>
              <a:defRPr>
                <a:solidFill>
                  <a:schemeClr val="tx1">
                    <a:tint val="75000"/>
                  </a:schemeClr>
                </a:solidFill>
              </a:defRPr>
            </a:lvl7pPr>
            <a:lvl8pPr marL="3198864" indent="0" algn="ctr">
              <a:buNone/>
              <a:defRPr>
                <a:solidFill>
                  <a:schemeClr val="tx1">
                    <a:tint val="75000"/>
                  </a:schemeClr>
                </a:solidFill>
              </a:defRPr>
            </a:lvl8pPr>
            <a:lvl9pPr marL="365584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399E443-9B12-41EB-8556-7DC4534B3790}" type="datetimeFigureOut">
              <a:rPr lang="en-US" smtClean="0">
                <a:solidFill>
                  <a:prstClr val="black">
                    <a:tint val="75000"/>
                  </a:prstClr>
                </a:solidFill>
              </a:rPr>
              <a:pPr/>
              <a:t>7/17/2019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6466C5-FED9-4DE9-84C3-0FC63F52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68497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99E443-9B12-41EB-8556-7DC4534B3790}" type="datetimeFigureOut">
              <a:rPr lang="en-US" smtClean="0">
                <a:solidFill>
                  <a:prstClr val="black">
                    <a:tint val="75000"/>
                  </a:prstClr>
                </a:solidFill>
              </a:rPr>
              <a:pPr/>
              <a:t>7/17/2019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6466C5-FED9-4DE9-84C3-0FC63F52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6711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54" indent="0">
              <a:buNone/>
              <a:defRPr sz="1800"/>
            </a:lvl2pPr>
            <a:lvl3pPr marL="914108" indent="0">
              <a:buNone/>
              <a:defRPr sz="1600"/>
            </a:lvl3pPr>
            <a:lvl4pPr marL="1371162" indent="0">
              <a:buNone/>
              <a:defRPr sz="1400"/>
            </a:lvl4pPr>
            <a:lvl5pPr marL="1828215" indent="0">
              <a:buNone/>
              <a:defRPr sz="1400"/>
            </a:lvl5pPr>
            <a:lvl6pPr marL="2285268" indent="0">
              <a:buNone/>
              <a:defRPr sz="1400"/>
            </a:lvl6pPr>
            <a:lvl7pPr marL="2742322" indent="0">
              <a:buNone/>
              <a:defRPr sz="1400"/>
            </a:lvl7pPr>
            <a:lvl8pPr marL="3199376" indent="0">
              <a:buNone/>
              <a:defRPr sz="1400"/>
            </a:lvl8pPr>
            <a:lvl9pPr marL="365643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90E294A1-A835-4F50-AB62-D2844DC0C97F}"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981" indent="0">
              <a:buNone/>
              <a:defRPr sz="1800">
                <a:solidFill>
                  <a:schemeClr val="tx1">
                    <a:tint val="75000"/>
                  </a:schemeClr>
                </a:solidFill>
              </a:defRPr>
            </a:lvl2pPr>
            <a:lvl3pPr marL="913962" indent="0">
              <a:buNone/>
              <a:defRPr sz="1600">
                <a:solidFill>
                  <a:schemeClr val="tx1">
                    <a:tint val="75000"/>
                  </a:schemeClr>
                </a:solidFill>
              </a:defRPr>
            </a:lvl3pPr>
            <a:lvl4pPr marL="1370943" indent="0">
              <a:buNone/>
              <a:defRPr sz="1400">
                <a:solidFill>
                  <a:schemeClr val="tx1">
                    <a:tint val="75000"/>
                  </a:schemeClr>
                </a:solidFill>
              </a:defRPr>
            </a:lvl4pPr>
            <a:lvl5pPr marL="1827922" indent="0">
              <a:buNone/>
              <a:defRPr sz="1400">
                <a:solidFill>
                  <a:schemeClr val="tx1">
                    <a:tint val="75000"/>
                  </a:schemeClr>
                </a:solidFill>
              </a:defRPr>
            </a:lvl5pPr>
            <a:lvl6pPr marL="2284902" indent="0">
              <a:buNone/>
              <a:defRPr sz="1400">
                <a:solidFill>
                  <a:schemeClr val="tx1">
                    <a:tint val="75000"/>
                  </a:schemeClr>
                </a:solidFill>
              </a:defRPr>
            </a:lvl6pPr>
            <a:lvl7pPr marL="2741883" indent="0">
              <a:buNone/>
              <a:defRPr sz="1400">
                <a:solidFill>
                  <a:schemeClr val="tx1">
                    <a:tint val="75000"/>
                  </a:schemeClr>
                </a:solidFill>
              </a:defRPr>
            </a:lvl7pPr>
            <a:lvl8pPr marL="3198864" indent="0">
              <a:buNone/>
              <a:defRPr sz="1400">
                <a:solidFill>
                  <a:schemeClr val="tx1">
                    <a:tint val="75000"/>
                  </a:schemeClr>
                </a:solidFill>
              </a:defRPr>
            </a:lvl8pPr>
            <a:lvl9pPr marL="365584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99E443-9B12-41EB-8556-7DC4534B3790}" type="datetimeFigureOut">
              <a:rPr lang="en-US" smtClean="0">
                <a:solidFill>
                  <a:prstClr val="black">
                    <a:tint val="75000"/>
                  </a:prstClr>
                </a:solidFill>
              </a:rPr>
              <a:pPr/>
              <a:t>7/17/2019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6466C5-FED9-4DE9-84C3-0FC63F52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68074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399E443-9B12-41EB-8556-7DC4534B3790}" type="datetimeFigureOut">
              <a:rPr lang="en-US" smtClean="0">
                <a:solidFill>
                  <a:prstClr val="black">
                    <a:tint val="75000"/>
                  </a:prstClr>
                </a:solidFill>
              </a:rPr>
              <a:pPr/>
              <a:t>7/17/2019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E6466C5-FED9-4DE9-84C3-0FC63F52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42258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81" indent="0">
              <a:buNone/>
              <a:defRPr sz="2000" b="1"/>
            </a:lvl2pPr>
            <a:lvl3pPr marL="913962" indent="0">
              <a:buNone/>
              <a:defRPr sz="1800" b="1"/>
            </a:lvl3pPr>
            <a:lvl4pPr marL="1370943" indent="0">
              <a:buNone/>
              <a:defRPr sz="1600" b="1"/>
            </a:lvl4pPr>
            <a:lvl5pPr marL="1827922" indent="0">
              <a:buNone/>
              <a:defRPr sz="1600" b="1"/>
            </a:lvl5pPr>
            <a:lvl6pPr marL="2284902" indent="0">
              <a:buNone/>
              <a:defRPr sz="1600" b="1"/>
            </a:lvl6pPr>
            <a:lvl7pPr marL="2741883" indent="0">
              <a:buNone/>
              <a:defRPr sz="1600" b="1"/>
            </a:lvl7pPr>
            <a:lvl8pPr marL="3198864" indent="0">
              <a:buNone/>
              <a:defRPr sz="1600" b="1"/>
            </a:lvl8pPr>
            <a:lvl9pPr marL="365584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6981" indent="0">
              <a:buNone/>
              <a:defRPr sz="2000" b="1"/>
            </a:lvl2pPr>
            <a:lvl3pPr marL="913962" indent="0">
              <a:buNone/>
              <a:defRPr sz="1800" b="1"/>
            </a:lvl3pPr>
            <a:lvl4pPr marL="1370943" indent="0">
              <a:buNone/>
              <a:defRPr sz="1600" b="1"/>
            </a:lvl4pPr>
            <a:lvl5pPr marL="1827922" indent="0">
              <a:buNone/>
              <a:defRPr sz="1600" b="1"/>
            </a:lvl5pPr>
            <a:lvl6pPr marL="2284902" indent="0">
              <a:buNone/>
              <a:defRPr sz="1600" b="1"/>
            </a:lvl6pPr>
            <a:lvl7pPr marL="2741883" indent="0">
              <a:buNone/>
              <a:defRPr sz="1600" b="1"/>
            </a:lvl7pPr>
            <a:lvl8pPr marL="3198864" indent="0">
              <a:buNone/>
              <a:defRPr sz="1600" b="1"/>
            </a:lvl8pPr>
            <a:lvl9pPr marL="365584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399E443-9B12-41EB-8556-7DC4534B3790}" type="datetimeFigureOut">
              <a:rPr lang="en-US" smtClean="0">
                <a:solidFill>
                  <a:prstClr val="black">
                    <a:tint val="75000"/>
                  </a:prstClr>
                </a:solidFill>
              </a:rPr>
              <a:pPr/>
              <a:t>7/17/2019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E6466C5-FED9-4DE9-84C3-0FC63F52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09489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399E443-9B12-41EB-8556-7DC4534B3790}" type="datetimeFigureOut">
              <a:rPr lang="en-US" smtClean="0">
                <a:solidFill>
                  <a:prstClr val="black">
                    <a:tint val="75000"/>
                  </a:prstClr>
                </a:solidFill>
              </a:rPr>
              <a:pPr/>
              <a:t>7/17/2019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E6466C5-FED9-4DE9-84C3-0FC63F52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53646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99E443-9B12-41EB-8556-7DC4534B3790}" type="datetimeFigureOut">
              <a:rPr lang="en-US" smtClean="0">
                <a:solidFill>
                  <a:prstClr val="black">
                    <a:tint val="75000"/>
                  </a:prstClr>
                </a:solidFill>
              </a:rPr>
              <a:pPr/>
              <a:t>7/17/2019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E6466C5-FED9-4DE9-84C3-0FC63F52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77857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6981" indent="0">
              <a:buNone/>
              <a:defRPr sz="1200"/>
            </a:lvl2pPr>
            <a:lvl3pPr marL="913962" indent="0">
              <a:buNone/>
              <a:defRPr sz="1000"/>
            </a:lvl3pPr>
            <a:lvl4pPr marL="1370943" indent="0">
              <a:buNone/>
              <a:defRPr sz="900"/>
            </a:lvl4pPr>
            <a:lvl5pPr marL="1827922" indent="0">
              <a:buNone/>
              <a:defRPr sz="900"/>
            </a:lvl5pPr>
            <a:lvl6pPr marL="2284902" indent="0">
              <a:buNone/>
              <a:defRPr sz="900"/>
            </a:lvl6pPr>
            <a:lvl7pPr marL="2741883" indent="0">
              <a:buNone/>
              <a:defRPr sz="900"/>
            </a:lvl7pPr>
            <a:lvl8pPr marL="3198864" indent="0">
              <a:buNone/>
              <a:defRPr sz="900"/>
            </a:lvl8pPr>
            <a:lvl9pPr marL="365584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99E443-9B12-41EB-8556-7DC4534B3790}" type="datetimeFigureOut">
              <a:rPr lang="en-US" smtClean="0">
                <a:solidFill>
                  <a:prstClr val="black">
                    <a:tint val="75000"/>
                  </a:prstClr>
                </a:solidFill>
              </a:rPr>
              <a:pPr/>
              <a:t>7/17/2019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E6466C5-FED9-4DE9-84C3-0FC63F52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76641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81" indent="0">
              <a:buNone/>
              <a:defRPr sz="2800"/>
            </a:lvl2pPr>
            <a:lvl3pPr marL="913962" indent="0">
              <a:buNone/>
              <a:defRPr sz="2400"/>
            </a:lvl3pPr>
            <a:lvl4pPr marL="1370943" indent="0">
              <a:buNone/>
              <a:defRPr sz="2000"/>
            </a:lvl4pPr>
            <a:lvl5pPr marL="1827922" indent="0">
              <a:buNone/>
              <a:defRPr sz="2000"/>
            </a:lvl5pPr>
            <a:lvl6pPr marL="2284902" indent="0">
              <a:buNone/>
              <a:defRPr sz="2000"/>
            </a:lvl6pPr>
            <a:lvl7pPr marL="2741883" indent="0">
              <a:buNone/>
              <a:defRPr sz="2000"/>
            </a:lvl7pPr>
            <a:lvl8pPr marL="3198864" indent="0">
              <a:buNone/>
              <a:defRPr sz="2000"/>
            </a:lvl8pPr>
            <a:lvl9pPr marL="365584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81" indent="0">
              <a:buNone/>
              <a:defRPr sz="1200"/>
            </a:lvl2pPr>
            <a:lvl3pPr marL="913962" indent="0">
              <a:buNone/>
              <a:defRPr sz="1000"/>
            </a:lvl3pPr>
            <a:lvl4pPr marL="1370943" indent="0">
              <a:buNone/>
              <a:defRPr sz="900"/>
            </a:lvl4pPr>
            <a:lvl5pPr marL="1827922" indent="0">
              <a:buNone/>
              <a:defRPr sz="900"/>
            </a:lvl5pPr>
            <a:lvl6pPr marL="2284902" indent="0">
              <a:buNone/>
              <a:defRPr sz="900"/>
            </a:lvl6pPr>
            <a:lvl7pPr marL="2741883" indent="0">
              <a:buNone/>
              <a:defRPr sz="900"/>
            </a:lvl7pPr>
            <a:lvl8pPr marL="3198864" indent="0">
              <a:buNone/>
              <a:defRPr sz="900"/>
            </a:lvl8pPr>
            <a:lvl9pPr marL="365584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99E443-9B12-41EB-8556-7DC4534B3790}" type="datetimeFigureOut">
              <a:rPr lang="en-US" smtClean="0">
                <a:solidFill>
                  <a:prstClr val="black">
                    <a:tint val="75000"/>
                  </a:prstClr>
                </a:solidFill>
              </a:rPr>
              <a:pPr/>
              <a:t>7/17/2019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E6466C5-FED9-4DE9-84C3-0FC63F52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72246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99E443-9B12-41EB-8556-7DC4534B3790}" type="datetimeFigureOut">
              <a:rPr lang="en-US" smtClean="0">
                <a:solidFill>
                  <a:prstClr val="black">
                    <a:tint val="75000"/>
                  </a:prstClr>
                </a:solidFill>
              </a:rPr>
              <a:pPr/>
              <a:t>7/17/2019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6466C5-FED9-4DE9-84C3-0FC63F52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97409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99E443-9B12-41EB-8556-7DC4534B3790}" type="datetimeFigureOut">
              <a:rPr lang="en-US" smtClean="0">
                <a:solidFill>
                  <a:prstClr val="black">
                    <a:tint val="75000"/>
                  </a:prstClr>
                </a:solidFill>
              </a:rPr>
              <a:pPr/>
              <a:t>7/17/2019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6466C5-FED9-4DE9-84C3-0FC63F52C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00422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8291" y="2130558"/>
            <a:ext cx="8478693" cy="1469760"/>
          </a:xfrm>
        </p:spPr>
        <p:txBody>
          <a:bodyPr rtlCol="0"/>
          <a:lstStyle/>
          <a:p>
            <a:r>
              <a:rPr lang="en-US"/>
              <a:t>Click to edit Master title style</a:t>
            </a:r>
          </a:p>
        </p:txBody>
      </p:sp>
      <p:sp>
        <p:nvSpPr>
          <p:cNvPr id="3" name="Subtitle 2"/>
          <p:cNvSpPr>
            <a:spLocks noGrp="1"/>
          </p:cNvSpPr>
          <p:nvPr>
            <p:ph type="subTitle" idx="1"/>
          </p:nvPr>
        </p:nvSpPr>
        <p:spPr>
          <a:xfrm>
            <a:off x="1496220" y="3886070"/>
            <a:ext cx="6982835" cy="1752865"/>
          </a:xfrm>
        </p:spPr>
        <p:txBody>
          <a:bodyPr rtlCol="0"/>
          <a:lstStyle>
            <a:lvl1pPr marL="0" indent="0" algn="ctr">
              <a:buNone/>
              <a:defRPr>
                <a:solidFill>
                  <a:schemeClr val="tx1">
                    <a:tint val="75000"/>
                  </a:schemeClr>
                </a:solidFill>
              </a:defRPr>
            </a:lvl1pPr>
            <a:lvl2pPr marL="105162" indent="0" algn="ctr">
              <a:buNone/>
              <a:defRPr>
                <a:solidFill>
                  <a:schemeClr val="tx1">
                    <a:tint val="75000"/>
                  </a:schemeClr>
                </a:solidFill>
              </a:defRPr>
            </a:lvl2pPr>
            <a:lvl3pPr marL="210325" indent="0" algn="ctr">
              <a:buNone/>
              <a:defRPr>
                <a:solidFill>
                  <a:schemeClr val="tx1">
                    <a:tint val="75000"/>
                  </a:schemeClr>
                </a:solidFill>
              </a:defRPr>
            </a:lvl3pPr>
            <a:lvl4pPr marL="315492" indent="0" algn="ctr">
              <a:buNone/>
              <a:defRPr>
                <a:solidFill>
                  <a:schemeClr val="tx1">
                    <a:tint val="75000"/>
                  </a:schemeClr>
                </a:solidFill>
              </a:defRPr>
            </a:lvl4pPr>
            <a:lvl5pPr marL="420655" indent="0" algn="ctr">
              <a:buNone/>
              <a:defRPr>
                <a:solidFill>
                  <a:schemeClr val="tx1">
                    <a:tint val="75000"/>
                  </a:schemeClr>
                </a:solidFill>
              </a:defRPr>
            </a:lvl5pPr>
            <a:lvl6pPr marL="525817" indent="0" algn="ctr">
              <a:buNone/>
              <a:defRPr>
                <a:solidFill>
                  <a:schemeClr val="tx1">
                    <a:tint val="75000"/>
                  </a:schemeClr>
                </a:solidFill>
              </a:defRPr>
            </a:lvl6pPr>
            <a:lvl7pPr marL="630980" indent="0" algn="ctr">
              <a:buNone/>
              <a:defRPr>
                <a:solidFill>
                  <a:schemeClr val="tx1">
                    <a:tint val="75000"/>
                  </a:schemeClr>
                </a:solidFill>
              </a:defRPr>
            </a:lvl7pPr>
            <a:lvl8pPr marL="736142" indent="0" algn="ctr">
              <a:buNone/>
              <a:defRPr>
                <a:solidFill>
                  <a:schemeClr val="tx1">
                    <a:tint val="75000"/>
                  </a:schemeClr>
                </a:solidFill>
              </a:defRPr>
            </a:lvl8pPr>
            <a:lvl9pPr marL="841305" indent="0" algn="ctr">
              <a:buNone/>
              <a:defRPr>
                <a:solidFill>
                  <a:schemeClr val="tx1">
                    <a:tint val="75000"/>
                  </a:schemeClr>
                </a:solidFill>
              </a:defRPr>
            </a:lvl9pPr>
          </a:lstStyle>
          <a:p>
            <a:r>
              <a:rPr lang="en-US"/>
              <a:t>Click to edit Master subtitle style</a:t>
            </a:r>
          </a:p>
        </p:txBody>
      </p:sp>
      <p:sp>
        <p:nvSpPr>
          <p:cNvPr id="4" name="Date Placeholder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Footer Placeholder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Slide Number Placeholder 1029"/>
          <p:cNvSpPr>
            <a:spLocks noGrp="1" noChangeArrowheads="1"/>
          </p:cNvSpPr>
          <p:nvPr>
            <p:ph type="sldNum" sz="quarter" idx="12"/>
          </p:nvPr>
        </p:nvSpPr>
        <p:spPr/>
        <p:txBody>
          <a:bodyPr/>
          <a:lstStyle>
            <a:lvl1pPr>
              <a:defRPr/>
            </a:lvl1pPr>
          </a:lstStyle>
          <a:p>
            <a:pPr>
              <a:defRPr/>
            </a:pPr>
            <a:fld id="{D41CE7DA-88EB-40B2-81D8-E38BB5C4BF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8506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132761C3-48B5-416C-9267-40F5D27A2100}"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r>
              <a:rPr lang="en-US"/>
              <a:t>Click to edit Master title style</a:t>
            </a:r>
          </a:p>
        </p:txBody>
      </p:sp>
      <p:sp>
        <p:nvSpPr>
          <p:cNvPr id="3" name="Content Placeholder 2"/>
          <p:cNvSpPr>
            <a:spLocks noGrp="1"/>
          </p:cNvSpPr>
          <p:nvPr>
            <p:ph idx="1"/>
          </p:nvPr>
        </p:nvSpPr>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Footer Placeholder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Slide Number Placeholder 1029"/>
          <p:cNvSpPr>
            <a:spLocks noGrp="1" noChangeArrowheads="1"/>
          </p:cNvSpPr>
          <p:nvPr>
            <p:ph type="sldNum" sz="quarter" idx="12"/>
          </p:nvPr>
        </p:nvSpPr>
        <p:spPr/>
        <p:txBody>
          <a:bodyPr/>
          <a:lstStyle>
            <a:lvl1pPr>
              <a:defRPr/>
            </a:lvl1pPr>
          </a:lstStyle>
          <a:p>
            <a:pPr>
              <a:defRPr/>
            </a:pPr>
            <a:fld id="{4945CCE0-124E-4F5D-AFC8-4A6BFB1443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9099155"/>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7977" y="4406966"/>
            <a:ext cx="8479054" cy="1361943"/>
          </a:xfrm>
        </p:spPr>
        <p:txBody>
          <a:bodyPr rtlCol="0" anchor="t"/>
          <a:lstStyle>
            <a:lvl1pPr algn="l">
              <a:defRPr sz="900" b="1" cap="all"/>
            </a:lvl1pPr>
          </a:lstStyle>
          <a:p>
            <a:r>
              <a:rPr lang="en-US"/>
              <a:t>Click to edit Master title style</a:t>
            </a:r>
          </a:p>
        </p:txBody>
      </p:sp>
      <p:sp>
        <p:nvSpPr>
          <p:cNvPr id="3" name="Text Placeholder 2"/>
          <p:cNvSpPr>
            <a:spLocks noGrp="1"/>
          </p:cNvSpPr>
          <p:nvPr>
            <p:ph type="body" idx="1"/>
          </p:nvPr>
        </p:nvSpPr>
        <p:spPr>
          <a:xfrm>
            <a:off x="787977" y="2906779"/>
            <a:ext cx="8479054" cy="1500188"/>
          </a:xfrm>
        </p:spPr>
        <p:txBody>
          <a:bodyPr rtlCol="0" anchor="b"/>
          <a:lstStyle>
            <a:lvl1pPr marL="0" indent="0">
              <a:buNone/>
              <a:defRPr sz="500">
                <a:solidFill>
                  <a:schemeClr val="tx1">
                    <a:tint val="75000"/>
                  </a:schemeClr>
                </a:solidFill>
              </a:defRPr>
            </a:lvl1pPr>
            <a:lvl2pPr marL="105162" indent="0">
              <a:buNone/>
              <a:defRPr sz="400">
                <a:solidFill>
                  <a:schemeClr val="tx1">
                    <a:tint val="75000"/>
                  </a:schemeClr>
                </a:solidFill>
              </a:defRPr>
            </a:lvl2pPr>
            <a:lvl3pPr marL="210325" indent="0">
              <a:buNone/>
              <a:defRPr sz="400">
                <a:solidFill>
                  <a:schemeClr val="tx1">
                    <a:tint val="75000"/>
                  </a:schemeClr>
                </a:solidFill>
              </a:defRPr>
            </a:lvl3pPr>
            <a:lvl4pPr marL="315492" indent="0">
              <a:buNone/>
              <a:defRPr sz="300">
                <a:solidFill>
                  <a:schemeClr val="tx1">
                    <a:tint val="75000"/>
                  </a:schemeClr>
                </a:solidFill>
              </a:defRPr>
            </a:lvl4pPr>
            <a:lvl5pPr marL="420655" indent="0">
              <a:buNone/>
              <a:defRPr sz="300">
                <a:solidFill>
                  <a:schemeClr val="tx1">
                    <a:tint val="75000"/>
                  </a:schemeClr>
                </a:solidFill>
              </a:defRPr>
            </a:lvl5pPr>
            <a:lvl6pPr marL="525817" indent="0">
              <a:buNone/>
              <a:defRPr sz="300">
                <a:solidFill>
                  <a:schemeClr val="tx1">
                    <a:tint val="75000"/>
                  </a:schemeClr>
                </a:solidFill>
              </a:defRPr>
            </a:lvl6pPr>
            <a:lvl7pPr marL="630980" indent="0">
              <a:buNone/>
              <a:defRPr sz="300">
                <a:solidFill>
                  <a:schemeClr val="tx1">
                    <a:tint val="75000"/>
                  </a:schemeClr>
                </a:solidFill>
              </a:defRPr>
            </a:lvl7pPr>
            <a:lvl8pPr marL="736142" indent="0">
              <a:buNone/>
              <a:defRPr sz="300">
                <a:solidFill>
                  <a:schemeClr val="tx1">
                    <a:tint val="75000"/>
                  </a:schemeClr>
                </a:solidFill>
              </a:defRPr>
            </a:lvl8pPr>
            <a:lvl9pPr marL="841305" indent="0">
              <a:buNone/>
              <a:defRPr sz="300">
                <a:solidFill>
                  <a:schemeClr val="tx1">
                    <a:tint val="75000"/>
                  </a:schemeClr>
                </a:solidFill>
              </a:defRPr>
            </a:lvl9pPr>
          </a:lstStyle>
          <a:p>
            <a:pPr lvl="0"/>
            <a:r>
              <a:rPr lang="en-US"/>
              <a:t>Click to edit Master text styles</a:t>
            </a:r>
          </a:p>
        </p:txBody>
      </p:sp>
      <p:sp>
        <p:nvSpPr>
          <p:cNvPr id="4" name="Date Placeholder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Footer Placeholder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Slide Number Placeholder 1029"/>
          <p:cNvSpPr>
            <a:spLocks noGrp="1" noChangeArrowheads="1"/>
          </p:cNvSpPr>
          <p:nvPr>
            <p:ph type="sldNum" sz="quarter" idx="12"/>
          </p:nvPr>
        </p:nvSpPr>
        <p:spPr/>
        <p:txBody>
          <a:bodyPr/>
          <a:lstStyle>
            <a:lvl1pPr>
              <a:defRPr/>
            </a:lvl1pPr>
          </a:lstStyle>
          <a:p>
            <a:pPr>
              <a:defRPr/>
            </a:pPr>
            <a:fld id="{530E5A17-7D76-407F-BC17-CB356FE449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143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r>
              <a:rPr lang="en-US"/>
              <a:t>Click to edit Master title style</a:t>
            </a:r>
          </a:p>
        </p:txBody>
      </p:sp>
      <p:sp>
        <p:nvSpPr>
          <p:cNvPr id="3" name="Content Placeholder 2"/>
          <p:cNvSpPr>
            <a:spLocks noGrp="1"/>
          </p:cNvSpPr>
          <p:nvPr>
            <p:ph sz="half" idx="1"/>
          </p:nvPr>
        </p:nvSpPr>
        <p:spPr>
          <a:xfrm>
            <a:off x="498624" y="1600073"/>
            <a:ext cx="4471699" cy="4526029"/>
          </a:xfrm>
        </p:spPr>
        <p:txBody>
          <a:bodyPr rtlCol="0"/>
          <a:lstStyle>
            <a:lvl1pPr>
              <a:defRPr sz="600"/>
            </a:lvl1pPr>
            <a:lvl2pPr>
              <a:defRPr sz="600"/>
            </a:lvl2pPr>
            <a:lvl3pPr>
              <a:defRPr sz="500"/>
            </a:lvl3pPr>
            <a:lvl4pPr>
              <a:defRPr sz="400"/>
            </a:lvl4pPr>
            <a:lvl5pPr>
              <a:defRPr sz="400"/>
            </a:lvl5pPr>
            <a:lvl6pPr>
              <a:defRPr sz="400"/>
            </a:lvl6pPr>
            <a:lvl7pPr>
              <a:defRPr sz="400"/>
            </a:lvl7pPr>
            <a:lvl8pPr>
              <a:defRPr sz="400"/>
            </a:lvl8pPr>
            <a:lvl9pPr>
              <a:defRPr sz="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04960" y="1600073"/>
            <a:ext cx="4471699" cy="4526029"/>
          </a:xfrm>
        </p:spPr>
        <p:txBody>
          <a:bodyPr rtlCol="0"/>
          <a:lstStyle>
            <a:lvl1pPr>
              <a:defRPr sz="600"/>
            </a:lvl1pPr>
            <a:lvl2pPr>
              <a:defRPr sz="600"/>
            </a:lvl2pPr>
            <a:lvl3pPr>
              <a:defRPr sz="500"/>
            </a:lvl3pPr>
            <a:lvl4pPr>
              <a:defRPr sz="400"/>
            </a:lvl4pPr>
            <a:lvl5pPr>
              <a:defRPr sz="400"/>
            </a:lvl5pPr>
            <a:lvl6pPr>
              <a:defRPr sz="400"/>
            </a:lvl6pPr>
            <a:lvl7pPr>
              <a:defRPr sz="400"/>
            </a:lvl7pPr>
            <a:lvl8pPr>
              <a:defRPr sz="400"/>
            </a:lvl8pPr>
            <a:lvl9pPr>
              <a:defRPr sz="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Footer Placeholder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Slide Number Placeholder 1029"/>
          <p:cNvSpPr>
            <a:spLocks noGrp="1" noChangeArrowheads="1"/>
          </p:cNvSpPr>
          <p:nvPr>
            <p:ph type="sldNum" sz="quarter" idx="12"/>
          </p:nvPr>
        </p:nvSpPr>
        <p:spPr/>
        <p:txBody>
          <a:bodyPr/>
          <a:lstStyle>
            <a:lvl1pPr>
              <a:defRPr/>
            </a:lvl1pPr>
          </a:lstStyle>
          <a:p>
            <a:pPr>
              <a:defRPr/>
            </a:pPr>
            <a:fld id="{2600637B-EC57-43DC-86DE-1454181BCC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09387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lvl1pPr>
              <a:defRPr/>
            </a:lvl1pPr>
          </a:lstStyle>
          <a:p>
            <a:r>
              <a:rPr lang="en-US"/>
              <a:t>Click to edit Master title style</a:t>
            </a:r>
          </a:p>
        </p:txBody>
      </p:sp>
      <p:sp>
        <p:nvSpPr>
          <p:cNvPr id="3" name="Text Placeholder 2"/>
          <p:cNvSpPr>
            <a:spLocks noGrp="1"/>
          </p:cNvSpPr>
          <p:nvPr>
            <p:ph type="body" idx="1"/>
          </p:nvPr>
        </p:nvSpPr>
        <p:spPr>
          <a:xfrm>
            <a:off x="498620" y="1535245"/>
            <a:ext cx="4407477" cy="639630"/>
          </a:xfrm>
        </p:spPr>
        <p:txBody>
          <a:bodyPr rtlCol="0" anchor="b"/>
          <a:lstStyle>
            <a:lvl1pPr marL="0" indent="0">
              <a:buNone/>
              <a:defRPr sz="600" b="1"/>
            </a:lvl1pPr>
            <a:lvl2pPr marL="105162" indent="0">
              <a:buNone/>
              <a:defRPr sz="500" b="1"/>
            </a:lvl2pPr>
            <a:lvl3pPr marL="210325" indent="0">
              <a:buNone/>
              <a:defRPr sz="400" b="1"/>
            </a:lvl3pPr>
            <a:lvl4pPr marL="315492" indent="0">
              <a:buNone/>
              <a:defRPr sz="400" b="1"/>
            </a:lvl4pPr>
            <a:lvl5pPr marL="420655" indent="0">
              <a:buNone/>
              <a:defRPr sz="400" b="1"/>
            </a:lvl5pPr>
            <a:lvl6pPr marL="525817" indent="0">
              <a:buNone/>
              <a:defRPr sz="400" b="1"/>
            </a:lvl6pPr>
            <a:lvl7pPr marL="630980" indent="0">
              <a:buNone/>
              <a:defRPr sz="400" b="1"/>
            </a:lvl7pPr>
            <a:lvl8pPr marL="736142" indent="0">
              <a:buNone/>
              <a:defRPr sz="400" b="1"/>
            </a:lvl8pPr>
            <a:lvl9pPr marL="841305" indent="0">
              <a:buNone/>
              <a:defRPr sz="400" b="1"/>
            </a:lvl9pPr>
          </a:lstStyle>
          <a:p>
            <a:pPr lvl="0"/>
            <a:r>
              <a:rPr lang="en-US"/>
              <a:t>Click to edit Master text styles</a:t>
            </a:r>
          </a:p>
        </p:txBody>
      </p:sp>
      <p:sp>
        <p:nvSpPr>
          <p:cNvPr id="4" name="Content Placeholder 3"/>
          <p:cNvSpPr>
            <a:spLocks noGrp="1"/>
          </p:cNvSpPr>
          <p:nvPr>
            <p:ph sz="half" idx="2"/>
          </p:nvPr>
        </p:nvSpPr>
        <p:spPr>
          <a:xfrm>
            <a:off x="498620" y="2174881"/>
            <a:ext cx="4407477" cy="3951221"/>
          </a:xfrm>
        </p:spPr>
        <p:txBody>
          <a:bodyPr rtlCol="0"/>
          <a:lstStyle>
            <a:lvl1pPr>
              <a:defRPr sz="600"/>
            </a:lvl1pPr>
            <a:lvl2pPr>
              <a:defRPr sz="500"/>
            </a:lvl2pPr>
            <a:lvl3pPr>
              <a:defRPr sz="400"/>
            </a:lvl3pPr>
            <a:lvl4pPr>
              <a:defRPr sz="400"/>
            </a:lvl4pPr>
            <a:lvl5pPr>
              <a:defRPr sz="400"/>
            </a:lvl5pPr>
            <a:lvl6pPr>
              <a:defRPr sz="400"/>
            </a:lvl6pPr>
            <a:lvl7pPr>
              <a:defRPr sz="400"/>
            </a:lvl7pPr>
            <a:lvl8pPr>
              <a:defRPr sz="400"/>
            </a:lvl8pPr>
            <a:lvl9pPr>
              <a:defRPr sz="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67378" y="1535245"/>
            <a:ext cx="4409281" cy="639630"/>
          </a:xfrm>
        </p:spPr>
        <p:txBody>
          <a:bodyPr rtlCol="0" anchor="b"/>
          <a:lstStyle>
            <a:lvl1pPr marL="0" indent="0">
              <a:buNone/>
              <a:defRPr sz="600" b="1"/>
            </a:lvl1pPr>
            <a:lvl2pPr marL="105162" indent="0">
              <a:buNone/>
              <a:defRPr sz="500" b="1"/>
            </a:lvl2pPr>
            <a:lvl3pPr marL="210325" indent="0">
              <a:buNone/>
              <a:defRPr sz="400" b="1"/>
            </a:lvl3pPr>
            <a:lvl4pPr marL="315492" indent="0">
              <a:buNone/>
              <a:defRPr sz="400" b="1"/>
            </a:lvl4pPr>
            <a:lvl5pPr marL="420655" indent="0">
              <a:buNone/>
              <a:defRPr sz="400" b="1"/>
            </a:lvl5pPr>
            <a:lvl6pPr marL="525817" indent="0">
              <a:buNone/>
              <a:defRPr sz="400" b="1"/>
            </a:lvl6pPr>
            <a:lvl7pPr marL="630980" indent="0">
              <a:buNone/>
              <a:defRPr sz="400" b="1"/>
            </a:lvl7pPr>
            <a:lvl8pPr marL="736142" indent="0">
              <a:buNone/>
              <a:defRPr sz="400" b="1"/>
            </a:lvl8pPr>
            <a:lvl9pPr marL="841305" indent="0">
              <a:buNone/>
              <a:defRPr sz="400" b="1"/>
            </a:lvl9pPr>
          </a:lstStyle>
          <a:p>
            <a:pPr lvl="0"/>
            <a:r>
              <a:rPr lang="en-US"/>
              <a:t>Click to edit Master text styles</a:t>
            </a:r>
          </a:p>
        </p:txBody>
      </p:sp>
      <p:sp>
        <p:nvSpPr>
          <p:cNvPr id="6" name="Content Placeholder 5"/>
          <p:cNvSpPr>
            <a:spLocks noGrp="1"/>
          </p:cNvSpPr>
          <p:nvPr>
            <p:ph sz="quarter" idx="4"/>
          </p:nvPr>
        </p:nvSpPr>
        <p:spPr>
          <a:xfrm>
            <a:off x="5067378" y="2174881"/>
            <a:ext cx="4409281" cy="3951221"/>
          </a:xfrm>
        </p:spPr>
        <p:txBody>
          <a:bodyPr rtlCol="0"/>
          <a:lstStyle>
            <a:lvl1pPr>
              <a:defRPr sz="600"/>
            </a:lvl1pPr>
            <a:lvl2pPr>
              <a:defRPr sz="500"/>
            </a:lvl2pPr>
            <a:lvl3pPr>
              <a:defRPr sz="400"/>
            </a:lvl3pPr>
            <a:lvl4pPr>
              <a:defRPr sz="400"/>
            </a:lvl4pPr>
            <a:lvl5pPr>
              <a:defRPr sz="400"/>
            </a:lvl5pPr>
            <a:lvl6pPr>
              <a:defRPr sz="400"/>
            </a:lvl6pPr>
            <a:lvl7pPr>
              <a:defRPr sz="400"/>
            </a:lvl7pPr>
            <a:lvl8pPr>
              <a:defRPr sz="400"/>
            </a:lvl8pPr>
            <a:lvl9pPr>
              <a:defRPr sz="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Footer Placeholder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Slide Number Placeholder 1029"/>
          <p:cNvSpPr>
            <a:spLocks noGrp="1" noChangeArrowheads="1"/>
          </p:cNvSpPr>
          <p:nvPr>
            <p:ph type="sldNum" sz="quarter" idx="12"/>
          </p:nvPr>
        </p:nvSpPr>
        <p:spPr/>
        <p:txBody>
          <a:bodyPr/>
          <a:lstStyle>
            <a:lvl1pPr>
              <a:defRPr/>
            </a:lvl1pPr>
          </a:lstStyle>
          <a:p>
            <a:pPr>
              <a:defRPr/>
            </a:pPr>
            <a:fld id="{D5E7821B-A497-4EBE-8C6B-6EF1FB820D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02762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r>
              <a:rPr lang="en-US"/>
              <a:t>Click to edit Master title style</a:t>
            </a:r>
          </a:p>
        </p:txBody>
      </p:sp>
      <p:sp>
        <p:nvSpPr>
          <p:cNvPr id="3" name="Date Placeholder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Footer Placeholder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Slide Number Placeholder 1029"/>
          <p:cNvSpPr>
            <a:spLocks noGrp="1" noChangeArrowheads="1"/>
          </p:cNvSpPr>
          <p:nvPr>
            <p:ph type="sldNum" sz="quarter" idx="12"/>
          </p:nvPr>
        </p:nvSpPr>
        <p:spPr/>
        <p:txBody>
          <a:bodyPr/>
          <a:lstStyle>
            <a:lvl1pPr>
              <a:defRPr/>
            </a:lvl1pPr>
          </a:lstStyle>
          <a:p>
            <a:pPr>
              <a:defRPr/>
            </a:pPr>
            <a:fld id="{E795ED70-A0C7-4A1D-B4CF-082428814D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30883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Footer Placeholder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Slide Number Placeholder 1029"/>
          <p:cNvSpPr>
            <a:spLocks noGrp="1" noChangeArrowheads="1"/>
          </p:cNvSpPr>
          <p:nvPr>
            <p:ph type="sldNum" sz="quarter" idx="12"/>
          </p:nvPr>
        </p:nvSpPr>
        <p:spPr/>
        <p:txBody>
          <a:bodyPr/>
          <a:lstStyle>
            <a:lvl1pPr>
              <a:defRPr/>
            </a:lvl1pPr>
          </a:lstStyle>
          <a:p>
            <a:pPr>
              <a:defRPr/>
            </a:pPr>
            <a:fld id="{518D3F81-17A4-4865-89D5-41B0FB878A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12056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8619" y="273182"/>
            <a:ext cx="3281796" cy="1161852"/>
          </a:xfrm>
        </p:spPr>
        <p:txBody>
          <a:bodyPr rtlCol="0" anchor="b"/>
          <a:lstStyle>
            <a:lvl1pPr algn="l">
              <a:defRPr sz="500" b="1"/>
            </a:lvl1pPr>
          </a:lstStyle>
          <a:p>
            <a:r>
              <a:rPr lang="en-US"/>
              <a:t>Click to edit Master title style</a:t>
            </a:r>
          </a:p>
        </p:txBody>
      </p:sp>
      <p:sp>
        <p:nvSpPr>
          <p:cNvPr id="3" name="Content Placeholder 2"/>
          <p:cNvSpPr>
            <a:spLocks noGrp="1"/>
          </p:cNvSpPr>
          <p:nvPr>
            <p:ph idx="1"/>
          </p:nvPr>
        </p:nvSpPr>
        <p:spPr>
          <a:xfrm>
            <a:off x="3900200" y="273182"/>
            <a:ext cx="5576455" cy="5852914"/>
          </a:xfrm>
        </p:spPr>
        <p:txBody>
          <a:bodyPr rtlCol="0"/>
          <a:lstStyle>
            <a:lvl1pPr>
              <a:defRPr sz="700"/>
            </a:lvl1pPr>
            <a:lvl2pPr>
              <a:defRPr sz="600"/>
            </a:lvl2pPr>
            <a:lvl3pPr>
              <a:defRPr sz="600"/>
            </a:lvl3pPr>
            <a:lvl4pPr>
              <a:defRPr sz="500"/>
            </a:lvl4pPr>
            <a:lvl5pPr>
              <a:defRPr sz="500"/>
            </a:lvl5pPr>
            <a:lvl6pPr>
              <a:defRPr sz="500"/>
            </a:lvl6pPr>
            <a:lvl7pPr>
              <a:defRPr sz="500"/>
            </a:lvl7pPr>
            <a:lvl8pPr>
              <a:defRPr sz="500"/>
            </a:lvl8pPr>
            <a:lvl9pPr>
              <a:defRPr sz="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8619" y="1435036"/>
            <a:ext cx="3281796" cy="4691063"/>
          </a:xfrm>
        </p:spPr>
        <p:txBody>
          <a:bodyPr rtlCol="0"/>
          <a:lstStyle>
            <a:lvl1pPr marL="0" indent="0">
              <a:buNone/>
              <a:defRPr sz="300"/>
            </a:lvl1pPr>
            <a:lvl2pPr marL="105162" indent="0">
              <a:buNone/>
              <a:defRPr sz="300"/>
            </a:lvl2pPr>
            <a:lvl3pPr marL="210325" indent="0">
              <a:buNone/>
              <a:defRPr sz="200"/>
            </a:lvl3pPr>
            <a:lvl4pPr marL="315492" indent="0">
              <a:buNone/>
              <a:defRPr sz="200"/>
            </a:lvl4pPr>
            <a:lvl5pPr marL="420655" indent="0">
              <a:buNone/>
              <a:defRPr sz="200"/>
            </a:lvl5pPr>
            <a:lvl6pPr marL="525817" indent="0">
              <a:buNone/>
              <a:defRPr sz="200"/>
            </a:lvl6pPr>
            <a:lvl7pPr marL="630980" indent="0">
              <a:buNone/>
              <a:defRPr sz="200"/>
            </a:lvl7pPr>
            <a:lvl8pPr marL="736142" indent="0">
              <a:buNone/>
              <a:defRPr sz="200"/>
            </a:lvl8pPr>
            <a:lvl9pPr marL="841305" indent="0">
              <a:buNone/>
              <a:defRPr sz="200"/>
            </a:lvl9pPr>
          </a:lstStyle>
          <a:p>
            <a:pPr lvl="0"/>
            <a:r>
              <a:rPr lang="en-US"/>
              <a:t>Click to edit Master text styles</a:t>
            </a:r>
          </a:p>
        </p:txBody>
      </p:sp>
      <p:sp>
        <p:nvSpPr>
          <p:cNvPr id="5" name="Date Placeholder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Footer Placeholder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Slide Number Placeholder 1029"/>
          <p:cNvSpPr>
            <a:spLocks noGrp="1" noChangeArrowheads="1"/>
          </p:cNvSpPr>
          <p:nvPr>
            <p:ph type="sldNum" sz="quarter" idx="12"/>
          </p:nvPr>
        </p:nvSpPr>
        <p:spPr/>
        <p:txBody>
          <a:bodyPr/>
          <a:lstStyle>
            <a:lvl1pPr>
              <a:defRPr/>
            </a:lvl1pPr>
          </a:lstStyle>
          <a:p>
            <a:pPr>
              <a:defRPr/>
            </a:pPr>
            <a:fld id="{B7950056-3571-41E1-8CA5-DB4AEE9DE6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1765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55151" y="4800534"/>
            <a:ext cx="5985236" cy="566870"/>
          </a:xfrm>
        </p:spPr>
        <p:txBody>
          <a:bodyPr rtlCol="0" anchor="b"/>
          <a:lstStyle>
            <a:lvl1pPr algn="l">
              <a:defRPr sz="500" b="1"/>
            </a:lvl1pPr>
          </a:lstStyle>
          <a:p>
            <a:r>
              <a:rPr lang="en-US"/>
              <a:t>Click to edit Master title style</a:t>
            </a:r>
          </a:p>
        </p:txBody>
      </p:sp>
      <p:sp>
        <p:nvSpPr>
          <p:cNvPr id="3" name="Picture Placeholder 2"/>
          <p:cNvSpPr>
            <a:spLocks noGrp="1"/>
          </p:cNvSpPr>
          <p:nvPr>
            <p:ph type="pic" idx="1"/>
          </p:nvPr>
        </p:nvSpPr>
        <p:spPr>
          <a:xfrm>
            <a:off x="1955151" y="612847"/>
            <a:ext cx="5985236" cy="4114601"/>
          </a:xfrm>
        </p:spPr>
        <p:txBody>
          <a:bodyPr rtlCol="0"/>
          <a:lstStyle>
            <a:lvl1pPr marL="0" indent="0">
              <a:buNone/>
              <a:defRPr sz="700"/>
            </a:lvl1pPr>
            <a:lvl2pPr marL="105162" indent="0">
              <a:buNone/>
              <a:defRPr sz="600"/>
            </a:lvl2pPr>
            <a:lvl3pPr marL="210325" indent="0">
              <a:buNone/>
              <a:defRPr sz="600"/>
            </a:lvl3pPr>
            <a:lvl4pPr marL="315492" indent="0">
              <a:buNone/>
              <a:defRPr sz="500"/>
            </a:lvl4pPr>
            <a:lvl5pPr marL="420655" indent="0">
              <a:buNone/>
              <a:defRPr sz="500"/>
            </a:lvl5pPr>
            <a:lvl6pPr marL="525817" indent="0">
              <a:buNone/>
              <a:defRPr sz="500"/>
            </a:lvl6pPr>
            <a:lvl7pPr marL="630980" indent="0">
              <a:buNone/>
              <a:defRPr sz="500"/>
            </a:lvl7pPr>
            <a:lvl8pPr marL="736142" indent="0">
              <a:buNone/>
              <a:defRPr sz="500"/>
            </a:lvl8pPr>
            <a:lvl9pPr marL="841305" indent="0">
              <a:buNone/>
              <a:defRPr sz="500"/>
            </a:lvl9pPr>
          </a:lstStyle>
          <a:p>
            <a:pPr lvl="0"/>
            <a:endParaRPr lang="en-US" noProof="0"/>
          </a:p>
        </p:txBody>
      </p:sp>
      <p:sp>
        <p:nvSpPr>
          <p:cNvPr id="4" name="Text Placeholder 3"/>
          <p:cNvSpPr>
            <a:spLocks noGrp="1"/>
          </p:cNvSpPr>
          <p:nvPr>
            <p:ph type="body" sz="half" idx="2"/>
          </p:nvPr>
        </p:nvSpPr>
        <p:spPr>
          <a:xfrm>
            <a:off x="1955151" y="5367404"/>
            <a:ext cx="5985236" cy="804664"/>
          </a:xfrm>
        </p:spPr>
        <p:txBody>
          <a:bodyPr rtlCol="0"/>
          <a:lstStyle>
            <a:lvl1pPr marL="0" indent="0">
              <a:buNone/>
              <a:defRPr sz="300"/>
            </a:lvl1pPr>
            <a:lvl2pPr marL="105162" indent="0">
              <a:buNone/>
              <a:defRPr sz="300"/>
            </a:lvl2pPr>
            <a:lvl3pPr marL="210325" indent="0">
              <a:buNone/>
              <a:defRPr sz="200"/>
            </a:lvl3pPr>
            <a:lvl4pPr marL="315492" indent="0">
              <a:buNone/>
              <a:defRPr sz="200"/>
            </a:lvl4pPr>
            <a:lvl5pPr marL="420655" indent="0">
              <a:buNone/>
              <a:defRPr sz="200"/>
            </a:lvl5pPr>
            <a:lvl6pPr marL="525817" indent="0">
              <a:buNone/>
              <a:defRPr sz="200"/>
            </a:lvl6pPr>
            <a:lvl7pPr marL="630980" indent="0">
              <a:buNone/>
              <a:defRPr sz="200"/>
            </a:lvl7pPr>
            <a:lvl8pPr marL="736142" indent="0">
              <a:buNone/>
              <a:defRPr sz="200"/>
            </a:lvl8pPr>
            <a:lvl9pPr marL="841305" indent="0">
              <a:buNone/>
              <a:defRPr sz="200"/>
            </a:lvl9pPr>
          </a:lstStyle>
          <a:p>
            <a:pPr lvl="0"/>
            <a:r>
              <a:rPr lang="en-US"/>
              <a:t>Click to edit Master text styles</a:t>
            </a:r>
          </a:p>
        </p:txBody>
      </p:sp>
      <p:sp>
        <p:nvSpPr>
          <p:cNvPr id="5" name="Date Placeholder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Footer Placeholder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Slide Number Placeholder 1029"/>
          <p:cNvSpPr>
            <a:spLocks noGrp="1" noChangeArrowheads="1"/>
          </p:cNvSpPr>
          <p:nvPr>
            <p:ph type="sldNum" sz="quarter" idx="12"/>
          </p:nvPr>
        </p:nvSpPr>
        <p:spPr/>
        <p:txBody>
          <a:bodyPr/>
          <a:lstStyle>
            <a:lvl1pPr>
              <a:defRPr/>
            </a:lvl1pPr>
          </a:lstStyle>
          <a:p>
            <a:pPr>
              <a:defRPr/>
            </a:pPr>
            <a:fld id="{FF4957C6-E2BB-41D2-9480-F5C8B8A65B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79520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935" y="2130558"/>
            <a:ext cx="7772135" cy="1469760"/>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534" y="3886070"/>
            <a:ext cx="6400932" cy="1752865"/>
          </a:xfrm>
        </p:spPr>
        <p:txBody>
          <a:bodyPr/>
          <a:lstStyle>
            <a:lvl1pPr marL="0" indent="0" algn="ctr">
              <a:buNone/>
              <a:defRPr/>
            </a:lvl1pPr>
            <a:lvl2pPr marL="95160" indent="0" algn="ctr">
              <a:buNone/>
              <a:defRPr/>
            </a:lvl2pPr>
            <a:lvl3pPr marL="190320" indent="0" algn="ctr">
              <a:buNone/>
              <a:defRPr/>
            </a:lvl3pPr>
            <a:lvl4pPr marL="285474" indent="0" algn="ctr">
              <a:buNone/>
              <a:defRPr/>
            </a:lvl4pPr>
            <a:lvl5pPr marL="380634" indent="0" algn="ctr">
              <a:buNone/>
              <a:defRPr/>
            </a:lvl5pPr>
            <a:lvl6pPr marL="475794" indent="0" algn="ctr">
              <a:buNone/>
              <a:defRPr/>
            </a:lvl6pPr>
            <a:lvl7pPr marL="570954" indent="0" algn="ctr">
              <a:buNone/>
              <a:defRPr/>
            </a:lvl7pPr>
            <a:lvl8pPr marL="666108" indent="0" algn="ctr">
              <a:buNone/>
              <a:defRPr/>
            </a:lvl8pPr>
            <a:lvl9pPr marL="761268"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F4B7814-8C6A-4B04-8B12-86F2914D4B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39108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44DFC16-86F8-406B-98A5-2668238258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5582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54" indent="0">
              <a:buNone/>
              <a:defRPr sz="2000" b="1"/>
            </a:lvl2pPr>
            <a:lvl3pPr marL="914108" indent="0">
              <a:buNone/>
              <a:defRPr sz="1800" b="1"/>
            </a:lvl3pPr>
            <a:lvl4pPr marL="1371162" indent="0">
              <a:buNone/>
              <a:defRPr sz="1600" b="1"/>
            </a:lvl4pPr>
            <a:lvl5pPr marL="1828215" indent="0">
              <a:buNone/>
              <a:defRPr sz="1600" b="1"/>
            </a:lvl5pPr>
            <a:lvl6pPr marL="2285268" indent="0">
              <a:buNone/>
              <a:defRPr sz="1600" b="1"/>
            </a:lvl6pPr>
            <a:lvl7pPr marL="2742322" indent="0">
              <a:buNone/>
              <a:defRPr sz="1600" b="1"/>
            </a:lvl7pPr>
            <a:lvl8pPr marL="3199376" indent="0">
              <a:buNone/>
              <a:defRPr sz="1600" b="1"/>
            </a:lvl8pPr>
            <a:lvl9pPr marL="365643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054" indent="0">
              <a:buNone/>
              <a:defRPr sz="2000" b="1"/>
            </a:lvl2pPr>
            <a:lvl3pPr marL="914108" indent="0">
              <a:buNone/>
              <a:defRPr sz="1800" b="1"/>
            </a:lvl3pPr>
            <a:lvl4pPr marL="1371162" indent="0">
              <a:buNone/>
              <a:defRPr sz="1600" b="1"/>
            </a:lvl4pPr>
            <a:lvl5pPr marL="1828215" indent="0">
              <a:buNone/>
              <a:defRPr sz="1600" b="1"/>
            </a:lvl5pPr>
            <a:lvl6pPr marL="2285268" indent="0">
              <a:buNone/>
              <a:defRPr sz="1600" b="1"/>
            </a:lvl6pPr>
            <a:lvl7pPr marL="2742322" indent="0">
              <a:buNone/>
              <a:defRPr sz="1600" b="1"/>
            </a:lvl7pPr>
            <a:lvl8pPr marL="3199376" indent="0">
              <a:buNone/>
              <a:defRPr sz="1600" b="1"/>
            </a:lvl8pPr>
            <a:lvl9pPr marL="365643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296AC8F8-456D-4956-91C1-8F326DB57851}"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6"/>
            <a:ext cx="7772466" cy="1361943"/>
          </a:xfrm>
        </p:spPr>
        <p:txBody>
          <a:bodyPr anchor="t"/>
          <a:lstStyle>
            <a:lvl1pPr algn="l">
              <a:defRPr sz="8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79"/>
            <a:ext cx="7772466" cy="1500188"/>
          </a:xfrm>
        </p:spPr>
        <p:txBody>
          <a:bodyPr anchor="b"/>
          <a:lstStyle>
            <a:lvl1pPr marL="0" indent="0">
              <a:buNone/>
              <a:defRPr sz="400"/>
            </a:lvl1pPr>
            <a:lvl2pPr marL="95160" indent="0">
              <a:buNone/>
              <a:defRPr sz="400"/>
            </a:lvl2pPr>
            <a:lvl3pPr marL="190320" indent="0">
              <a:buNone/>
              <a:defRPr sz="300"/>
            </a:lvl3pPr>
            <a:lvl4pPr marL="285474" indent="0">
              <a:buNone/>
              <a:defRPr sz="300"/>
            </a:lvl4pPr>
            <a:lvl5pPr marL="380634" indent="0">
              <a:buNone/>
              <a:defRPr sz="300"/>
            </a:lvl5pPr>
            <a:lvl6pPr marL="475794" indent="0">
              <a:buNone/>
              <a:defRPr sz="300"/>
            </a:lvl6pPr>
            <a:lvl7pPr marL="570954" indent="0">
              <a:buNone/>
              <a:defRPr sz="300"/>
            </a:lvl7pPr>
            <a:lvl8pPr marL="666108" indent="0">
              <a:buNone/>
              <a:defRPr sz="300"/>
            </a:lvl8pPr>
            <a:lvl9pPr marL="761268" indent="0">
              <a:buNone/>
              <a:defRPr sz="3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DFE140F-C52E-435C-AB13-ABED8FAF969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62584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069" y="1600073"/>
            <a:ext cx="4099057" cy="4526029"/>
          </a:xfrm>
        </p:spPr>
        <p:txBody>
          <a:bodyPr/>
          <a:lstStyle>
            <a:lvl1pPr>
              <a:defRPr sz="600"/>
            </a:lvl1pPr>
            <a:lvl2pPr>
              <a:defRPr sz="500"/>
            </a:lvl2pPr>
            <a:lvl3pPr>
              <a:defRPr sz="400"/>
            </a:lvl3pPr>
            <a:lvl4pPr>
              <a:defRPr sz="400"/>
            </a:lvl4pPr>
            <a:lvl5pPr>
              <a:defRPr sz="400"/>
            </a:lvl5pPr>
            <a:lvl6pPr>
              <a:defRPr sz="400"/>
            </a:lvl6pPr>
            <a:lvl7pPr>
              <a:defRPr sz="400"/>
            </a:lvl7pPr>
            <a:lvl8pPr>
              <a:defRPr sz="400"/>
            </a:lvl8pPr>
            <a:lvl9pPr>
              <a:defRPr sz="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87875" y="1600073"/>
            <a:ext cx="4099057" cy="4526029"/>
          </a:xfrm>
        </p:spPr>
        <p:txBody>
          <a:bodyPr/>
          <a:lstStyle>
            <a:lvl1pPr>
              <a:defRPr sz="600"/>
            </a:lvl1pPr>
            <a:lvl2pPr>
              <a:defRPr sz="500"/>
            </a:lvl2pPr>
            <a:lvl3pPr>
              <a:defRPr sz="400"/>
            </a:lvl3pPr>
            <a:lvl4pPr>
              <a:defRPr sz="400"/>
            </a:lvl4pPr>
            <a:lvl5pPr>
              <a:defRPr sz="400"/>
            </a:lvl5pPr>
            <a:lvl6pPr>
              <a:defRPr sz="400"/>
            </a:lvl6pPr>
            <a:lvl7pPr>
              <a:defRPr sz="400"/>
            </a:lvl7pPr>
            <a:lvl8pPr>
              <a:defRPr sz="400"/>
            </a:lvl8pPr>
            <a:lvl9pPr>
              <a:defRPr sz="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A7C03B1-9DA6-4FB8-B1AD-8FC14F91AFF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22779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067" y="1535245"/>
            <a:ext cx="4040188" cy="639630"/>
          </a:xfrm>
        </p:spPr>
        <p:txBody>
          <a:bodyPr anchor="b"/>
          <a:lstStyle>
            <a:lvl1pPr marL="0" indent="0">
              <a:buNone/>
              <a:defRPr sz="500" b="1"/>
            </a:lvl1pPr>
            <a:lvl2pPr marL="95160" indent="0">
              <a:buNone/>
              <a:defRPr sz="400" b="1"/>
            </a:lvl2pPr>
            <a:lvl3pPr marL="190320" indent="0">
              <a:buNone/>
              <a:defRPr sz="400" b="1"/>
            </a:lvl3pPr>
            <a:lvl4pPr marL="285474" indent="0">
              <a:buNone/>
              <a:defRPr sz="300" b="1"/>
            </a:lvl4pPr>
            <a:lvl5pPr marL="380634" indent="0">
              <a:buNone/>
              <a:defRPr sz="300" b="1"/>
            </a:lvl5pPr>
            <a:lvl6pPr marL="475794" indent="0">
              <a:buNone/>
              <a:defRPr sz="300" b="1"/>
            </a:lvl6pPr>
            <a:lvl7pPr marL="570954" indent="0">
              <a:buNone/>
              <a:defRPr sz="300" b="1"/>
            </a:lvl7pPr>
            <a:lvl8pPr marL="666108" indent="0">
              <a:buNone/>
              <a:defRPr sz="300" b="1"/>
            </a:lvl8pPr>
            <a:lvl9pPr marL="761268" indent="0">
              <a:buNone/>
              <a:defRPr sz="300" b="1"/>
            </a:lvl9pPr>
          </a:lstStyle>
          <a:p>
            <a:pPr lvl="0"/>
            <a:r>
              <a:rPr lang="en-US" smtClean="0"/>
              <a:t>Click to edit Master text styles</a:t>
            </a:r>
          </a:p>
        </p:txBody>
      </p:sp>
      <p:sp>
        <p:nvSpPr>
          <p:cNvPr id="4" name="Content Placeholder 3"/>
          <p:cNvSpPr>
            <a:spLocks noGrp="1"/>
          </p:cNvSpPr>
          <p:nvPr>
            <p:ph sz="half" idx="2"/>
          </p:nvPr>
        </p:nvSpPr>
        <p:spPr>
          <a:xfrm>
            <a:off x="457067" y="2174880"/>
            <a:ext cx="4040188" cy="3951221"/>
          </a:xfrm>
        </p:spPr>
        <p:txBody>
          <a:bodyPr/>
          <a:lstStyle>
            <a:lvl1pPr>
              <a:defRPr sz="500"/>
            </a:lvl1pPr>
            <a:lvl2pPr>
              <a:defRPr sz="400"/>
            </a:lvl2pPr>
            <a:lvl3pPr>
              <a:defRPr sz="400"/>
            </a:lvl3pPr>
            <a:lvl4pPr>
              <a:defRPr sz="300"/>
            </a:lvl4pPr>
            <a:lvl5pPr>
              <a:defRPr sz="300"/>
            </a:lvl5pPr>
            <a:lvl6pPr>
              <a:defRPr sz="300"/>
            </a:lvl6pPr>
            <a:lvl7pPr>
              <a:defRPr sz="300"/>
            </a:lvl7pPr>
            <a:lvl8pPr>
              <a:defRPr sz="300"/>
            </a:lvl8pPr>
            <a:lvl9pPr>
              <a:defRPr sz="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96" y="1535245"/>
            <a:ext cx="4041841" cy="639630"/>
          </a:xfrm>
        </p:spPr>
        <p:txBody>
          <a:bodyPr anchor="b"/>
          <a:lstStyle>
            <a:lvl1pPr marL="0" indent="0">
              <a:buNone/>
              <a:defRPr sz="500" b="1"/>
            </a:lvl1pPr>
            <a:lvl2pPr marL="95160" indent="0">
              <a:buNone/>
              <a:defRPr sz="400" b="1"/>
            </a:lvl2pPr>
            <a:lvl3pPr marL="190320" indent="0">
              <a:buNone/>
              <a:defRPr sz="400" b="1"/>
            </a:lvl3pPr>
            <a:lvl4pPr marL="285474" indent="0">
              <a:buNone/>
              <a:defRPr sz="300" b="1"/>
            </a:lvl4pPr>
            <a:lvl5pPr marL="380634" indent="0">
              <a:buNone/>
              <a:defRPr sz="300" b="1"/>
            </a:lvl5pPr>
            <a:lvl6pPr marL="475794" indent="0">
              <a:buNone/>
              <a:defRPr sz="300" b="1"/>
            </a:lvl6pPr>
            <a:lvl7pPr marL="570954" indent="0">
              <a:buNone/>
              <a:defRPr sz="300" b="1"/>
            </a:lvl7pPr>
            <a:lvl8pPr marL="666108" indent="0">
              <a:buNone/>
              <a:defRPr sz="300" b="1"/>
            </a:lvl8pPr>
            <a:lvl9pPr marL="761268" indent="0">
              <a:buNone/>
              <a:defRPr sz="300" b="1"/>
            </a:lvl9pPr>
          </a:lstStyle>
          <a:p>
            <a:pPr lvl="0"/>
            <a:r>
              <a:rPr lang="en-US" smtClean="0"/>
              <a:t>Click to edit Master text styles</a:t>
            </a:r>
          </a:p>
        </p:txBody>
      </p:sp>
      <p:sp>
        <p:nvSpPr>
          <p:cNvPr id="6" name="Content Placeholder 5"/>
          <p:cNvSpPr>
            <a:spLocks noGrp="1"/>
          </p:cNvSpPr>
          <p:nvPr>
            <p:ph sz="quarter" idx="4"/>
          </p:nvPr>
        </p:nvSpPr>
        <p:spPr>
          <a:xfrm>
            <a:off x="4645096" y="2174880"/>
            <a:ext cx="4041841" cy="3951221"/>
          </a:xfrm>
        </p:spPr>
        <p:txBody>
          <a:bodyPr/>
          <a:lstStyle>
            <a:lvl1pPr>
              <a:defRPr sz="500"/>
            </a:lvl1pPr>
            <a:lvl2pPr>
              <a:defRPr sz="400"/>
            </a:lvl2pPr>
            <a:lvl3pPr>
              <a:defRPr sz="400"/>
            </a:lvl3pPr>
            <a:lvl4pPr>
              <a:defRPr sz="300"/>
            </a:lvl4pPr>
            <a:lvl5pPr>
              <a:defRPr sz="300"/>
            </a:lvl5pPr>
            <a:lvl6pPr>
              <a:defRPr sz="300"/>
            </a:lvl6pPr>
            <a:lvl7pPr>
              <a:defRPr sz="300"/>
            </a:lvl7pPr>
            <a:lvl8pPr>
              <a:defRPr sz="300"/>
            </a:lvl8pPr>
            <a:lvl9pPr>
              <a:defRPr sz="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62A632D-A4D0-49FF-A921-EB34042B0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78721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64FB20F-EFDE-4462-A070-6D8FA579E01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05162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C7166D1-6D79-4C4C-AD42-DDABFAA8FC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33206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067" y="273182"/>
            <a:ext cx="3008313" cy="1161852"/>
          </a:xfrm>
        </p:spPr>
        <p:txBody>
          <a:bodyPr anchor="b"/>
          <a:lstStyle>
            <a:lvl1pPr algn="l">
              <a:defRPr sz="400" b="1"/>
            </a:lvl1pPr>
          </a:lstStyle>
          <a:p>
            <a:r>
              <a:rPr lang="en-US" smtClean="0"/>
              <a:t>Click to edit Master title style</a:t>
            </a:r>
            <a:endParaRPr lang="en-US"/>
          </a:p>
        </p:txBody>
      </p:sp>
      <p:sp>
        <p:nvSpPr>
          <p:cNvPr id="3" name="Content Placeholder 2"/>
          <p:cNvSpPr>
            <a:spLocks noGrp="1"/>
          </p:cNvSpPr>
          <p:nvPr>
            <p:ph idx="1"/>
          </p:nvPr>
        </p:nvSpPr>
        <p:spPr>
          <a:xfrm>
            <a:off x="3575182" y="273182"/>
            <a:ext cx="5111750" cy="5852914"/>
          </a:xfrm>
        </p:spPr>
        <p:txBody>
          <a:bodyPr/>
          <a:lstStyle>
            <a:lvl1pPr>
              <a:defRPr sz="700"/>
            </a:lvl1pPr>
            <a:lvl2pPr>
              <a:defRPr sz="600"/>
            </a:lvl2pPr>
            <a:lvl3pPr>
              <a:defRPr sz="500"/>
            </a:lvl3pPr>
            <a:lvl4pPr>
              <a:defRPr sz="400"/>
            </a:lvl4pPr>
            <a:lvl5pPr>
              <a:defRPr sz="400"/>
            </a:lvl5pPr>
            <a:lvl6pPr>
              <a:defRPr sz="400"/>
            </a:lvl6pPr>
            <a:lvl7pPr>
              <a:defRPr sz="400"/>
            </a:lvl7pPr>
            <a:lvl8pPr>
              <a:defRPr sz="400"/>
            </a:lvl8pPr>
            <a:lvl9pPr>
              <a:defRPr sz="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067" y="1435036"/>
            <a:ext cx="3008313" cy="4691063"/>
          </a:xfrm>
        </p:spPr>
        <p:txBody>
          <a:bodyPr/>
          <a:lstStyle>
            <a:lvl1pPr marL="0" indent="0">
              <a:buNone/>
              <a:defRPr sz="300"/>
            </a:lvl1pPr>
            <a:lvl2pPr marL="95160" indent="0">
              <a:buNone/>
              <a:defRPr sz="200"/>
            </a:lvl2pPr>
            <a:lvl3pPr marL="190320" indent="0">
              <a:buNone/>
              <a:defRPr sz="200"/>
            </a:lvl3pPr>
            <a:lvl4pPr marL="285474" indent="0">
              <a:buNone/>
              <a:defRPr sz="200"/>
            </a:lvl4pPr>
            <a:lvl5pPr marL="380634" indent="0">
              <a:buNone/>
              <a:defRPr sz="200"/>
            </a:lvl5pPr>
            <a:lvl6pPr marL="475794" indent="0">
              <a:buNone/>
              <a:defRPr sz="200"/>
            </a:lvl6pPr>
            <a:lvl7pPr marL="570954" indent="0">
              <a:buNone/>
              <a:defRPr sz="200"/>
            </a:lvl7pPr>
            <a:lvl8pPr marL="666108" indent="0">
              <a:buNone/>
              <a:defRPr sz="200"/>
            </a:lvl8pPr>
            <a:lvl9pPr marL="761268" indent="0">
              <a:buNone/>
              <a:defRPr sz="2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B52C8C3-6075-4015-8CF0-DE060B4C07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10962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22" y="4800534"/>
            <a:ext cx="5486466" cy="566870"/>
          </a:xfrm>
        </p:spPr>
        <p:txBody>
          <a:bodyPr anchor="b"/>
          <a:lstStyle>
            <a:lvl1pPr algn="l">
              <a:defRPr sz="400" b="1"/>
            </a:lvl1pPr>
          </a:lstStyle>
          <a:p>
            <a:r>
              <a:rPr lang="en-US" smtClean="0"/>
              <a:t>Click to edit Master title style</a:t>
            </a:r>
            <a:endParaRPr lang="en-US"/>
          </a:p>
        </p:txBody>
      </p:sp>
      <p:sp>
        <p:nvSpPr>
          <p:cNvPr id="3" name="Picture Placeholder 2"/>
          <p:cNvSpPr>
            <a:spLocks noGrp="1"/>
          </p:cNvSpPr>
          <p:nvPr>
            <p:ph type="pic" idx="1"/>
          </p:nvPr>
        </p:nvSpPr>
        <p:spPr>
          <a:xfrm>
            <a:off x="1792222" y="612847"/>
            <a:ext cx="5486466" cy="4114601"/>
          </a:xfrm>
        </p:spPr>
        <p:txBody>
          <a:bodyPr/>
          <a:lstStyle>
            <a:lvl1pPr marL="0" indent="0">
              <a:buNone/>
              <a:defRPr sz="700"/>
            </a:lvl1pPr>
            <a:lvl2pPr marL="95160" indent="0">
              <a:buNone/>
              <a:defRPr sz="600"/>
            </a:lvl2pPr>
            <a:lvl3pPr marL="190320" indent="0">
              <a:buNone/>
              <a:defRPr sz="500"/>
            </a:lvl3pPr>
            <a:lvl4pPr marL="285474" indent="0">
              <a:buNone/>
              <a:defRPr sz="400"/>
            </a:lvl4pPr>
            <a:lvl5pPr marL="380634" indent="0">
              <a:buNone/>
              <a:defRPr sz="400"/>
            </a:lvl5pPr>
            <a:lvl6pPr marL="475794" indent="0">
              <a:buNone/>
              <a:defRPr sz="400"/>
            </a:lvl6pPr>
            <a:lvl7pPr marL="570954" indent="0">
              <a:buNone/>
              <a:defRPr sz="400"/>
            </a:lvl7pPr>
            <a:lvl8pPr marL="666108" indent="0">
              <a:buNone/>
              <a:defRPr sz="400"/>
            </a:lvl8pPr>
            <a:lvl9pPr marL="761268" indent="0">
              <a:buNone/>
              <a:defRPr sz="400"/>
            </a:lvl9pPr>
          </a:lstStyle>
          <a:p>
            <a:endParaRPr lang="en-US"/>
          </a:p>
        </p:txBody>
      </p:sp>
      <p:sp>
        <p:nvSpPr>
          <p:cNvPr id="4" name="Text Placeholder 3"/>
          <p:cNvSpPr>
            <a:spLocks noGrp="1"/>
          </p:cNvSpPr>
          <p:nvPr>
            <p:ph type="body" sz="half" idx="2"/>
          </p:nvPr>
        </p:nvSpPr>
        <p:spPr>
          <a:xfrm>
            <a:off x="1792222" y="5367404"/>
            <a:ext cx="5486466" cy="804664"/>
          </a:xfrm>
        </p:spPr>
        <p:txBody>
          <a:bodyPr/>
          <a:lstStyle>
            <a:lvl1pPr marL="0" indent="0">
              <a:buNone/>
              <a:defRPr sz="300"/>
            </a:lvl1pPr>
            <a:lvl2pPr marL="95160" indent="0">
              <a:buNone/>
              <a:defRPr sz="200"/>
            </a:lvl2pPr>
            <a:lvl3pPr marL="190320" indent="0">
              <a:buNone/>
              <a:defRPr sz="200"/>
            </a:lvl3pPr>
            <a:lvl4pPr marL="285474" indent="0">
              <a:buNone/>
              <a:defRPr sz="200"/>
            </a:lvl4pPr>
            <a:lvl5pPr marL="380634" indent="0">
              <a:buNone/>
              <a:defRPr sz="200"/>
            </a:lvl5pPr>
            <a:lvl6pPr marL="475794" indent="0">
              <a:buNone/>
              <a:defRPr sz="200"/>
            </a:lvl6pPr>
            <a:lvl7pPr marL="570954" indent="0">
              <a:buNone/>
              <a:defRPr sz="200"/>
            </a:lvl7pPr>
            <a:lvl8pPr marL="666108" indent="0">
              <a:buNone/>
              <a:defRPr sz="200"/>
            </a:lvl8pPr>
            <a:lvl9pPr marL="761268" indent="0">
              <a:buNone/>
              <a:defRPr sz="2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5390FB3-55E1-4556-BDC6-E946EAB8DB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66388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61F034-3DE9-450B-A7A4-61225A37678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73369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66" y="274510"/>
            <a:ext cx="2057466" cy="585159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073" y="274510"/>
            <a:ext cx="6140649" cy="585159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1B871EC-CD8B-4651-83A3-E2081197BD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42879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6" name="Picture 20" descr="dcullen"/>
          <p:cNvPicPr>
            <a:picLocks noChangeAspect="1" noChangeArrowheads="1"/>
          </p:cNvPicPr>
          <p:nvPr userDrawn="1"/>
        </p:nvPicPr>
        <p:blipFill>
          <a:blip r:embed="rId2" cstate="print"/>
          <a:srcRect/>
          <a:stretch>
            <a:fillRect/>
          </a:stretch>
        </p:blipFill>
        <p:spPr bwMode="auto">
          <a:xfrm>
            <a:off x="0" y="6381750"/>
            <a:ext cx="3952875" cy="476250"/>
          </a:xfrm>
          <a:prstGeom prst="rect">
            <a:avLst/>
          </a:prstGeom>
          <a:noFill/>
          <a:ln w="9525">
            <a:noFill/>
            <a:miter lim="800000"/>
            <a:headEnd/>
            <a:tailEnd/>
          </a:ln>
        </p:spPr>
      </p:pic>
      <p:sp>
        <p:nvSpPr>
          <p:cNvPr id="575499" name="Rectangle 11"/>
          <p:cNvSpPr>
            <a:spLocks noGrp="1" noChangeArrowheads="1"/>
          </p:cNvSpPr>
          <p:nvPr>
            <p:ph type="ctrTitle"/>
          </p:nvPr>
        </p:nvSpPr>
        <p:spPr>
          <a:xfrm>
            <a:off x="2057400" y="1143000"/>
            <a:ext cx="6629400" cy="2209800"/>
          </a:xfrm>
        </p:spPr>
        <p:txBody>
          <a:bodyPr/>
          <a:lstStyle>
            <a:lvl1pPr>
              <a:defRPr sz="4800"/>
            </a:lvl1pPr>
          </a:lstStyle>
          <a:p>
            <a:r>
              <a:rPr lang="en-US"/>
              <a:t>Click to edit Master title style</a:t>
            </a:r>
          </a:p>
        </p:txBody>
      </p:sp>
      <p:sp>
        <p:nvSpPr>
          <p:cNvPr id="575500" name="Rectangle 12"/>
          <p:cNvSpPr>
            <a:spLocks noGrp="1" noChangeArrowheads="1"/>
          </p:cNvSpPr>
          <p:nvPr>
            <p:ph type="subTitle" idx="1"/>
          </p:nvPr>
        </p:nvSpPr>
        <p:spPr>
          <a:xfrm>
            <a:off x="1371600" y="3962400"/>
            <a:ext cx="6858000" cy="1600200"/>
          </a:xfrm>
        </p:spPr>
        <p:txBody>
          <a:bodyPr anchor="ctr"/>
          <a:lstStyle>
            <a:lvl1pPr marL="0" indent="0" algn="ctr">
              <a:buFont typeface="Wingdings" pitchFamily="2" charset="2"/>
              <a:buNone/>
              <a:defRPr/>
            </a:lvl1pPr>
          </a:lstStyle>
          <a:p>
            <a:r>
              <a:rPr lang="en-US"/>
              <a:t>Click to edit Master subtitle style</a:t>
            </a:r>
          </a:p>
        </p:txBody>
      </p:sp>
      <p:sp>
        <p:nvSpPr>
          <p:cNvPr id="19" name="Rectangle 13"/>
          <p:cNvSpPr>
            <a:spLocks noGrp="1" noChangeArrowheads="1"/>
          </p:cNvSpPr>
          <p:nvPr>
            <p:ph type="dt" sz="half" idx="10"/>
          </p:nvPr>
        </p:nvSpPr>
        <p:spPr>
          <a:xfrm>
            <a:off x="912813" y="6251575"/>
            <a:ext cx="1905000" cy="457200"/>
          </a:xfrm>
        </p:spPr>
        <p:txBody>
          <a:bodyPr/>
          <a:lstStyle>
            <a:lvl1pPr>
              <a:defRPr/>
            </a:lvl1pPr>
          </a:lstStyle>
          <a:p>
            <a:pPr>
              <a:defRPr/>
            </a:pPr>
            <a:endParaRPr lang="en-US">
              <a:solidFill>
                <a:srgbClr val="000000"/>
              </a:solidFill>
            </a:endParaRPr>
          </a:p>
        </p:txBody>
      </p:sp>
      <p:sp>
        <p:nvSpPr>
          <p:cNvPr id="20" name="Rectangle 14"/>
          <p:cNvSpPr>
            <a:spLocks noGrp="1" noChangeArrowheads="1"/>
          </p:cNvSpPr>
          <p:nvPr>
            <p:ph type="ftr" sz="quarter" idx="11"/>
          </p:nvPr>
        </p:nvSpPr>
        <p:spPr>
          <a:xfrm>
            <a:off x="5486400" y="5715000"/>
            <a:ext cx="2895600" cy="457200"/>
          </a:xfrm>
        </p:spPr>
        <p:txBody>
          <a:bodyPr/>
          <a:lstStyle>
            <a:lvl1pPr>
              <a:defRPr/>
            </a:lvl1pPr>
          </a:lstStyle>
          <a:p>
            <a:pPr>
              <a:defRPr/>
            </a:pPr>
            <a:endParaRPr lang="en-US" dirty="0">
              <a:solidFill>
                <a:srgbClr val="000000"/>
              </a:solidFill>
            </a:endParaRPr>
          </a:p>
        </p:txBody>
      </p:sp>
      <p:sp>
        <p:nvSpPr>
          <p:cNvPr id="21" name="Rectangle 15"/>
          <p:cNvSpPr>
            <a:spLocks noGrp="1" noChangeArrowheads="1"/>
          </p:cNvSpPr>
          <p:nvPr>
            <p:ph type="sldNum" sz="quarter" idx="12"/>
          </p:nvPr>
        </p:nvSpPr>
        <p:spPr/>
        <p:txBody>
          <a:bodyPr/>
          <a:lstStyle>
            <a:lvl1pPr>
              <a:defRPr/>
            </a:lvl1pPr>
          </a:lstStyle>
          <a:p>
            <a:pPr>
              <a:defRPr/>
            </a:pPr>
            <a:fld id="{AAD6DA54-B095-4115-8566-A355A30EDAC3}" type="slidenum">
              <a:rPr lang="en-US">
                <a:solidFill>
                  <a:srgbClr val="000000"/>
                </a:solidFill>
              </a:rPr>
              <a:pPr>
                <a:defRPr/>
              </a:pPr>
              <a:t>‹#›</a:t>
            </a:fld>
            <a:endParaRPr lang="en-US">
              <a:solidFill>
                <a:srgbClr val="000000"/>
              </a:solidFill>
            </a:endParaRPr>
          </a:p>
        </p:txBody>
      </p:sp>
      <p:sp>
        <p:nvSpPr>
          <p:cNvPr id="28" name="Line 17"/>
          <p:cNvSpPr>
            <a:spLocks noChangeShapeType="1"/>
          </p:cNvSpPr>
          <p:nvPr userDrawn="1"/>
        </p:nvSpPr>
        <p:spPr bwMode="auto">
          <a:xfrm flipV="1">
            <a:off x="0" y="228600"/>
            <a:ext cx="6324600" cy="0"/>
          </a:xfrm>
          <a:prstGeom prst="line">
            <a:avLst/>
          </a:prstGeom>
          <a:noFill/>
          <a:ln w="25400">
            <a:solidFill>
              <a:srgbClr val="A50021"/>
            </a:solidFill>
            <a:round/>
            <a:headEnd/>
            <a:tailEnd/>
          </a:ln>
          <a:effectLst/>
        </p:spPr>
        <p:txBody>
          <a:bodyPr lIns="91410" tIns="45706" rIns="91410" bIns="45706"/>
          <a:lstStyle/>
          <a:p>
            <a:pPr>
              <a:defRPr/>
            </a:pPr>
            <a:endParaRPr lang="en-US">
              <a:solidFill>
                <a:srgbClr val="000000"/>
              </a:solidFill>
            </a:endParaRPr>
          </a:p>
        </p:txBody>
      </p:sp>
      <p:sp>
        <p:nvSpPr>
          <p:cNvPr id="22" name="Text Box 17"/>
          <p:cNvSpPr txBox="1">
            <a:spLocks noChangeArrowheads="1"/>
          </p:cNvSpPr>
          <p:nvPr userDrawn="1"/>
        </p:nvSpPr>
        <p:spPr bwMode="auto">
          <a:xfrm>
            <a:off x="2514601" y="71439"/>
            <a:ext cx="6335713" cy="307777"/>
          </a:xfrm>
          <a:prstGeom prst="rect">
            <a:avLst/>
          </a:prstGeom>
          <a:noFill/>
          <a:ln w="76200" algn="ctr">
            <a:noFill/>
            <a:miter lim="800000"/>
            <a:headEnd/>
            <a:tailEnd/>
          </a:ln>
          <a:effectLst/>
        </p:spPr>
        <p:txBody>
          <a:bodyPr wrap="square" lIns="91410" tIns="45706" rIns="91410" bIns="45706">
            <a:spAutoFit/>
          </a:bodyPr>
          <a:lstStyle/>
          <a:p>
            <a:pPr algn="r">
              <a:spcBef>
                <a:spcPct val="50000"/>
              </a:spcBef>
              <a:defRPr/>
            </a:pPr>
            <a:r>
              <a:rPr lang="en-US" sz="1400" dirty="0" smtClean="0">
                <a:solidFill>
                  <a:srgbClr val="330033"/>
                </a:solidFill>
              </a:rPr>
              <a:t>Effective Poster Presentations</a:t>
            </a:r>
            <a:endParaRPr lang="en-US" sz="1400" dirty="0">
              <a:solidFill>
                <a:srgbClr val="330033"/>
              </a:solidFill>
            </a:endParaRPr>
          </a:p>
        </p:txBody>
      </p:sp>
    </p:spTree>
    <p:extLst>
      <p:ext uri="{BB962C8B-B14F-4D97-AF65-F5344CB8AC3E}">
        <p14:creationId xmlns:p14="http://schemas.microsoft.com/office/powerpoint/2010/main" val="94141807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0B38EF4C-F5F0-4841-8A0C-E4D67D0A4BC2}"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556618E0-60C1-4219-9556-1B382E93EA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8675103"/>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54" indent="0">
              <a:buNone/>
              <a:defRPr sz="1800"/>
            </a:lvl2pPr>
            <a:lvl3pPr marL="914108" indent="0">
              <a:buNone/>
              <a:defRPr sz="1600"/>
            </a:lvl3pPr>
            <a:lvl4pPr marL="1371162" indent="0">
              <a:buNone/>
              <a:defRPr sz="1400"/>
            </a:lvl4pPr>
            <a:lvl5pPr marL="1828215" indent="0">
              <a:buNone/>
              <a:defRPr sz="1400"/>
            </a:lvl5pPr>
            <a:lvl6pPr marL="2285268" indent="0">
              <a:buNone/>
              <a:defRPr sz="1400"/>
            </a:lvl6pPr>
            <a:lvl7pPr marL="2742322" indent="0">
              <a:buNone/>
              <a:defRPr sz="1400"/>
            </a:lvl7pPr>
            <a:lvl8pPr marL="3199376" indent="0">
              <a:buNone/>
              <a:defRPr sz="1400"/>
            </a:lvl8pPr>
            <a:lvl9pPr marL="365643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90E294A1-A835-4F50-AB62-D2844DC0C9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397862"/>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132761C3-48B5-416C-9267-40F5D27A21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9700165"/>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54" indent="0">
              <a:buNone/>
              <a:defRPr sz="2000" b="1"/>
            </a:lvl2pPr>
            <a:lvl3pPr marL="914108" indent="0">
              <a:buNone/>
              <a:defRPr sz="1800" b="1"/>
            </a:lvl3pPr>
            <a:lvl4pPr marL="1371162" indent="0">
              <a:buNone/>
              <a:defRPr sz="1600" b="1"/>
            </a:lvl4pPr>
            <a:lvl5pPr marL="1828215" indent="0">
              <a:buNone/>
              <a:defRPr sz="1600" b="1"/>
            </a:lvl5pPr>
            <a:lvl6pPr marL="2285268" indent="0">
              <a:buNone/>
              <a:defRPr sz="1600" b="1"/>
            </a:lvl6pPr>
            <a:lvl7pPr marL="2742322" indent="0">
              <a:buNone/>
              <a:defRPr sz="1600" b="1"/>
            </a:lvl7pPr>
            <a:lvl8pPr marL="3199376" indent="0">
              <a:buNone/>
              <a:defRPr sz="1600" b="1"/>
            </a:lvl8pPr>
            <a:lvl9pPr marL="365643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054" indent="0">
              <a:buNone/>
              <a:defRPr sz="2000" b="1"/>
            </a:lvl2pPr>
            <a:lvl3pPr marL="914108" indent="0">
              <a:buNone/>
              <a:defRPr sz="1800" b="1"/>
            </a:lvl3pPr>
            <a:lvl4pPr marL="1371162" indent="0">
              <a:buNone/>
              <a:defRPr sz="1600" b="1"/>
            </a:lvl4pPr>
            <a:lvl5pPr marL="1828215" indent="0">
              <a:buNone/>
              <a:defRPr sz="1600" b="1"/>
            </a:lvl5pPr>
            <a:lvl6pPr marL="2285268" indent="0">
              <a:buNone/>
              <a:defRPr sz="1600" b="1"/>
            </a:lvl6pPr>
            <a:lvl7pPr marL="2742322" indent="0">
              <a:buNone/>
              <a:defRPr sz="1600" b="1"/>
            </a:lvl7pPr>
            <a:lvl8pPr marL="3199376" indent="0">
              <a:buNone/>
              <a:defRPr sz="1600" b="1"/>
            </a:lvl8pPr>
            <a:lvl9pPr marL="365643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296AC8F8-456D-4956-91C1-8F326DB578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828717"/>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0B38EF4C-F5F0-4841-8A0C-E4D67D0A4B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861875"/>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45600EC4-AE9C-4728-B196-A533741DF8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1355963"/>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054" indent="0">
              <a:buNone/>
              <a:defRPr sz="1200"/>
            </a:lvl2pPr>
            <a:lvl3pPr marL="914108" indent="0">
              <a:buNone/>
              <a:defRPr sz="1000"/>
            </a:lvl3pPr>
            <a:lvl4pPr marL="1371162" indent="0">
              <a:buNone/>
              <a:defRPr sz="900"/>
            </a:lvl4pPr>
            <a:lvl5pPr marL="1828215" indent="0">
              <a:buNone/>
              <a:defRPr sz="900"/>
            </a:lvl5pPr>
            <a:lvl6pPr marL="2285268" indent="0">
              <a:buNone/>
              <a:defRPr sz="900"/>
            </a:lvl6pPr>
            <a:lvl7pPr marL="2742322" indent="0">
              <a:buNone/>
              <a:defRPr sz="900"/>
            </a:lvl7pPr>
            <a:lvl8pPr marL="3199376" indent="0">
              <a:buNone/>
              <a:defRPr sz="900"/>
            </a:lvl8pPr>
            <a:lvl9pPr marL="365643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307EA12B-A72C-4317-8C8A-26A3947265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6479686"/>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54" indent="0">
              <a:buNone/>
              <a:defRPr sz="2800"/>
            </a:lvl2pPr>
            <a:lvl3pPr marL="914108" indent="0">
              <a:buNone/>
              <a:defRPr sz="2400"/>
            </a:lvl3pPr>
            <a:lvl4pPr marL="1371162" indent="0">
              <a:buNone/>
              <a:defRPr sz="2000"/>
            </a:lvl4pPr>
            <a:lvl5pPr marL="1828215" indent="0">
              <a:buNone/>
              <a:defRPr sz="2000"/>
            </a:lvl5pPr>
            <a:lvl6pPr marL="2285268" indent="0">
              <a:buNone/>
              <a:defRPr sz="2000"/>
            </a:lvl6pPr>
            <a:lvl7pPr marL="2742322" indent="0">
              <a:buNone/>
              <a:defRPr sz="2000"/>
            </a:lvl7pPr>
            <a:lvl8pPr marL="3199376" indent="0">
              <a:buNone/>
              <a:defRPr sz="2000"/>
            </a:lvl8pPr>
            <a:lvl9pPr marL="365643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54" indent="0">
              <a:buNone/>
              <a:defRPr sz="1200"/>
            </a:lvl2pPr>
            <a:lvl3pPr marL="914108" indent="0">
              <a:buNone/>
              <a:defRPr sz="1000"/>
            </a:lvl3pPr>
            <a:lvl4pPr marL="1371162" indent="0">
              <a:buNone/>
              <a:defRPr sz="900"/>
            </a:lvl4pPr>
            <a:lvl5pPr marL="1828215" indent="0">
              <a:buNone/>
              <a:defRPr sz="900"/>
            </a:lvl5pPr>
            <a:lvl6pPr marL="2285268" indent="0">
              <a:buNone/>
              <a:defRPr sz="900"/>
            </a:lvl6pPr>
            <a:lvl7pPr marL="2742322" indent="0">
              <a:buNone/>
              <a:defRPr sz="900"/>
            </a:lvl7pPr>
            <a:lvl8pPr marL="3199376" indent="0">
              <a:buNone/>
              <a:defRPr sz="900"/>
            </a:lvl8pPr>
            <a:lvl9pPr marL="365643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6842968-1A7A-4D55-9D8C-D8A5028F30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338578"/>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6C23623-7EA0-494A-B8D3-024D49F330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1506164"/>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77813"/>
            <a:ext cx="19431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77813"/>
            <a:ext cx="56769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E360D946-DB90-47FA-8B91-C19460997E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504641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45600EC4-AE9C-4728-B196-A533741DF824}"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600201"/>
            <a:ext cx="38100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941763"/>
            <a:ext cx="38100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1"/>
          <p:cNvSpPr>
            <a:spLocks noGrp="1" noChangeArrowheads="1"/>
          </p:cNvSpPr>
          <p:nvPr>
            <p:ph type="sldNum" sz="quarter" idx="12"/>
          </p:nvPr>
        </p:nvSpPr>
        <p:spPr>
          <a:ln/>
        </p:spPr>
        <p:txBody>
          <a:bodyPr/>
          <a:lstStyle>
            <a:lvl1pPr>
              <a:defRPr/>
            </a:lvl1pPr>
          </a:lstStyle>
          <a:p>
            <a:pPr>
              <a:defRPr/>
            </a:pPr>
            <a:fld id="{901DFA1E-DA66-43DA-A7EB-CAC1939F45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6270890"/>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45983059-1682-4B41-8924-2593C998FE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123370"/>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600201"/>
            <a:ext cx="38100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941763"/>
            <a:ext cx="38100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11"/>
          <p:cNvSpPr>
            <a:spLocks noGrp="1" noChangeArrowheads="1"/>
          </p:cNvSpPr>
          <p:nvPr>
            <p:ph type="sldNum" sz="quarter" idx="12"/>
          </p:nvPr>
        </p:nvSpPr>
        <p:spPr>
          <a:ln/>
        </p:spPr>
        <p:txBody>
          <a:bodyPr/>
          <a:lstStyle>
            <a:lvl1pPr>
              <a:defRPr/>
            </a:lvl1pPr>
          </a:lstStyle>
          <a:p>
            <a:pPr>
              <a:defRPr/>
            </a:pPr>
            <a:fld id="{25E3799B-94C0-4295-8CF0-FC2C2D1D41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9682433"/>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57C3B0C-DDAB-42F4-8C24-B1FE6CABC65D}" type="datetime1">
              <a:rPr lang="en-US" smtClean="0">
                <a:solidFill>
                  <a:srgbClr val="C19859">
                    <a:lumMod val="20000"/>
                    <a:lumOff val="80000"/>
                  </a:srgbClr>
                </a:solidFill>
              </a:rPr>
              <a:pPr/>
              <a:t>7/17/2019</a:t>
            </a:fld>
            <a:endParaRPr lang="en-US">
              <a:solidFill>
                <a:srgbClr val="C19859">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C19859">
                  <a:lumMod val="20000"/>
                  <a:lumOff val="80000"/>
                </a:srgbClr>
              </a:solidFill>
            </a:endParaRPr>
          </a:p>
        </p:txBody>
      </p:sp>
      <p:sp>
        <p:nvSpPr>
          <p:cNvPr id="6" name="Slide Number Placeholder 5"/>
          <p:cNvSpPr>
            <a:spLocks noGrp="1"/>
          </p:cNvSpPr>
          <p:nvPr>
            <p:ph type="sldNum" sz="quarter" idx="12"/>
          </p:nvPr>
        </p:nvSpPr>
        <p:spPr/>
        <p:txBody>
          <a:bodyPr/>
          <a:lstStyle/>
          <a:p>
            <a:fld id="{842422B5-12DA-40CC-AE4D-EB9F472458FF}" type="slidenum">
              <a:rPr lang="en-US" smtClean="0">
                <a:solidFill>
                  <a:srgbClr val="C19859">
                    <a:lumMod val="20000"/>
                    <a:lumOff val="80000"/>
                  </a:srgbClr>
                </a:solidFill>
              </a:rPr>
              <a:pPr/>
              <a:t>‹#›</a:t>
            </a:fld>
            <a:endParaRPr lang="en-US">
              <a:solidFill>
                <a:srgbClr val="C19859">
                  <a:lumMod val="20000"/>
                  <a:lumOff val="80000"/>
                </a:srgbClr>
              </a:solidFill>
            </a:endParaRP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solidFill>
                  <a:schemeClr val="accent6">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2" name="Title 1"/>
          <p:cNvSpPr>
            <a:spLocks noGrp="1"/>
          </p:cNvSpPr>
          <p:nvPr>
            <p:ph type="ctrTitle"/>
          </p:nvPr>
        </p:nvSpPr>
        <p:spPr>
          <a:xfrm>
            <a:off x="1143000" y="1041400"/>
            <a:ext cx="6858000" cy="2387600"/>
          </a:xfrm>
        </p:spPr>
        <p:txBody>
          <a:bodyPr anchor="b"/>
          <a:lstStyle>
            <a:lvl1pPr algn="ctr">
              <a:defRPr sz="6000">
                <a:solidFill>
                  <a:schemeClr val="accent6">
                    <a:lumMod val="20000"/>
                    <a:lumOff val="80000"/>
                  </a:schemeClr>
                </a:solidFill>
              </a:defRPr>
            </a:lvl1pPr>
          </a:lstStyle>
          <a:p>
            <a:r>
              <a:rPr lang="en-US" smtClean="0"/>
              <a:t>Click to edit Master title style</a:t>
            </a:r>
            <a:endParaRPr lang="en-US"/>
          </a:p>
        </p:txBody>
      </p:sp>
    </p:spTree>
    <p:extLst>
      <p:ext uri="{BB962C8B-B14F-4D97-AF65-F5344CB8AC3E}">
        <p14:creationId xmlns:p14="http://schemas.microsoft.com/office/powerpoint/2010/main" val="2486739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2399991-E95B-472C-BB57-B5B9032A924B}" type="datetime1">
              <a:rPr lang="en-US" smtClean="0">
                <a:solidFill>
                  <a:srgbClr val="C19859">
                    <a:lumMod val="20000"/>
                    <a:lumOff val="80000"/>
                  </a:srgbClr>
                </a:solidFill>
              </a:rPr>
              <a:pPr/>
              <a:t>7/17/2019</a:t>
            </a:fld>
            <a:endParaRPr lang="en-US">
              <a:solidFill>
                <a:srgbClr val="C19859">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C19859">
                  <a:lumMod val="20000"/>
                  <a:lumOff val="80000"/>
                </a:srgbClr>
              </a:solidFill>
            </a:endParaRPr>
          </a:p>
        </p:txBody>
      </p:sp>
      <p:sp>
        <p:nvSpPr>
          <p:cNvPr id="6" name="Slide Number Placeholder 5"/>
          <p:cNvSpPr>
            <a:spLocks noGrp="1"/>
          </p:cNvSpPr>
          <p:nvPr>
            <p:ph type="sldNum" sz="quarter" idx="12"/>
          </p:nvPr>
        </p:nvSpPr>
        <p:spPr/>
        <p:txBody>
          <a:bodyPr/>
          <a:lstStyle/>
          <a:p>
            <a:fld id="{842422B5-12DA-40CC-AE4D-EB9F472458FF}" type="slidenum">
              <a:rPr lang="en-US" smtClean="0">
                <a:solidFill>
                  <a:srgbClr val="C19859">
                    <a:lumMod val="20000"/>
                    <a:lumOff val="80000"/>
                  </a:srgbClr>
                </a:solidFill>
              </a:rPr>
              <a:pPr/>
              <a:t>‹#›</a:t>
            </a:fld>
            <a:endParaRPr lang="en-US">
              <a:solidFill>
                <a:srgbClr val="C19859">
                  <a:lumMod val="20000"/>
                  <a:lumOff val="80000"/>
                </a:srgbClr>
              </a:solidFill>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vert="horz" lIns="91440" tIns="45720" rIns="91440" bIns="45720" rtlCol="0" anchor="ctr">
            <a:normAutofit/>
          </a:bodyPr>
          <a:lstStyle>
            <a:lvl1pPr>
              <a:defRPr lang="en-US" dirty="0"/>
            </a:lvl1pPr>
          </a:lstStyle>
          <a:p>
            <a:pPr lvl="0"/>
            <a:r>
              <a:rPr lang="en-US" smtClean="0"/>
              <a:t>Click to edit Master title style</a:t>
            </a:r>
            <a:endParaRPr lang="en-US" dirty="0"/>
          </a:p>
        </p:txBody>
      </p:sp>
    </p:spTree>
    <p:extLst>
      <p:ext uri="{BB962C8B-B14F-4D97-AF65-F5344CB8AC3E}">
        <p14:creationId xmlns:p14="http://schemas.microsoft.com/office/powerpoint/2010/main" val="147643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9A97AFD-ABC7-4364-90EF-95B15C8A323B}" type="datetime1">
              <a:rPr lang="en-US" smtClean="0">
                <a:solidFill>
                  <a:srgbClr val="C19859">
                    <a:lumMod val="20000"/>
                    <a:lumOff val="80000"/>
                  </a:srgbClr>
                </a:solidFill>
              </a:rPr>
              <a:pPr/>
              <a:t>7/17/2019</a:t>
            </a:fld>
            <a:endParaRPr lang="en-US">
              <a:solidFill>
                <a:srgbClr val="C19859">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C19859">
                  <a:lumMod val="20000"/>
                  <a:lumOff val="80000"/>
                </a:srgbClr>
              </a:solidFill>
            </a:endParaRPr>
          </a:p>
        </p:txBody>
      </p:sp>
      <p:sp>
        <p:nvSpPr>
          <p:cNvPr id="6" name="Slide Number Placeholder 5"/>
          <p:cNvSpPr>
            <a:spLocks noGrp="1"/>
          </p:cNvSpPr>
          <p:nvPr>
            <p:ph type="sldNum" sz="quarter" idx="12"/>
          </p:nvPr>
        </p:nvSpPr>
        <p:spPr/>
        <p:txBody>
          <a:bodyPr/>
          <a:lstStyle/>
          <a:p>
            <a:fld id="{842422B5-12DA-40CC-AE4D-EB9F472458FF}" type="slidenum">
              <a:rPr lang="en-US" smtClean="0">
                <a:solidFill>
                  <a:srgbClr val="C19859">
                    <a:lumMod val="20000"/>
                    <a:lumOff val="80000"/>
                  </a:srgbClr>
                </a:solidFill>
              </a:rPr>
              <a:pPr/>
              <a:t>‹#›</a:t>
            </a:fld>
            <a:endParaRPr lang="en-US">
              <a:solidFill>
                <a:srgbClr val="C19859">
                  <a:lumMod val="20000"/>
                  <a:lumOff val="80000"/>
                </a:srgbClr>
              </a:solidFill>
            </a:endParaRPr>
          </a:p>
        </p:txBody>
      </p:sp>
      <p:sp>
        <p:nvSpPr>
          <p:cNvPr id="3" name="Text Placeholder 2"/>
          <p:cNvSpPr>
            <a:spLocks noGrp="1"/>
          </p:cNvSpPr>
          <p:nvPr>
            <p:ph type="body" idx="1"/>
          </p:nvPr>
        </p:nvSpPr>
        <p:spPr>
          <a:xfrm>
            <a:off x="914400" y="4589464"/>
            <a:ext cx="759618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2" name="Title 1"/>
          <p:cNvSpPr>
            <a:spLocks noGrp="1"/>
          </p:cNvSpPr>
          <p:nvPr>
            <p:ph type="title"/>
          </p:nvPr>
        </p:nvSpPr>
        <p:spPr>
          <a:xfrm>
            <a:off x="914400" y="1709738"/>
            <a:ext cx="7596188" cy="2862262"/>
          </a:xfrm>
        </p:spPr>
        <p:txBody>
          <a:bodyPr anchor="b"/>
          <a:lstStyle>
            <a:lvl1pPr>
              <a:defRPr sz="6000"/>
            </a:lvl1pPr>
          </a:lstStyle>
          <a:p>
            <a:r>
              <a:rPr lang="en-US" smtClean="0"/>
              <a:t>Click to edit Master title style</a:t>
            </a:r>
            <a:endParaRPr lang="en-US"/>
          </a:p>
        </p:txBody>
      </p:sp>
    </p:spTree>
    <p:extLst>
      <p:ext uri="{BB962C8B-B14F-4D97-AF65-F5344CB8AC3E}">
        <p14:creationId xmlns:p14="http://schemas.microsoft.com/office/powerpoint/2010/main" val="171964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F3AE068-E05A-439C-97F8-45AC8119FCD5}" type="datetime1">
              <a:rPr lang="en-US" smtClean="0">
                <a:solidFill>
                  <a:srgbClr val="C19859">
                    <a:lumMod val="20000"/>
                    <a:lumOff val="80000"/>
                  </a:srgbClr>
                </a:solidFill>
              </a:rPr>
              <a:pPr/>
              <a:t>7/17/2019</a:t>
            </a:fld>
            <a:endParaRPr lang="en-US">
              <a:solidFill>
                <a:srgbClr val="C19859">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C19859">
                  <a:lumMod val="20000"/>
                  <a:lumOff val="80000"/>
                </a:srgbClr>
              </a:solidFill>
            </a:endParaRPr>
          </a:p>
        </p:txBody>
      </p:sp>
      <p:sp>
        <p:nvSpPr>
          <p:cNvPr id="7" name="Slide Number Placeholder 6"/>
          <p:cNvSpPr>
            <a:spLocks noGrp="1"/>
          </p:cNvSpPr>
          <p:nvPr>
            <p:ph type="sldNum" sz="quarter" idx="12"/>
          </p:nvPr>
        </p:nvSpPr>
        <p:spPr/>
        <p:txBody>
          <a:bodyPr/>
          <a:lstStyle/>
          <a:p>
            <a:fld id="{842422B5-12DA-40CC-AE4D-EB9F472458FF}" type="slidenum">
              <a:rPr lang="en-US" smtClean="0">
                <a:solidFill>
                  <a:srgbClr val="C19859">
                    <a:lumMod val="20000"/>
                    <a:lumOff val="80000"/>
                  </a:srgbClr>
                </a:solidFill>
              </a:rPr>
              <a:pPr/>
              <a:t>‹#›</a:t>
            </a:fld>
            <a:endParaRPr lang="en-US">
              <a:solidFill>
                <a:srgbClr val="C19859">
                  <a:lumMod val="20000"/>
                  <a:lumOff val="80000"/>
                </a:srgbClr>
              </a:solidFill>
            </a:endParaRPr>
          </a:p>
        </p:txBody>
      </p:sp>
      <p:sp>
        <p:nvSpPr>
          <p:cNvPr id="4" name="Content Placeholder 3"/>
          <p:cNvSpPr>
            <a:spLocks noGrp="1"/>
          </p:cNvSpPr>
          <p:nvPr>
            <p:ph sz="half" idx="2"/>
          </p:nvPr>
        </p:nvSpPr>
        <p:spPr>
          <a:xfrm>
            <a:off x="4773833" y="1825625"/>
            <a:ext cx="373761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Content Placeholder 2"/>
          <p:cNvSpPr>
            <a:spLocks noGrp="1"/>
          </p:cNvSpPr>
          <p:nvPr>
            <p:ph sz="half" idx="1"/>
          </p:nvPr>
        </p:nvSpPr>
        <p:spPr>
          <a:xfrm>
            <a:off x="918222" y="1825625"/>
            <a:ext cx="373761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921619" y="365126"/>
            <a:ext cx="7600950" cy="1325563"/>
          </a:xfrm>
        </p:spPr>
        <p:txBody>
          <a:bodyPr/>
          <a:lstStyle/>
          <a:p>
            <a:r>
              <a:rPr lang="en-US" smtClean="0"/>
              <a:t>Click to edit Master title style</a:t>
            </a:r>
            <a:endParaRPr lang="en-US"/>
          </a:p>
        </p:txBody>
      </p:sp>
    </p:spTree>
    <p:extLst>
      <p:ext uri="{BB962C8B-B14F-4D97-AF65-F5344CB8AC3E}">
        <p14:creationId xmlns:p14="http://schemas.microsoft.com/office/powerpoint/2010/main" val="251183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201B03B3-DEE5-43F8-925B-912AA65DCD81}" type="datetime1">
              <a:rPr lang="en-US" smtClean="0">
                <a:solidFill>
                  <a:srgbClr val="C19859">
                    <a:lumMod val="20000"/>
                    <a:lumOff val="80000"/>
                  </a:srgbClr>
                </a:solidFill>
              </a:rPr>
              <a:pPr/>
              <a:t>7/17/2019</a:t>
            </a:fld>
            <a:endParaRPr lang="en-US">
              <a:solidFill>
                <a:srgbClr val="C19859">
                  <a:lumMod val="20000"/>
                  <a:lumOff val="80000"/>
                </a:srgbClr>
              </a:solidFill>
            </a:endParaRPr>
          </a:p>
        </p:txBody>
      </p:sp>
      <p:sp>
        <p:nvSpPr>
          <p:cNvPr id="8" name="Footer Placeholder 7"/>
          <p:cNvSpPr>
            <a:spLocks noGrp="1"/>
          </p:cNvSpPr>
          <p:nvPr>
            <p:ph type="ftr" sz="quarter" idx="11"/>
          </p:nvPr>
        </p:nvSpPr>
        <p:spPr/>
        <p:txBody>
          <a:bodyPr/>
          <a:lstStyle/>
          <a:p>
            <a:endParaRPr lang="en-US">
              <a:solidFill>
                <a:srgbClr val="C19859">
                  <a:lumMod val="20000"/>
                  <a:lumOff val="80000"/>
                </a:srgbClr>
              </a:solidFill>
            </a:endParaRPr>
          </a:p>
        </p:txBody>
      </p:sp>
      <p:sp>
        <p:nvSpPr>
          <p:cNvPr id="9" name="Slide Number Placeholder 8"/>
          <p:cNvSpPr>
            <a:spLocks noGrp="1"/>
          </p:cNvSpPr>
          <p:nvPr>
            <p:ph type="sldNum" sz="quarter" idx="12"/>
          </p:nvPr>
        </p:nvSpPr>
        <p:spPr/>
        <p:txBody>
          <a:bodyPr/>
          <a:lstStyle/>
          <a:p>
            <a:fld id="{842422B5-12DA-40CC-AE4D-EB9F472458FF}" type="slidenum">
              <a:rPr lang="en-US" smtClean="0">
                <a:solidFill>
                  <a:srgbClr val="C19859">
                    <a:lumMod val="20000"/>
                    <a:lumOff val="80000"/>
                  </a:srgbClr>
                </a:solidFill>
              </a:rPr>
              <a:pPr/>
              <a:t>‹#›</a:t>
            </a:fld>
            <a:endParaRPr lang="en-US">
              <a:solidFill>
                <a:srgbClr val="C19859">
                  <a:lumMod val="20000"/>
                  <a:lumOff val="80000"/>
                </a:srgbClr>
              </a:solidFill>
            </a:endParaRPr>
          </a:p>
        </p:txBody>
      </p:sp>
      <p:sp>
        <p:nvSpPr>
          <p:cNvPr id="6" name="Content Placeholder 5"/>
          <p:cNvSpPr>
            <a:spLocks noGrp="1"/>
          </p:cNvSpPr>
          <p:nvPr>
            <p:ph sz="quarter" idx="4"/>
          </p:nvPr>
        </p:nvSpPr>
        <p:spPr>
          <a:xfrm>
            <a:off x="4777374" y="2193926"/>
            <a:ext cx="3737610"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777374" y="1489075"/>
            <a:ext cx="3737610" cy="641350"/>
          </a:xfrm>
        </p:spPr>
        <p:txBody>
          <a:bodyPr anchor="b"/>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18341" y="2193926"/>
            <a:ext cx="3737610"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1"/>
          </p:nvPr>
        </p:nvSpPr>
        <p:spPr>
          <a:xfrm>
            <a:off x="918341" y="1489075"/>
            <a:ext cx="3737610" cy="641350"/>
          </a:xfrm>
        </p:spPr>
        <p:txBody>
          <a:bodyPr anchor="b"/>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 name="Title 1"/>
          <p:cNvSpPr>
            <a:spLocks noGrp="1"/>
          </p:cNvSpPr>
          <p:nvPr>
            <p:ph type="title"/>
          </p:nvPr>
        </p:nvSpPr>
        <p:spPr>
          <a:xfrm>
            <a:off x="918341" y="274638"/>
            <a:ext cx="7592247" cy="1143000"/>
          </a:xfrm>
        </p:spPr>
        <p:txBody>
          <a:bodyPr/>
          <a:lstStyle/>
          <a:p>
            <a:r>
              <a:rPr lang="en-US" smtClean="0"/>
              <a:t>Click to edit Master title style</a:t>
            </a:r>
            <a:endParaRPr lang="en-US"/>
          </a:p>
        </p:txBody>
      </p:sp>
    </p:spTree>
    <p:extLst>
      <p:ext uri="{BB962C8B-B14F-4D97-AF65-F5344CB8AC3E}">
        <p14:creationId xmlns:p14="http://schemas.microsoft.com/office/powerpoint/2010/main" val="1076011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FB90C9F-8B7D-49D2-9820-A92EA66BAD43}" type="datetime1">
              <a:rPr lang="en-US" smtClean="0">
                <a:solidFill>
                  <a:srgbClr val="C19859">
                    <a:lumMod val="20000"/>
                    <a:lumOff val="80000"/>
                  </a:srgbClr>
                </a:solidFill>
              </a:rPr>
              <a:pPr/>
              <a:t>7/17/2019</a:t>
            </a:fld>
            <a:endParaRPr lang="en-US">
              <a:solidFill>
                <a:srgbClr val="C19859">
                  <a:lumMod val="20000"/>
                  <a:lumOff val="80000"/>
                </a:srgbClr>
              </a:solidFill>
            </a:endParaRPr>
          </a:p>
        </p:txBody>
      </p:sp>
      <p:sp>
        <p:nvSpPr>
          <p:cNvPr id="4" name="Footer Placeholder 3"/>
          <p:cNvSpPr>
            <a:spLocks noGrp="1"/>
          </p:cNvSpPr>
          <p:nvPr>
            <p:ph type="ftr" sz="quarter" idx="11"/>
          </p:nvPr>
        </p:nvSpPr>
        <p:spPr/>
        <p:txBody>
          <a:bodyPr/>
          <a:lstStyle/>
          <a:p>
            <a:endParaRPr lang="en-US">
              <a:solidFill>
                <a:srgbClr val="C19859">
                  <a:lumMod val="20000"/>
                  <a:lumOff val="80000"/>
                </a:srgbClr>
              </a:solidFill>
            </a:endParaRPr>
          </a:p>
        </p:txBody>
      </p:sp>
      <p:sp>
        <p:nvSpPr>
          <p:cNvPr id="5" name="Slide Number Placeholder 4"/>
          <p:cNvSpPr>
            <a:spLocks noGrp="1"/>
          </p:cNvSpPr>
          <p:nvPr>
            <p:ph type="sldNum" sz="quarter" idx="12"/>
          </p:nvPr>
        </p:nvSpPr>
        <p:spPr/>
        <p:txBody>
          <a:bodyPr/>
          <a:lstStyle/>
          <a:p>
            <a:fld id="{842422B5-12DA-40CC-AE4D-EB9F472458FF}" type="slidenum">
              <a:rPr lang="en-US" smtClean="0">
                <a:solidFill>
                  <a:srgbClr val="C19859">
                    <a:lumMod val="20000"/>
                    <a:lumOff val="80000"/>
                  </a:srgbClr>
                </a:solidFill>
              </a:rPr>
              <a:pPr/>
              <a:t>‹#›</a:t>
            </a:fld>
            <a:endParaRPr lang="en-US">
              <a:solidFill>
                <a:srgbClr val="C19859">
                  <a:lumMod val="20000"/>
                  <a:lumOff val="80000"/>
                </a:srgbClr>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49570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54059C-4DF7-43AB-9953-A9E9C32BDFAB}" type="datetime1">
              <a:rPr lang="en-US" smtClean="0">
                <a:solidFill>
                  <a:srgbClr val="C19859">
                    <a:lumMod val="20000"/>
                    <a:lumOff val="80000"/>
                  </a:srgbClr>
                </a:solidFill>
              </a:rPr>
              <a:pPr/>
              <a:t>7/17/2019</a:t>
            </a:fld>
            <a:endParaRPr lang="en-US">
              <a:solidFill>
                <a:srgbClr val="C19859">
                  <a:lumMod val="20000"/>
                  <a:lumOff val="80000"/>
                </a:srgbClr>
              </a:solidFill>
            </a:endParaRPr>
          </a:p>
        </p:txBody>
      </p:sp>
      <p:sp>
        <p:nvSpPr>
          <p:cNvPr id="3" name="Footer Placeholder 2"/>
          <p:cNvSpPr>
            <a:spLocks noGrp="1"/>
          </p:cNvSpPr>
          <p:nvPr>
            <p:ph type="ftr" sz="quarter" idx="11"/>
          </p:nvPr>
        </p:nvSpPr>
        <p:spPr/>
        <p:txBody>
          <a:bodyPr/>
          <a:lstStyle/>
          <a:p>
            <a:endParaRPr lang="en-US">
              <a:solidFill>
                <a:srgbClr val="C19859">
                  <a:lumMod val="20000"/>
                  <a:lumOff val="80000"/>
                </a:srgbClr>
              </a:solidFill>
            </a:endParaRPr>
          </a:p>
        </p:txBody>
      </p:sp>
      <p:sp>
        <p:nvSpPr>
          <p:cNvPr id="4" name="Slide Number Placeholder 3"/>
          <p:cNvSpPr>
            <a:spLocks noGrp="1"/>
          </p:cNvSpPr>
          <p:nvPr>
            <p:ph type="sldNum" sz="quarter" idx="12"/>
          </p:nvPr>
        </p:nvSpPr>
        <p:spPr/>
        <p:txBody>
          <a:bodyPr/>
          <a:lstStyle/>
          <a:p>
            <a:fld id="{842422B5-12DA-40CC-AE4D-EB9F472458FF}" type="slidenum">
              <a:rPr lang="en-US" smtClean="0">
                <a:solidFill>
                  <a:srgbClr val="C19859">
                    <a:lumMod val="20000"/>
                    <a:lumOff val="80000"/>
                  </a:srgbClr>
                </a:solidFill>
              </a:rPr>
              <a:pPr/>
              <a:t>‹#›</a:t>
            </a:fld>
            <a:endParaRPr lang="en-US">
              <a:solidFill>
                <a:srgbClr val="C19859">
                  <a:lumMod val="20000"/>
                  <a:lumOff val="80000"/>
                </a:srgbClr>
              </a:solidFill>
            </a:endParaRPr>
          </a:p>
        </p:txBody>
      </p:sp>
    </p:spTree>
    <p:extLst>
      <p:ext uri="{BB962C8B-B14F-4D97-AF65-F5344CB8AC3E}">
        <p14:creationId xmlns:p14="http://schemas.microsoft.com/office/powerpoint/2010/main" val="35075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054" indent="0">
              <a:buNone/>
              <a:defRPr sz="1200"/>
            </a:lvl2pPr>
            <a:lvl3pPr marL="914108" indent="0">
              <a:buNone/>
              <a:defRPr sz="1000"/>
            </a:lvl3pPr>
            <a:lvl4pPr marL="1371162" indent="0">
              <a:buNone/>
              <a:defRPr sz="900"/>
            </a:lvl4pPr>
            <a:lvl5pPr marL="1828215" indent="0">
              <a:buNone/>
              <a:defRPr sz="900"/>
            </a:lvl5pPr>
            <a:lvl6pPr marL="2285268" indent="0">
              <a:buNone/>
              <a:defRPr sz="900"/>
            </a:lvl6pPr>
            <a:lvl7pPr marL="2742322" indent="0">
              <a:buNone/>
              <a:defRPr sz="900"/>
            </a:lvl7pPr>
            <a:lvl8pPr marL="3199376" indent="0">
              <a:buNone/>
              <a:defRPr sz="900"/>
            </a:lvl8pPr>
            <a:lvl9pPr marL="365643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307EA12B-A72C-4317-8C8A-26A3947265CA}"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A7C3EC7-B7A8-467B-A043-A6BA6621D453}" type="datetime1">
              <a:rPr lang="en-US" smtClean="0">
                <a:solidFill>
                  <a:srgbClr val="C19859">
                    <a:lumMod val="20000"/>
                    <a:lumOff val="80000"/>
                  </a:srgbClr>
                </a:solidFill>
              </a:rPr>
              <a:pPr/>
              <a:t>7/17/2019</a:t>
            </a:fld>
            <a:endParaRPr lang="en-US">
              <a:solidFill>
                <a:srgbClr val="C19859">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C19859">
                  <a:lumMod val="20000"/>
                  <a:lumOff val="80000"/>
                </a:srgbClr>
              </a:solidFill>
            </a:endParaRPr>
          </a:p>
        </p:txBody>
      </p:sp>
      <p:sp>
        <p:nvSpPr>
          <p:cNvPr id="7" name="Slide Number Placeholder 6"/>
          <p:cNvSpPr>
            <a:spLocks noGrp="1"/>
          </p:cNvSpPr>
          <p:nvPr>
            <p:ph type="sldNum" sz="quarter" idx="12"/>
          </p:nvPr>
        </p:nvSpPr>
        <p:spPr/>
        <p:txBody>
          <a:bodyPr/>
          <a:lstStyle/>
          <a:p>
            <a:fld id="{842422B5-12DA-40CC-AE4D-EB9F472458FF}" type="slidenum">
              <a:rPr lang="en-US" smtClean="0">
                <a:solidFill>
                  <a:srgbClr val="C19859">
                    <a:lumMod val="20000"/>
                    <a:lumOff val="80000"/>
                  </a:srgbClr>
                </a:solidFill>
              </a:rPr>
              <a:pPr/>
              <a:t>‹#›</a:t>
            </a:fld>
            <a:endParaRPr lang="en-US">
              <a:solidFill>
                <a:srgbClr val="C19859">
                  <a:lumMod val="20000"/>
                  <a:lumOff val="80000"/>
                </a:srgbClr>
              </a:solidFill>
            </a:endParaRPr>
          </a:p>
        </p:txBody>
      </p:sp>
      <p:sp>
        <p:nvSpPr>
          <p:cNvPr id="3" name="Content Placeholder 2"/>
          <p:cNvSpPr>
            <a:spLocks noGrp="1"/>
          </p:cNvSpPr>
          <p:nvPr>
            <p:ph idx="1"/>
          </p:nvPr>
        </p:nvSpPr>
        <p:spPr>
          <a:xfrm>
            <a:off x="4058714" y="987426"/>
            <a:ext cx="44577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21854" y="2101850"/>
            <a:ext cx="2949178"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2" name="Title 1"/>
          <p:cNvSpPr>
            <a:spLocks noGrp="1"/>
          </p:cNvSpPr>
          <p:nvPr>
            <p:ph type="title"/>
          </p:nvPr>
        </p:nvSpPr>
        <p:spPr>
          <a:xfrm>
            <a:off x="921854" y="457200"/>
            <a:ext cx="2949178" cy="1600200"/>
          </a:xfrm>
        </p:spPr>
        <p:txBody>
          <a:bodyPr anchor="b"/>
          <a:lstStyle>
            <a:lvl1pPr>
              <a:defRPr sz="3200"/>
            </a:lvl1pPr>
          </a:lstStyle>
          <a:p>
            <a:r>
              <a:rPr lang="en-US" smtClean="0"/>
              <a:t>Click to edit Master title style</a:t>
            </a:r>
            <a:endParaRPr lang="en-US"/>
          </a:p>
        </p:txBody>
      </p:sp>
    </p:spTree>
    <p:extLst>
      <p:ext uri="{BB962C8B-B14F-4D97-AF65-F5344CB8AC3E}">
        <p14:creationId xmlns:p14="http://schemas.microsoft.com/office/powerpoint/2010/main" val="1494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A656EBB-3674-4C80-A7FF-3B979F5315DA}" type="datetime1">
              <a:rPr lang="en-US" smtClean="0">
                <a:solidFill>
                  <a:srgbClr val="C19859">
                    <a:lumMod val="20000"/>
                    <a:lumOff val="80000"/>
                  </a:srgbClr>
                </a:solidFill>
              </a:rPr>
              <a:pPr/>
              <a:t>7/17/2019</a:t>
            </a:fld>
            <a:endParaRPr lang="en-US">
              <a:solidFill>
                <a:srgbClr val="C19859">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C19859">
                  <a:lumMod val="20000"/>
                  <a:lumOff val="80000"/>
                </a:srgbClr>
              </a:solidFill>
            </a:endParaRPr>
          </a:p>
        </p:txBody>
      </p:sp>
      <p:sp>
        <p:nvSpPr>
          <p:cNvPr id="7" name="Slide Number Placeholder 6"/>
          <p:cNvSpPr>
            <a:spLocks noGrp="1"/>
          </p:cNvSpPr>
          <p:nvPr>
            <p:ph type="sldNum" sz="quarter" idx="12"/>
          </p:nvPr>
        </p:nvSpPr>
        <p:spPr/>
        <p:txBody>
          <a:bodyPr/>
          <a:lstStyle/>
          <a:p>
            <a:fld id="{842422B5-12DA-40CC-AE4D-EB9F472458FF}" type="slidenum">
              <a:rPr lang="en-US" smtClean="0">
                <a:solidFill>
                  <a:srgbClr val="C19859">
                    <a:lumMod val="20000"/>
                    <a:lumOff val="80000"/>
                  </a:srgbClr>
                </a:solidFill>
              </a:rPr>
              <a:pPr/>
              <a:t>‹#›</a:t>
            </a:fld>
            <a:endParaRPr lang="en-US">
              <a:solidFill>
                <a:srgbClr val="C19859">
                  <a:lumMod val="20000"/>
                  <a:lumOff val="80000"/>
                </a:srgbClr>
              </a:solidFill>
            </a:endParaRPr>
          </a:p>
        </p:txBody>
      </p:sp>
      <p:sp>
        <p:nvSpPr>
          <p:cNvPr id="3" name="Picture Placeholder 2"/>
          <p:cNvSpPr>
            <a:spLocks noGrp="1"/>
          </p:cNvSpPr>
          <p:nvPr>
            <p:ph type="pic" idx="1"/>
          </p:nvPr>
        </p:nvSpPr>
        <p:spPr>
          <a:xfrm>
            <a:off x="4047187" y="987426"/>
            <a:ext cx="44577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917076" y="2101850"/>
            <a:ext cx="2949178"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2" name="Title 1"/>
          <p:cNvSpPr>
            <a:spLocks noGrp="1"/>
          </p:cNvSpPr>
          <p:nvPr>
            <p:ph type="title"/>
          </p:nvPr>
        </p:nvSpPr>
        <p:spPr>
          <a:xfrm>
            <a:off x="917076" y="457200"/>
            <a:ext cx="2949178" cy="1600200"/>
          </a:xfrm>
        </p:spPr>
        <p:txBody>
          <a:bodyPr anchor="b"/>
          <a:lstStyle>
            <a:lvl1pPr>
              <a:defRPr sz="3200"/>
            </a:lvl1pPr>
          </a:lstStyle>
          <a:p>
            <a:r>
              <a:rPr lang="en-US" smtClean="0"/>
              <a:t>Click to edit Master title style</a:t>
            </a:r>
            <a:endParaRPr lang="en-US"/>
          </a:p>
        </p:txBody>
      </p:sp>
    </p:spTree>
    <p:extLst>
      <p:ext uri="{BB962C8B-B14F-4D97-AF65-F5344CB8AC3E}">
        <p14:creationId xmlns:p14="http://schemas.microsoft.com/office/powerpoint/2010/main" val="1911042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F588C6A-E15D-42F1-AAF6-839123805FBB}" type="datetime1">
              <a:rPr lang="en-US" smtClean="0">
                <a:solidFill>
                  <a:srgbClr val="C19859">
                    <a:lumMod val="20000"/>
                    <a:lumOff val="80000"/>
                  </a:srgbClr>
                </a:solidFill>
              </a:rPr>
              <a:pPr/>
              <a:t>7/17/2019</a:t>
            </a:fld>
            <a:endParaRPr lang="en-US">
              <a:solidFill>
                <a:srgbClr val="C19859">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C19859">
                  <a:lumMod val="20000"/>
                  <a:lumOff val="80000"/>
                </a:srgbClr>
              </a:solidFill>
            </a:endParaRPr>
          </a:p>
        </p:txBody>
      </p:sp>
      <p:sp>
        <p:nvSpPr>
          <p:cNvPr id="6" name="Slide Number Placeholder 5"/>
          <p:cNvSpPr>
            <a:spLocks noGrp="1"/>
          </p:cNvSpPr>
          <p:nvPr>
            <p:ph type="sldNum" sz="quarter" idx="12"/>
          </p:nvPr>
        </p:nvSpPr>
        <p:spPr/>
        <p:txBody>
          <a:bodyPr/>
          <a:lstStyle/>
          <a:p>
            <a:fld id="{842422B5-12DA-40CC-AE4D-EB9F472458FF}" type="slidenum">
              <a:rPr lang="en-US" smtClean="0">
                <a:solidFill>
                  <a:srgbClr val="C19859">
                    <a:lumMod val="20000"/>
                    <a:lumOff val="80000"/>
                  </a:srgbClr>
                </a:solidFill>
              </a:rPr>
              <a:pPr/>
              <a:t>‹#›</a:t>
            </a:fld>
            <a:endParaRPr lang="en-US">
              <a:solidFill>
                <a:srgbClr val="C19859">
                  <a:lumMod val="20000"/>
                  <a:lumOff val="80000"/>
                </a:srgbClr>
              </a:solidFill>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20411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6C44DB9-A473-442C-B086-D1F93506A4BE}" type="datetime1">
              <a:rPr lang="en-US" smtClean="0">
                <a:solidFill>
                  <a:srgbClr val="C19859">
                    <a:lumMod val="20000"/>
                    <a:lumOff val="80000"/>
                  </a:srgbClr>
                </a:solidFill>
              </a:rPr>
              <a:pPr/>
              <a:t>7/17/2019</a:t>
            </a:fld>
            <a:endParaRPr lang="en-US">
              <a:solidFill>
                <a:srgbClr val="C19859">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C19859">
                  <a:lumMod val="20000"/>
                  <a:lumOff val="80000"/>
                </a:srgbClr>
              </a:solidFill>
            </a:endParaRPr>
          </a:p>
        </p:txBody>
      </p:sp>
      <p:sp>
        <p:nvSpPr>
          <p:cNvPr id="6" name="Slide Number Placeholder 5"/>
          <p:cNvSpPr>
            <a:spLocks noGrp="1"/>
          </p:cNvSpPr>
          <p:nvPr>
            <p:ph type="sldNum" sz="quarter" idx="12"/>
          </p:nvPr>
        </p:nvSpPr>
        <p:spPr/>
        <p:txBody>
          <a:bodyPr/>
          <a:lstStyle/>
          <a:p>
            <a:fld id="{842422B5-12DA-40CC-AE4D-EB9F472458FF}" type="slidenum">
              <a:rPr lang="en-US" smtClean="0">
                <a:solidFill>
                  <a:srgbClr val="C19859">
                    <a:lumMod val="20000"/>
                    <a:lumOff val="80000"/>
                  </a:srgbClr>
                </a:solidFill>
              </a:rPr>
              <a:pPr/>
              <a:t>‹#›</a:t>
            </a:fld>
            <a:endParaRPr lang="en-US">
              <a:solidFill>
                <a:srgbClr val="C19859">
                  <a:lumMod val="20000"/>
                  <a:lumOff val="80000"/>
                </a:srgbClr>
              </a:solidFill>
            </a:endParaRP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Tree>
    <p:extLst>
      <p:ext uri="{BB962C8B-B14F-4D97-AF65-F5344CB8AC3E}">
        <p14:creationId xmlns:p14="http://schemas.microsoft.com/office/powerpoint/2010/main" val="424107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pPr>
            <a:endParaRPr lang="en-US">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pPr>
            <a:endParaRPr lang="en-US">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pPr>
            <a:endParaRPr lang="en-US">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a:prstGeom prst="rect">
            <a:avLst/>
          </a:prstGeom>
        </p:spPr>
        <p:txBody>
          <a:bodyPr>
            <a:noAutofit/>
          </a:bodyPr>
          <a:lstStyle>
            <a:lvl1pPr algn="ctr">
              <a:defRPr sz="2000">
                <a:solidFill>
                  <a:srgbClr val="FFFFFF"/>
                </a:solidFill>
              </a:defRPr>
            </a:lvl1pPr>
          </a:lstStyle>
          <a:p>
            <a:pPr fontAlgn="auto">
              <a:spcBef>
                <a:spcPts val="0"/>
              </a:spcBef>
              <a:spcAft>
                <a:spcPts val="0"/>
              </a:spcAft>
            </a:pPr>
            <a:fld id="{A976F793-F8E9-41F8-91CF-A417A0DC3DB9}" type="datetimeFigureOut">
              <a:rPr lang="en-US" smtClean="0">
                <a:latin typeface="Tw Cen MT"/>
              </a:rPr>
              <a:pPr fontAlgn="auto">
                <a:spcBef>
                  <a:spcPts val="0"/>
                </a:spcBef>
                <a:spcAft>
                  <a:spcPts val="0"/>
                </a:spcAft>
              </a:pPr>
              <a:t>7/17/2019</a:t>
            </a:fld>
            <a:endParaRPr lang="en-US">
              <a:latin typeface="Tw Cen MT"/>
            </a:endParaRPr>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solidFill>
                <a:srgbClr val="EBDDC3"/>
              </a:solidFill>
            </a:endParaRPr>
          </a:p>
        </p:txBody>
      </p:sp>
      <p:sp>
        <p:nvSpPr>
          <p:cNvPr id="29" name="Slide Number Placeholder 28"/>
          <p:cNvSpPr>
            <a:spLocks noGrp="1"/>
          </p:cNvSpPr>
          <p:nvPr>
            <p:ph type="sldNum" sz="quarter" idx="12"/>
          </p:nvPr>
        </p:nvSpPr>
        <p:spPr>
          <a:xfrm>
            <a:off x="8001000" y="228600"/>
            <a:ext cx="838200" cy="381000"/>
          </a:xfrm>
          <a:prstGeom prst="rect">
            <a:avLst/>
          </a:prstGeom>
        </p:spPr>
        <p:txBody>
          <a:bodyPr/>
          <a:lstStyle>
            <a:lvl1pPr>
              <a:defRPr>
                <a:solidFill>
                  <a:schemeClr val="tx2"/>
                </a:solidFill>
              </a:defRPr>
            </a:lvl1pPr>
          </a:lstStyle>
          <a:p>
            <a:pPr algn="l" fontAlgn="auto">
              <a:spcBef>
                <a:spcPts val="0"/>
              </a:spcBef>
              <a:spcAft>
                <a:spcPts val="0"/>
              </a:spcAft>
            </a:pPr>
            <a:fld id="{55E4BE78-8706-4E91-B07D-A4ED6C1ABF9C}" type="slidenum">
              <a:rPr lang="en-US" smtClean="0">
                <a:solidFill>
                  <a:srgbClr val="EBDDC3"/>
                </a:solidFill>
                <a:latin typeface="Tw Cen MT"/>
              </a:rPr>
              <a:pPr algn="l" fontAlgn="auto">
                <a:spcBef>
                  <a:spcPts val="0"/>
                </a:spcBef>
                <a:spcAft>
                  <a:spcPts val="0"/>
                </a:spcAft>
              </a:pPr>
              <a:t>‹#›</a:t>
            </a:fld>
            <a:endParaRPr lang="en-US">
              <a:solidFill>
                <a:srgbClr val="EBDDC3"/>
              </a:solidFill>
              <a:latin typeface="Tw Cen MT"/>
            </a:endParaRPr>
          </a:p>
        </p:txBody>
      </p:sp>
    </p:spTree>
    <p:extLst>
      <p:ext uri="{BB962C8B-B14F-4D97-AF65-F5344CB8AC3E}">
        <p14:creationId xmlns:p14="http://schemas.microsoft.com/office/powerpoint/2010/main" val="3065507780"/>
      </p:ext>
    </p:extLst>
  </p:cSld>
  <p:clrMapOvr>
    <a:overrideClrMapping bg1="dk1" tx1="lt1" bg2="dk2" tx2="lt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a:xfrm>
            <a:off x="6096000" y="6248400"/>
            <a:ext cx="2667000" cy="365125"/>
          </a:xfrm>
          <a:prstGeom prst="rect">
            <a:avLst/>
          </a:prstGeom>
        </p:spPr>
        <p:txBody>
          <a:bodyPr/>
          <a:lstStyle/>
          <a:p>
            <a:pPr algn="l" fontAlgn="auto">
              <a:spcBef>
                <a:spcPts val="0"/>
              </a:spcBef>
              <a:spcAft>
                <a:spcPts val="0"/>
              </a:spcAft>
            </a:pPr>
            <a:fld id="{A976F793-F8E9-41F8-91CF-A417A0DC3DB9}" type="datetimeFigureOut">
              <a:rPr lang="en-US" smtClean="0">
                <a:solidFill>
                  <a:prstClr val="black"/>
                </a:solidFill>
                <a:latin typeface="Tw Cen MT"/>
              </a:rPr>
              <a:pPr algn="l" fontAlgn="auto">
                <a:spcBef>
                  <a:spcPts val="0"/>
                </a:spcBef>
                <a:spcAft>
                  <a:spcPts val="0"/>
                </a:spcAft>
              </a:pPr>
              <a:t>7/17/2019</a:t>
            </a:fld>
            <a:endParaRPr lang="en-US">
              <a:solidFill>
                <a:prstClr val="black"/>
              </a:solidFill>
              <a:latin typeface="Tw Cen MT"/>
            </a:endParaRPr>
          </a:p>
        </p:txBody>
      </p:sp>
      <p:sp>
        <p:nvSpPr>
          <p:cNvPr id="5" name="Footer Placeholder 4"/>
          <p:cNvSpPr>
            <a:spLocks noGrp="1"/>
          </p:cNvSpPr>
          <p:nvPr>
            <p:ph type="ftr" sz="quarter" idx="11"/>
          </p:nvPr>
        </p:nvSpPr>
        <p:spPr/>
        <p:txBody>
          <a:bodyPr/>
          <a:lstStyle/>
          <a:p>
            <a:endParaRPr lang="en-US">
              <a:solidFill>
                <a:srgbClr val="775F55"/>
              </a:solidFill>
            </a:endParaRPr>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6583153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pPr>
            <a:endParaRPr lang="en-US">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a:xfrm>
            <a:off x="6096000" y="6248400"/>
            <a:ext cx="2667000" cy="365125"/>
          </a:xfrm>
          <a:prstGeom prst="rect">
            <a:avLst/>
          </a:prstGeom>
        </p:spPr>
        <p:txBody>
          <a:bodyPr/>
          <a:lstStyle/>
          <a:p>
            <a:pPr algn="l" fontAlgn="auto">
              <a:spcBef>
                <a:spcPts val="0"/>
              </a:spcBef>
              <a:spcAft>
                <a:spcPts val="0"/>
              </a:spcAft>
            </a:pPr>
            <a:fld id="{A976F793-F8E9-41F8-91CF-A417A0DC3DB9}" type="datetimeFigureOut">
              <a:rPr lang="en-US" smtClean="0">
                <a:solidFill>
                  <a:prstClr val="black"/>
                </a:solidFill>
                <a:latin typeface="Tw Cen MT"/>
              </a:rPr>
              <a:pPr algn="l" fontAlgn="auto">
                <a:spcBef>
                  <a:spcPts val="0"/>
                </a:spcBef>
                <a:spcAft>
                  <a:spcPts val="0"/>
                </a:spcAft>
              </a:pPr>
              <a:t>7/17/2019</a:t>
            </a:fld>
            <a:endParaRPr lang="en-US">
              <a:solidFill>
                <a:prstClr val="black"/>
              </a:solidFill>
              <a:latin typeface="Tw Cen MT"/>
            </a:endParaRPr>
          </a:p>
        </p:txBody>
      </p:sp>
      <p:sp>
        <p:nvSpPr>
          <p:cNvPr id="13" name="Slide Number Placeholder 12"/>
          <p:cNvSpPr>
            <a:spLocks noGrp="1"/>
          </p:cNvSpPr>
          <p:nvPr>
            <p:ph type="sldNum" sz="quarter" idx="11"/>
          </p:nvPr>
        </p:nvSpPr>
        <p:spPr>
          <a:xfrm>
            <a:off x="0" y="1752600"/>
            <a:ext cx="1295400" cy="701676"/>
          </a:xfrm>
          <a:prstGeom prst="rect">
            <a:avLst/>
          </a:prstGeom>
        </p:spPr>
        <p:txBody>
          <a:bodyPr>
            <a:noAutofit/>
          </a:bodyPr>
          <a:lstStyle>
            <a:lvl1pPr>
              <a:defRPr sz="2400">
                <a:solidFill>
                  <a:srgbClr val="FFFFFF"/>
                </a:solidFill>
              </a:defRPr>
            </a:lvl1pPr>
          </a:lstStyle>
          <a:p>
            <a:pPr algn="l" fontAlgn="auto">
              <a:spcBef>
                <a:spcPts val="0"/>
              </a:spcBef>
              <a:spcAft>
                <a:spcPts val="0"/>
              </a:spcAft>
            </a:pPr>
            <a:fld id="{55E4BE78-8706-4E91-B07D-A4ED6C1ABF9C}" type="slidenum">
              <a:rPr lang="en-US" smtClean="0">
                <a:latin typeface="Tw Cen MT"/>
              </a:rPr>
              <a:pPr algn="l" fontAlgn="auto">
                <a:spcBef>
                  <a:spcPts val="0"/>
                </a:spcBef>
                <a:spcAft>
                  <a:spcPts val="0"/>
                </a:spcAft>
              </a:pPr>
              <a:t>‹#›</a:t>
            </a:fld>
            <a:endParaRPr lang="en-US" dirty="0">
              <a:latin typeface="Tw Cen MT"/>
            </a:endParaRPr>
          </a:p>
        </p:txBody>
      </p:sp>
      <p:sp>
        <p:nvSpPr>
          <p:cNvPr id="14" name="Footer Placeholder 13"/>
          <p:cNvSpPr>
            <a:spLocks noGrp="1"/>
          </p:cNvSpPr>
          <p:nvPr>
            <p:ph type="ftr" sz="quarter" idx="12"/>
          </p:nvPr>
        </p:nvSpPr>
        <p:spPr/>
        <p:txBody>
          <a:bodyPr/>
          <a:lstStyle/>
          <a:p>
            <a:endParaRPr lang="en-US">
              <a:solidFill>
                <a:srgbClr val="775F55"/>
              </a:solidFill>
            </a:endParaRPr>
          </a:p>
        </p:txBody>
      </p:sp>
    </p:spTree>
    <p:extLst>
      <p:ext uri="{BB962C8B-B14F-4D97-AF65-F5344CB8AC3E}">
        <p14:creationId xmlns:p14="http://schemas.microsoft.com/office/powerpoint/2010/main" val="3173003816"/>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a:xfrm>
            <a:off x="6096000" y="6248400"/>
            <a:ext cx="2667000" cy="365125"/>
          </a:xfrm>
          <a:prstGeom prst="rect">
            <a:avLst/>
          </a:prstGeom>
        </p:spPr>
        <p:txBody>
          <a:bodyPr rtlCol="0"/>
          <a:lstStyle/>
          <a:p>
            <a:pPr algn="l" fontAlgn="auto">
              <a:spcBef>
                <a:spcPts val="0"/>
              </a:spcBef>
              <a:spcAft>
                <a:spcPts val="0"/>
              </a:spcAft>
            </a:pPr>
            <a:fld id="{A976F793-F8E9-41F8-91CF-A417A0DC3DB9}" type="datetimeFigureOut">
              <a:rPr lang="en-US" smtClean="0">
                <a:solidFill>
                  <a:prstClr val="black"/>
                </a:solidFill>
                <a:latin typeface="Tw Cen MT"/>
              </a:rPr>
              <a:pPr algn="l" fontAlgn="auto">
                <a:spcBef>
                  <a:spcPts val="0"/>
                </a:spcBef>
                <a:spcAft>
                  <a:spcPts val="0"/>
                </a:spcAft>
              </a:pPr>
              <a:t>7/17/2019</a:t>
            </a:fld>
            <a:endParaRPr lang="en-US">
              <a:solidFill>
                <a:prstClr val="black"/>
              </a:solidFill>
              <a:latin typeface="Tw Cen MT"/>
            </a:endParaRPr>
          </a:p>
        </p:txBody>
      </p:sp>
      <p:sp>
        <p:nvSpPr>
          <p:cNvPr id="10" name="Slide Number Placeholder 9"/>
          <p:cNvSpPr>
            <a:spLocks noGrp="1"/>
          </p:cNvSpPr>
          <p:nvPr>
            <p:ph type="sldNum" sz="quarter" idx="16"/>
          </p:nvPr>
        </p:nvSpPr>
        <p:spPr>
          <a:xfrm>
            <a:off x="0" y="1272222"/>
            <a:ext cx="533400" cy="244476"/>
          </a:xfrm>
          <a:prstGeom prst="rect">
            <a:avLst/>
          </a:prstGeom>
        </p:spPr>
        <p:txBody>
          <a:bodyPr rtlCol="0"/>
          <a:lstStyle/>
          <a:p>
            <a:pPr algn="l" fontAlgn="auto">
              <a:spcBef>
                <a:spcPts val="0"/>
              </a:spcBef>
              <a:spcAft>
                <a:spcPts val="0"/>
              </a:spcAft>
            </a:pPr>
            <a:fld id="{55E4BE78-8706-4E91-B07D-A4ED6C1ABF9C}" type="slidenum">
              <a:rPr lang="en-US" smtClean="0">
                <a:solidFill>
                  <a:prstClr val="black"/>
                </a:solidFill>
                <a:latin typeface="Tw Cen MT"/>
              </a:rPr>
              <a:pPr algn="l" fontAlgn="auto">
                <a:spcBef>
                  <a:spcPts val="0"/>
                </a:spcBef>
                <a:spcAft>
                  <a:spcPts val="0"/>
                </a:spcAft>
              </a:pPr>
              <a:t>‹#›</a:t>
            </a:fld>
            <a:endParaRPr lang="en-US">
              <a:solidFill>
                <a:prstClr val="black"/>
              </a:solidFill>
              <a:latin typeface="Tw Cen MT"/>
            </a:endParaRPr>
          </a:p>
        </p:txBody>
      </p:sp>
      <p:sp>
        <p:nvSpPr>
          <p:cNvPr id="12" name="Footer Placeholder 11"/>
          <p:cNvSpPr>
            <a:spLocks noGrp="1"/>
          </p:cNvSpPr>
          <p:nvPr>
            <p:ph type="ftr" sz="quarter" idx="17"/>
          </p:nvPr>
        </p:nvSpPr>
        <p:spPr/>
        <p:txBody>
          <a:bodyPr rtlCol="0"/>
          <a:lstStyle/>
          <a:p>
            <a:endParaRPr lang="en-US">
              <a:solidFill>
                <a:srgbClr val="775F55"/>
              </a:solidFill>
            </a:endParaRPr>
          </a:p>
        </p:txBody>
      </p:sp>
    </p:spTree>
    <p:extLst>
      <p:ext uri="{BB962C8B-B14F-4D97-AF65-F5344CB8AC3E}">
        <p14:creationId xmlns:p14="http://schemas.microsoft.com/office/powerpoint/2010/main" val="40396902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a:xfrm>
            <a:off x="6096000" y="6248400"/>
            <a:ext cx="2667000" cy="365125"/>
          </a:xfrm>
          <a:prstGeom prst="rect">
            <a:avLst/>
          </a:prstGeom>
        </p:spPr>
        <p:txBody>
          <a:bodyPr rtlCol="0"/>
          <a:lstStyle/>
          <a:p>
            <a:pPr algn="l" fontAlgn="auto">
              <a:spcBef>
                <a:spcPts val="0"/>
              </a:spcBef>
              <a:spcAft>
                <a:spcPts val="0"/>
              </a:spcAft>
            </a:pPr>
            <a:fld id="{A976F793-F8E9-41F8-91CF-A417A0DC3DB9}" type="datetimeFigureOut">
              <a:rPr lang="en-US" smtClean="0">
                <a:solidFill>
                  <a:prstClr val="black"/>
                </a:solidFill>
                <a:latin typeface="Tw Cen MT"/>
              </a:rPr>
              <a:pPr algn="l" fontAlgn="auto">
                <a:spcBef>
                  <a:spcPts val="0"/>
                </a:spcBef>
                <a:spcAft>
                  <a:spcPts val="0"/>
                </a:spcAft>
              </a:pPr>
              <a:t>7/17/2019</a:t>
            </a:fld>
            <a:endParaRPr lang="en-US">
              <a:solidFill>
                <a:prstClr val="black"/>
              </a:solidFill>
              <a:latin typeface="Tw Cen MT"/>
            </a:endParaRPr>
          </a:p>
        </p:txBody>
      </p:sp>
      <p:sp>
        <p:nvSpPr>
          <p:cNvPr id="12" name="Slide Number Placeholder 11"/>
          <p:cNvSpPr>
            <a:spLocks noGrp="1"/>
          </p:cNvSpPr>
          <p:nvPr>
            <p:ph type="sldNum" sz="quarter" idx="16"/>
          </p:nvPr>
        </p:nvSpPr>
        <p:spPr>
          <a:xfrm>
            <a:off x="0" y="1272222"/>
            <a:ext cx="533400" cy="244476"/>
          </a:xfrm>
          <a:prstGeom prst="rect">
            <a:avLst/>
          </a:prstGeom>
        </p:spPr>
        <p:txBody>
          <a:bodyPr rtlCol="0"/>
          <a:lstStyle/>
          <a:p>
            <a:pPr algn="l" fontAlgn="auto">
              <a:spcBef>
                <a:spcPts val="0"/>
              </a:spcBef>
              <a:spcAft>
                <a:spcPts val="0"/>
              </a:spcAft>
            </a:pPr>
            <a:fld id="{55E4BE78-8706-4E91-B07D-A4ED6C1ABF9C}" type="slidenum">
              <a:rPr lang="en-US" smtClean="0">
                <a:solidFill>
                  <a:prstClr val="black"/>
                </a:solidFill>
                <a:latin typeface="Tw Cen MT"/>
              </a:rPr>
              <a:pPr algn="l" fontAlgn="auto">
                <a:spcBef>
                  <a:spcPts val="0"/>
                </a:spcBef>
                <a:spcAft>
                  <a:spcPts val="0"/>
                </a:spcAft>
              </a:pPr>
              <a:t>‹#›</a:t>
            </a:fld>
            <a:endParaRPr lang="en-US">
              <a:solidFill>
                <a:prstClr val="black"/>
              </a:solidFill>
              <a:latin typeface="Tw Cen MT"/>
            </a:endParaRPr>
          </a:p>
        </p:txBody>
      </p:sp>
      <p:sp>
        <p:nvSpPr>
          <p:cNvPr id="14" name="Footer Placeholder 13"/>
          <p:cNvSpPr>
            <a:spLocks noGrp="1"/>
          </p:cNvSpPr>
          <p:nvPr>
            <p:ph type="ftr" sz="quarter" idx="17"/>
          </p:nvPr>
        </p:nvSpPr>
        <p:spPr/>
        <p:txBody>
          <a:bodyPr rtlCol="0"/>
          <a:lstStyle/>
          <a:p>
            <a:endParaRPr lang="en-US">
              <a:solidFill>
                <a:srgbClr val="775F55"/>
              </a:solidFill>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3750702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096000" y="6248400"/>
            <a:ext cx="2667000" cy="365125"/>
          </a:xfrm>
          <a:prstGeom prst="rect">
            <a:avLst/>
          </a:prstGeom>
        </p:spPr>
        <p:txBody>
          <a:bodyPr/>
          <a:lstStyle/>
          <a:p>
            <a:pPr algn="l" fontAlgn="auto">
              <a:spcBef>
                <a:spcPts val="0"/>
              </a:spcBef>
              <a:spcAft>
                <a:spcPts val="0"/>
              </a:spcAft>
            </a:pPr>
            <a:fld id="{A976F793-F8E9-41F8-91CF-A417A0DC3DB9}" type="datetimeFigureOut">
              <a:rPr lang="en-US" smtClean="0">
                <a:solidFill>
                  <a:prstClr val="black"/>
                </a:solidFill>
                <a:latin typeface="Tw Cen MT"/>
              </a:rPr>
              <a:pPr algn="l" fontAlgn="auto">
                <a:spcBef>
                  <a:spcPts val="0"/>
                </a:spcBef>
                <a:spcAft>
                  <a:spcPts val="0"/>
                </a:spcAft>
              </a:pPr>
              <a:t>7/17/2019</a:t>
            </a:fld>
            <a:endParaRPr lang="en-US">
              <a:solidFill>
                <a:prstClr val="black"/>
              </a:solidFill>
              <a:latin typeface="Tw Cen MT"/>
            </a:endParaRPr>
          </a:p>
        </p:txBody>
      </p:sp>
      <p:sp>
        <p:nvSpPr>
          <p:cNvPr id="4" name="Footer Placeholder 3"/>
          <p:cNvSpPr>
            <a:spLocks noGrp="1"/>
          </p:cNvSpPr>
          <p:nvPr>
            <p:ph type="ftr" sz="quarter" idx="11"/>
          </p:nvPr>
        </p:nvSpPr>
        <p:spPr/>
        <p:txBody>
          <a:bodyPr/>
          <a:lstStyle/>
          <a:p>
            <a:endParaRPr lang="en-US">
              <a:solidFill>
                <a:srgbClr val="775F55"/>
              </a:solidFill>
            </a:endParaRPr>
          </a:p>
        </p:txBody>
      </p:sp>
      <p:sp>
        <p:nvSpPr>
          <p:cNvPr id="5" name="Slide Number Placeholder 4"/>
          <p:cNvSpPr>
            <a:spLocks noGrp="1"/>
          </p:cNvSpPr>
          <p:nvPr>
            <p:ph type="sldNum" sz="quarter" idx="12"/>
          </p:nvPr>
        </p:nvSpPr>
        <p:spPr>
          <a:xfrm>
            <a:off x="0" y="1272222"/>
            <a:ext cx="533400" cy="244476"/>
          </a:xfrm>
          <a:prstGeom prst="rect">
            <a:avLst/>
          </a:prstGeom>
        </p:spPr>
        <p:txBody>
          <a:bodyPr/>
          <a:lstStyle>
            <a:lvl1pPr>
              <a:defRPr>
                <a:solidFill>
                  <a:srgbClr val="FFFFFF"/>
                </a:solidFill>
              </a:defRPr>
            </a:lvl1pPr>
          </a:lstStyle>
          <a:p>
            <a:pPr algn="l" fontAlgn="auto">
              <a:spcBef>
                <a:spcPts val="0"/>
              </a:spcBef>
              <a:spcAft>
                <a:spcPts val="0"/>
              </a:spcAft>
            </a:pPr>
            <a:fld id="{55E4BE78-8706-4E91-B07D-A4ED6C1ABF9C}" type="slidenum">
              <a:rPr lang="en-US" smtClean="0">
                <a:latin typeface="Tw Cen MT"/>
              </a:rPr>
              <a:pPr algn="l" fontAlgn="auto">
                <a:spcBef>
                  <a:spcPts val="0"/>
                </a:spcBef>
                <a:spcAft>
                  <a:spcPts val="0"/>
                </a:spcAft>
              </a:pPr>
              <a:t>‹#›</a:t>
            </a:fld>
            <a:endParaRPr lang="en-US">
              <a:latin typeface="Tw Cen MT"/>
            </a:endParaRPr>
          </a:p>
        </p:txBody>
      </p:sp>
    </p:spTree>
    <p:extLst>
      <p:ext uri="{BB962C8B-B14F-4D97-AF65-F5344CB8AC3E}">
        <p14:creationId xmlns:p14="http://schemas.microsoft.com/office/powerpoint/2010/main" val="2637885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54" indent="0">
              <a:buNone/>
              <a:defRPr sz="2800"/>
            </a:lvl2pPr>
            <a:lvl3pPr marL="914108" indent="0">
              <a:buNone/>
              <a:defRPr sz="2400"/>
            </a:lvl3pPr>
            <a:lvl4pPr marL="1371162" indent="0">
              <a:buNone/>
              <a:defRPr sz="2000"/>
            </a:lvl4pPr>
            <a:lvl5pPr marL="1828215" indent="0">
              <a:buNone/>
              <a:defRPr sz="2000"/>
            </a:lvl5pPr>
            <a:lvl6pPr marL="2285268" indent="0">
              <a:buNone/>
              <a:defRPr sz="2000"/>
            </a:lvl6pPr>
            <a:lvl7pPr marL="2742322" indent="0">
              <a:buNone/>
              <a:defRPr sz="2000"/>
            </a:lvl7pPr>
            <a:lvl8pPr marL="3199376" indent="0">
              <a:buNone/>
              <a:defRPr sz="2000"/>
            </a:lvl8pPr>
            <a:lvl9pPr marL="365643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54" indent="0">
              <a:buNone/>
              <a:defRPr sz="1200"/>
            </a:lvl2pPr>
            <a:lvl3pPr marL="914108" indent="0">
              <a:buNone/>
              <a:defRPr sz="1000"/>
            </a:lvl3pPr>
            <a:lvl4pPr marL="1371162" indent="0">
              <a:buNone/>
              <a:defRPr sz="900"/>
            </a:lvl4pPr>
            <a:lvl5pPr marL="1828215" indent="0">
              <a:buNone/>
              <a:defRPr sz="900"/>
            </a:lvl5pPr>
            <a:lvl6pPr marL="2285268" indent="0">
              <a:buNone/>
              <a:defRPr sz="900"/>
            </a:lvl6pPr>
            <a:lvl7pPr marL="2742322" indent="0">
              <a:buNone/>
              <a:defRPr sz="900"/>
            </a:lvl7pPr>
            <a:lvl8pPr marL="3199376" indent="0">
              <a:buNone/>
              <a:defRPr sz="900"/>
            </a:lvl8pPr>
            <a:lvl9pPr marL="365643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F6842968-1A7A-4D55-9D8C-D8A5028F30B9}"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0" y="6248400"/>
            <a:ext cx="2667000" cy="365125"/>
          </a:xfrm>
          <a:prstGeom prst="rect">
            <a:avLst/>
          </a:prstGeom>
        </p:spPr>
        <p:txBody>
          <a:bodyPr/>
          <a:lstStyle/>
          <a:p>
            <a:pPr algn="l" fontAlgn="auto">
              <a:spcBef>
                <a:spcPts val="0"/>
              </a:spcBef>
              <a:spcAft>
                <a:spcPts val="0"/>
              </a:spcAft>
            </a:pPr>
            <a:fld id="{A976F793-F8E9-41F8-91CF-A417A0DC3DB9}" type="datetimeFigureOut">
              <a:rPr lang="en-US" smtClean="0">
                <a:solidFill>
                  <a:prstClr val="black"/>
                </a:solidFill>
                <a:latin typeface="Tw Cen MT"/>
              </a:rPr>
              <a:pPr algn="l" fontAlgn="auto">
                <a:spcBef>
                  <a:spcPts val="0"/>
                </a:spcBef>
                <a:spcAft>
                  <a:spcPts val="0"/>
                </a:spcAft>
              </a:pPr>
              <a:t>7/17/2019</a:t>
            </a:fld>
            <a:endParaRPr lang="en-US">
              <a:solidFill>
                <a:prstClr val="black"/>
              </a:solidFill>
              <a:latin typeface="Tw Cen MT"/>
            </a:endParaRPr>
          </a:p>
        </p:txBody>
      </p:sp>
      <p:sp>
        <p:nvSpPr>
          <p:cNvPr id="3" name="Footer Placeholder 2"/>
          <p:cNvSpPr>
            <a:spLocks noGrp="1"/>
          </p:cNvSpPr>
          <p:nvPr>
            <p:ph type="ftr" sz="quarter" idx="11"/>
          </p:nvPr>
        </p:nvSpPr>
        <p:spPr/>
        <p:txBody>
          <a:bodyPr/>
          <a:lstStyle/>
          <a:p>
            <a:endParaRPr lang="en-US">
              <a:solidFill>
                <a:srgbClr val="775F55"/>
              </a:solidFill>
            </a:endParaRPr>
          </a:p>
        </p:txBody>
      </p:sp>
      <p:sp>
        <p:nvSpPr>
          <p:cNvPr id="4" name="Slide Number Placeholder 3"/>
          <p:cNvSpPr>
            <a:spLocks noGrp="1"/>
          </p:cNvSpPr>
          <p:nvPr>
            <p:ph type="sldNum" sz="quarter" idx="12"/>
          </p:nvPr>
        </p:nvSpPr>
        <p:spPr>
          <a:xfrm>
            <a:off x="0" y="6248400"/>
            <a:ext cx="533400" cy="381000"/>
          </a:xfrm>
          <a:prstGeom prst="rect">
            <a:avLst/>
          </a:prstGeom>
        </p:spPr>
        <p:txBody>
          <a:bodyPr/>
          <a:lstStyle>
            <a:lvl1pPr>
              <a:defRPr>
                <a:solidFill>
                  <a:schemeClr val="tx2"/>
                </a:solidFill>
              </a:defRPr>
            </a:lvl1pPr>
          </a:lstStyle>
          <a:p>
            <a:pPr algn="l" fontAlgn="auto">
              <a:spcBef>
                <a:spcPts val="0"/>
              </a:spcBef>
              <a:spcAft>
                <a:spcPts val="0"/>
              </a:spcAft>
            </a:pPr>
            <a:fld id="{55E4BE78-8706-4E91-B07D-A4ED6C1ABF9C}" type="slidenum">
              <a:rPr lang="en-US" smtClean="0">
                <a:solidFill>
                  <a:srgbClr val="775F55"/>
                </a:solidFill>
                <a:latin typeface="Tw Cen MT"/>
              </a:rPr>
              <a:pPr algn="l" fontAlgn="auto">
                <a:spcBef>
                  <a:spcPts val="0"/>
                </a:spcBef>
                <a:spcAft>
                  <a:spcPts val="0"/>
                </a:spcAft>
              </a:pPr>
              <a:t>‹#›</a:t>
            </a:fld>
            <a:endParaRPr lang="en-US">
              <a:solidFill>
                <a:srgbClr val="775F55"/>
              </a:solidFill>
              <a:latin typeface="Tw Cen MT"/>
            </a:endParaRPr>
          </a:p>
        </p:txBody>
      </p:sp>
    </p:spTree>
    <p:extLst>
      <p:ext uri="{BB962C8B-B14F-4D97-AF65-F5344CB8AC3E}">
        <p14:creationId xmlns:p14="http://schemas.microsoft.com/office/powerpoint/2010/main" val="19112717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6096000" y="6248400"/>
            <a:ext cx="2667000" cy="365125"/>
          </a:xfrm>
          <a:prstGeom prst="rect">
            <a:avLst/>
          </a:prstGeom>
        </p:spPr>
        <p:txBody>
          <a:bodyPr/>
          <a:lstStyle/>
          <a:p>
            <a:pPr algn="l" fontAlgn="auto">
              <a:spcBef>
                <a:spcPts val="0"/>
              </a:spcBef>
              <a:spcAft>
                <a:spcPts val="0"/>
              </a:spcAft>
            </a:pPr>
            <a:fld id="{A976F793-F8E9-41F8-91CF-A417A0DC3DB9}" type="datetimeFigureOut">
              <a:rPr lang="en-US" smtClean="0">
                <a:solidFill>
                  <a:prstClr val="black"/>
                </a:solidFill>
                <a:latin typeface="Tw Cen MT"/>
              </a:rPr>
              <a:pPr algn="l" fontAlgn="auto">
                <a:spcBef>
                  <a:spcPts val="0"/>
                </a:spcBef>
                <a:spcAft>
                  <a:spcPts val="0"/>
                </a:spcAft>
              </a:pPr>
              <a:t>7/17/2019</a:t>
            </a:fld>
            <a:endParaRPr lang="en-US">
              <a:solidFill>
                <a:prstClr val="black"/>
              </a:solidFill>
              <a:latin typeface="Tw Cen MT"/>
            </a:endParaRPr>
          </a:p>
        </p:txBody>
      </p:sp>
      <p:sp>
        <p:nvSpPr>
          <p:cNvPr id="6" name="Footer Placeholder 5"/>
          <p:cNvSpPr>
            <a:spLocks noGrp="1"/>
          </p:cNvSpPr>
          <p:nvPr>
            <p:ph type="ftr" sz="quarter" idx="11"/>
          </p:nvPr>
        </p:nvSpPr>
        <p:spPr/>
        <p:txBody>
          <a:bodyPr/>
          <a:lstStyle/>
          <a:p>
            <a:endParaRPr lang="en-US">
              <a:solidFill>
                <a:srgbClr val="775F55"/>
              </a:solidFill>
            </a:endParaRPr>
          </a:p>
        </p:txBody>
      </p:sp>
      <p:sp>
        <p:nvSpPr>
          <p:cNvPr id="7" name="Slide Number Placeholder 6"/>
          <p:cNvSpPr>
            <a:spLocks noGrp="1"/>
          </p:cNvSpPr>
          <p:nvPr>
            <p:ph type="sldNum" sz="quarter" idx="12"/>
          </p:nvPr>
        </p:nvSpPr>
        <p:spPr>
          <a:xfrm>
            <a:off x="0" y="1272222"/>
            <a:ext cx="533400" cy="244476"/>
          </a:xfrm>
          <a:prstGeom prst="rect">
            <a:avLst/>
          </a:prstGeom>
        </p:spPr>
        <p:txBody>
          <a:bodyPr/>
          <a:lstStyle>
            <a:lvl1pPr>
              <a:defRPr>
                <a:solidFill>
                  <a:srgbClr val="FFFFFF"/>
                </a:solidFill>
              </a:defRPr>
            </a:lvl1pPr>
          </a:lstStyle>
          <a:p>
            <a:pPr algn="l" fontAlgn="auto">
              <a:spcBef>
                <a:spcPts val="0"/>
              </a:spcBef>
              <a:spcAft>
                <a:spcPts val="0"/>
              </a:spcAft>
            </a:pPr>
            <a:fld id="{55E4BE78-8706-4E91-B07D-A4ED6C1ABF9C}" type="slidenum">
              <a:rPr lang="en-US" smtClean="0">
                <a:latin typeface="Tw Cen MT"/>
              </a:rPr>
              <a:pPr algn="l" fontAlgn="auto">
                <a:spcBef>
                  <a:spcPts val="0"/>
                </a:spcBef>
                <a:spcAft>
                  <a:spcPts val="0"/>
                </a:spcAft>
              </a:pPr>
              <a:t>‹#›</a:t>
            </a:fld>
            <a:endParaRPr lang="en-US">
              <a:latin typeface="Tw Cen MT"/>
            </a:endParaRP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8033894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pPr>
            <a:endParaRPr lang="en-US">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pPr>
            <a:endParaRPr lang="en-US">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pPr>
            <a:endParaRPr lang="en-US">
              <a:solidFill>
                <a:prstClr val="white"/>
              </a:solidFill>
            </a:endParaRPr>
          </a:p>
        </p:txBody>
      </p:sp>
      <p:sp>
        <p:nvSpPr>
          <p:cNvPr id="12" name="Date Placeholder 11"/>
          <p:cNvSpPr>
            <a:spLocks noGrp="1"/>
          </p:cNvSpPr>
          <p:nvPr>
            <p:ph type="dt" sz="half" idx="10"/>
          </p:nvPr>
        </p:nvSpPr>
        <p:spPr>
          <a:xfrm>
            <a:off x="6248400" y="6248400"/>
            <a:ext cx="2667000" cy="365125"/>
          </a:xfrm>
          <a:prstGeom prst="rect">
            <a:avLst/>
          </a:prstGeom>
        </p:spPr>
        <p:txBody>
          <a:bodyPr rtlCol="0"/>
          <a:lstStyle/>
          <a:p>
            <a:pPr algn="l" fontAlgn="auto">
              <a:spcBef>
                <a:spcPts val="0"/>
              </a:spcBef>
              <a:spcAft>
                <a:spcPts val="0"/>
              </a:spcAft>
            </a:pPr>
            <a:fld id="{A976F793-F8E9-41F8-91CF-A417A0DC3DB9}" type="datetimeFigureOut">
              <a:rPr lang="en-US" smtClean="0">
                <a:solidFill>
                  <a:prstClr val="black"/>
                </a:solidFill>
                <a:latin typeface="Tw Cen MT"/>
              </a:rPr>
              <a:pPr algn="l" fontAlgn="auto">
                <a:spcBef>
                  <a:spcPts val="0"/>
                </a:spcBef>
                <a:spcAft>
                  <a:spcPts val="0"/>
                </a:spcAft>
              </a:pPr>
              <a:t>7/17/2019</a:t>
            </a:fld>
            <a:endParaRPr lang="en-US">
              <a:solidFill>
                <a:prstClr val="black"/>
              </a:solidFill>
              <a:latin typeface="Tw Cen MT"/>
            </a:endParaRPr>
          </a:p>
        </p:txBody>
      </p:sp>
      <p:sp>
        <p:nvSpPr>
          <p:cNvPr id="13" name="Slide Number Placeholder 12"/>
          <p:cNvSpPr>
            <a:spLocks noGrp="1"/>
          </p:cNvSpPr>
          <p:nvPr>
            <p:ph type="sldNum" sz="quarter" idx="11"/>
          </p:nvPr>
        </p:nvSpPr>
        <p:spPr>
          <a:xfrm>
            <a:off x="0" y="4667249"/>
            <a:ext cx="1447800" cy="663578"/>
          </a:xfrm>
          <a:prstGeom prst="rect">
            <a:avLst/>
          </a:prstGeom>
        </p:spPr>
        <p:txBody>
          <a:bodyPr rtlCol="0"/>
          <a:lstStyle>
            <a:lvl1pPr>
              <a:defRPr sz="2800"/>
            </a:lvl1pPr>
          </a:lstStyle>
          <a:p>
            <a:pPr algn="l" fontAlgn="auto">
              <a:spcBef>
                <a:spcPts val="0"/>
              </a:spcBef>
              <a:spcAft>
                <a:spcPts val="0"/>
              </a:spcAft>
            </a:pPr>
            <a:fld id="{55E4BE78-8706-4E91-B07D-A4ED6C1ABF9C}" type="slidenum">
              <a:rPr lang="en-US" smtClean="0">
                <a:solidFill>
                  <a:prstClr val="black"/>
                </a:solidFill>
                <a:latin typeface="Tw Cen MT"/>
              </a:rPr>
              <a:pPr algn="l" fontAlgn="auto">
                <a:spcBef>
                  <a:spcPts val="0"/>
                </a:spcBef>
                <a:spcAft>
                  <a:spcPts val="0"/>
                </a:spcAft>
              </a:pPr>
              <a:t>‹#›</a:t>
            </a:fld>
            <a:endParaRPr lang="en-US">
              <a:solidFill>
                <a:prstClr val="black"/>
              </a:solidFill>
              <a:latin typeface="Tw Cen MT"/>
            </a:endParaRPr>
          </a:p>
        </p:txBody>
      </p:sp>
      <p:sp>
        <p:nvSpPr>
          <p:cNvPr id="14" name="Footer Placeholder 13"/>
          <p:cNvSpPr>
            <a:spLocks noGrp="1"/>
          </p:cNvSpPr>
          <p:nvPr>
            <p:ph type="ftr" sz="quarter" idx="12"/>
          </p:nvPr>
        </p:nvSpPr>
        <p:spPr>
          <a:xfrm>
            <a:off x="1600200" y="6248206"/>
            <a:ext cx="4572000" cy="365125"/>
          </a:xfrm>
        </p:spPr>
        <p:txBody>
          <a:bodyPr rtlCol="0"/>
          <a:lstStyle/>
          <a:p>
            <a:endParaRPr lang="en-US">
              <a:solidFill>
                <a:srgbClr val="775F55"/>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2602729758"/>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096000" y="6248400"/>
            <a:ext cx="2667000" cy="365125"/>
          </a:xfrm>
          <a:prstGeom prst="rect">
            <a:avLst/>
          </a:prstGeom>
        </p:spPr>
        <p:txBody>
          <a:bodyPr/>
          <a:lstStyle/>
          <a:p>
            <a:pPr algn="l" fontAlgn="auto">
              <a:spcBef>
                <a:spcPts val="0"/>
              </a:spcBef>
              <a:spcAft>
                <a:spcPts val="0"/>
              </a:spcAft>
            </a:pPr>
            <a:fld id="{A976F793-F8E9-41F8-91CF-A417A0DC3DB9}" type="datetimeFigureOut">
              <a:rPr lang="en-US" smtClean="0">
                <a:solidFill>
                  <a:prstClr val="black"/>
                </a:solidFill>
                <a:latin typeface="Tw Cen MT"/>
              </a:rPr>
              <a:pPr algn="l" fontAlgn="auto">
                <a:spcBef>
                  <a:spcPts val="0"/>
                </a:spcBef>
                <a:spcAft>
                  <a:spcPts val="0"/>
                </a:spcAft>
              </a:pPr>
              <a:t>7/17/2019</a:t>
            </a:fld>
            <a:endParaRPr lang="en-US">
              <a:solidFill>
                <a:prstClr val="black"/>
              </a:solidFill>
              <a:latin typeface="Tw Cen MT"/>
            </a:endParaRPr>
          </a:p>
        </p:txBody>
      </p:sp>
      <p:sp>
        <p:nvSpPr>
          <p:cNvPr id="5" name="Footer Placeholder 4"/>
          <p:cNvSpPr>
            <a:spLocks noGrp="1"/>
          </p:cNvSpPr>
          <p:nvPr>
            <p:ph type="ftr" sz="quarter" idx="11"/>
          </p:nvPr>
        </p:nvSpPr>
        <p:spPr/>
        <p:txBody>
          <a:bodyPr/>
          <a:lstStyle/>
          <a:p>
            <a:endParaRPr lang="en-US">
              <a:solidFill>
                <a:srgbClr val="775F55"/>
              </a:solidFill>
            </a:endParaRPr>
          </a:p>
        </p:txBody>
      </p:sp>
      <p:sp>
        <p:nvSpPr>
          <p:cNvPr id="6" name="Slide Number Placeholder 5"/>
          <p:cNvSpPr>
            <a:spLocks noGrp="1"/>
          </p:cNvSpPr>
          <p:nvPr>
            <p:ph type="sldNum" sz="quarter" idx="12"/>
          </p:nvPr>
        </p:nvSpPr>
        <p:spPr>
          <a:xfrm>
            <a:off x="0" y="1272222"/>
            <a:ext cx="533400" cy="244476"/>
          </a:xfrm>
          <a:prstGeom prst="rect">
            <a:avLst/>
          </a:prstGeom>
        </p:spPr>
        <p:txBody>
          <a:bodyPr/>
          <a:lstStyle/>
          <a:p>
            <a:pPr algn="l" fontAlgn="auto">
              <a:spcBef>
                <a:spcPts val="0"/>
              </a:spcBef>
              <a:spcAft>
                <a:spcPts val="0"/>
              </a:spcAft>
            </a:pPr>
            <a:fld id="{55E4BE78-8706-4E91-B07D-A4ED6C1ABF9C}" type="slidenum">
              <a:rPr lang="en-US" smtClean="0">
                <a:solidFill>
                  <a:prstClr val="black"/>
                </a:solidFill>
                <a:latin typeface="Tw Cen MT"/>
              </a:rPr>
              <a:pPr algn="l" fontAlgn="auto">
                <a:spcBef>
                  <a:spcPts val="0"/>
                </a:spcBef>
                <a:spcAft>
                  <a:spcPts val="0"/>
                </a:spcAft>
              </a:pPr>
              <a:t>‹#›</a:t>
            </a:fld>
            <a:endParaRPr lang="en-US">
              <a:solidFill>
                <a:prstClr val="black"/>
              </a:solidFill>
              <a:latin typeface="Tw Cen MT"/>
            </a:endParaRPr>
          </a:p>
        </p:txBody>
      </p:sp>
    </p:spTree>
    <p:extLst>
      <p:ext uri="{BB962C8B-B14F-4D97-AF65-F5344CB8AC3E}">
        <p14:creationId xmlns:p14="http://schemas.microsoft.com/office/powerpoint/2010/main" val="38752702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a:prstGeom prst="rect">
            <a:avLst/>
          </a:prstGeom>
        </p:spPr>
        <p:txBody>
          <a:bodyPr/>
          <a:lstStyle/>
          <a:p>
            <a:pPr algn="l" fontAlgn="auto">
              <a:spcBef>
                <a:spcPts val="0"/>
              </a:spcBef>
              <a:spcAft>
                <a:spcPts val="0"/>
              </a:spcAft>
            </a:pPr>
            <a:fld id="{A976F793-F8E9-41F8-91CF-A417A0DC3DB9}" type="datetimeFigureOut">
              <a:rPr lang="en-US" smtClean="0">
                <a:solidFill>
                  <a:prstClr val="black"/>
                </a:solidFill>
                <a:latin typeface="Tw Cen MT"/>
              </a:rPr>
              <a:pPr algn="l" fontAlgn="auto">
                <a:spcBef>
                  <a:spcPts val="0"/>
                </a:spcBef>
                <a:spcAft>
                  <a:spcPts val="0"/>
                </a:spcAft>
              </a:pPr>
              <a:t>7/17/2019</a:t>
            </a:fld>
            <a:endParaRPr lang="en-US">
              <a:solidFill>
                <a:prstClr val="black"/>
              </a:solidFill>
              <a:latin typeface="Tw Cen MT"/>
            </a:endParaRPr>
          </a:p>
        </p:txBody>
      </p:sp>
      <p:sp>
        <p:nvSpPr>
          <p:cNvPr id="5" name="Footer Placeholder 4"/>
          <p:cNvSpPr>
            <a:spLocks noGrp="1"/>
          </p:cNvSpPr>
          <p:nvPr>
            <p:ph type="ftr" sz="quarter" idx="11"/>
          </p:nvPr>
        </p:nvSpPr>
        <p:spPr>
          <a:xfrm>
            <a:off x="457201" y="6248207"/>
            <a:ext cx="5573483" cy="365125"/>
          </a:xfrm>
        </p:spPr>
        <p:txBody>
          <a:bodyPr/>
          <a:lstStyle/>
          <a:p>
            <a:endParaRPr lang="en-US">
              <a:solidFill>
                <a:srgbClr val="775F55"/>
              </a:solidFill>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prstClr val="white"/>
              </a:solidFill>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prstClr val="white"/>
              </a:solidFill>
            </a:endParaRPr>
          </a:p>
        </p:txBody>
      </p:sp>
      <p:sp>
        <p:nvSpPr>
          <p:cNvPr id="6" name="Slide Number Placeholder 5"/>
          <p:cNvSpPr>
            <a:spLocks noGrp="1"/>
          </p:cNvSpPr>
          <p:nvPr>
            <p:ph type="sldNum" sz="quarter" idx="12"/>
          </p:nvPr>
        </p:nvSpPr>
        <p:spPr>
          <a:xfrm rot="5400000">
            <a:off x="5989638" y="144462"/>
            <a:ext cx="533400" cy="244476"/>
          </a:xfrm>
          <a:prstGeom prst="rect">
            <a:avLst/>
          </a:prstGeom>
        </p:spPr>
        <p:txBody>
          <a:bodyPr/>
          <a:lstStyle/>
          <a:p>
            <a:pPr algn="l" fontAlgn="auto">
              <a:spcBef>
                <a:spcPts val="0"/>
              </a:spcBef>
              <a:spcAft>
                <a:spcPts val="0"/>
              </a:spcAft>
            </a:pPr>
            <a:fld id="{55E4BE78-8706-4E91-B07D-A4ED6C1ABF9C}" type="slidenum">
              <a:rPr lang="en-US" smtClean="0">
                <a:solidFill>
                  <a:prstClr val="black"/>
                </a:solidFill>
                <a:latin typeface="Tw Cen MT"/>
              </a:rPr>
              <a:pPr algn="l" fontAlgn="auto">
                <a:spcBef>
                  <a:spcPts val="0"/>
                </a:spcBef>
                <a:spcAft>
                  <a:spcPts val="0"/>
                </a:spcAft>
              </a:pPr>
              <a:t>‹#›</a:t>
            </a:fld>
            <a:endParaRPr lang="en-US">
              <a:solidFill>
                <a:prstClr val="black"/>
              </a:solidFill>
              <a:latin typeface="Tw Cen MT"/>
            </a:endParaRPr>
          </a:p>
        </p:txBody>
      </p:sp>
    </p:spTree>
    <p:extLst>
      <p:ext uri="{BB962C8B-B14F-4D97-AF65-F5344CB8AC3E}">
        <p14:creationId xmlns:p14="http://schemas.microsoft.com/office/powerpoint/2010/main" val="2613276299"/>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0"/>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600200"/>
            <a:ext cx="38100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941763"/>
            <a:ext cx="38100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9"/>
          <p:cNvSpPr>
            <a:spLocks noGrp="1" noChangeArrowheads="1"/>
          </p:cNvSpPr>
          <p:nvPr>
            <p:ph type="dt" sz="half" idx="10"/>
          </p:nvPr>
        </p:nvSpPr>
        <p:spPr>
          <a:xfrm>
            <a:off x="914400" y="6251575"/>
            <a:ext cx="1981200" cy="457200"/>
          </a:xfrm>
          <a:prstGeom prst="rect">
            <a:avLst/>
          </a:prstGeom>
          <a:ln/>
        </p:spPr>
        <p:txBody>
          <a:bodyPr/>
          <a:lstStyle>
            <a:lvl1pPr>
              <a:defRPr/>
            </a:lvl1pPr>
          </a:lstStyle>
          <a:p>
            <a:pPr algn="l" fontAlgn="auto">
              <a:spcBef>
                <a:spcPts val="0"/>
              </a:spcBef>
              <a:spcAft>
                <a:spcPts val="0"/>
              </a:spcAft>
              <a:defRPr/>
            </a:pPr>
            <a:endParaRPr lang="en-US">
              <a:solidFill>
                <a:prstClr val="black"/>
              </a:solidFill>
              <a:latin typeface="Tw Cen MT"/>
            </a:endParaRPr>
          </a:p>
        </p:txBody>
      </p:sp>
      <p:sp>
        <p:nvSpPr>
          <p:cNvPr id="7" name="Rectangle 10"/>
          <p:cNvSpPr>
            <a:spLocks noGrp="1" noChangeArrowheads="1"/>
          </p:cNvSpPr>
          <p:nvPr>
            <p:ph type="ftr" sz="quarter" idx="11"/>
          </p:nvPr>
        </p:nvSpPr>
        <p:spPr>
          <a:ln/>
        </p:spPr>
        <p:txBody>
          <a:bodyPr/>
          <a:lstStyle>
            <a:lvl1pPr>
              <a:defRPr/>
            </a:lvl1pPr>
          </a:lstStyle>
          <a:p>
            <a:pPr>
              <a:defRPr/>
            </a:pPr>
            <a:endParaRPr lang="en-US">
              <a:solidFill>
                <a:srgbClr val="775F55"/>
              </a:solidFill>
            </a:endParaRPr>
          </a:p>
        </p:txBody>
      </p:sp>
      <p:sp>
        <p:nvSpPr>
          <p:cNvPr id="8" name="Rectangle 11"/>
          <p:cNvSpPr>
            <a:spLocks noGrp="1" noChangeArrowheads="1"/>
          </p:cNvSpPr>
          <p:nvPr>
            <p:ph type="sldNum" sz="quarter" idx="12"/>
          </p:nvPr>
        </p:nvSpPr>
        <p:spPr>
          <a:xfrm>
            <a:off x="0" y="1272222"/>
            <a:ext cx="533400" cy="244476"/>
          </a:xfrm>
          <a:prstGeom prst="rect">
            <a:avLst/>
          </a:prstGeom>
          <a:ln/>
        </p:spPr>
        <p:txBody>
          <a:bodyPr/>
          <a:lstStyle>
            <a:lvl1pPr>
              <a:defRPr/>
            </a:lvl1pPr>
          </a:lstStyle>
          <a:p>
            <a:pPr algn="l" fontAlgn="auto">
              <a:spcBef>
                <a:spcPts val="0"/>
              </a:spcBef>
              <a:spcAft>
                <a:spcPts val="0"/>
              </a:spcAft>
              <a:defRPr/>
            </a:pPr>
            <a:fld id="{901DFA1E-DA66-43DA-A7EB-CAC1939F458E}" type="slidenum">
              <a:rPr lang="en-US">
                <a:solidFill>
                  <a:prstClr val="black"/>
                </a:solidFill>
                <a:latin typeface="Tw Cen MT"/>
              </a:rPr>
              <a:pPr algn="l" fontAlgn="auto">
                <a:spcBef>
                  <a:spcPts val="0"/>
                </a:spcBef>
                <a:spcAft>
                  <a:spcPts val="0"/>
                </a:spcAft>
                <a:defRPr/>
              </a:pPr>
              <a:t>‹#›</a:t>
            </a:fld>
            <a:endParaRPr lang="en-US">
              <a:solidFill>
                <a:prstClr val="black"/>
              </a:solidFill>
              <a:latin typeface="Tw Cen MT"/>
            </a:endParaRPr>
          </a:p>
        </p:txBody>
      </p:sp>
    </p:spTree>
    <p:extLst>
      <p:ext uri="{BB962C8B-B14F-4D97-AF65-F5344CB8AC3E}">
        <p14:creationId xmlns:p14="http://schemas.microsoft.com/office/powerpoint/2010/main" val="1899493613"/>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609BF5-493D-492B-A2C1-BB9488327576}" type="datetimeFigureOut">
              <a:rPr lang="en-US" smtClean="0">
                <a:solidFill>
                  <a:prstClr val="black">
                    <a:tint val="75000"/>
                  </a:prstClr>
                </a:solidFill>
              </a:rPr>
              <a:pPr/>
              <a:t>7/17/2019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9BA2A7A-37EE-4C79-8337-752706B9E3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50615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609BF5-493D-492B-A2C1-BB9488327576}" type="datetimeFigureOut">
              <a:rPr lang="en-US" smtClean="0">
                <a:solidFill>
                  <a:prstClr val="black">
                    <a:tint val="75000"/>
                  </a:prstClr>
                </a:solidFill>
              </a:rPr>
              <a:pPr/>
              <a:t>7/17/2019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BA2A7A-37EE-4C79-8337-752706B9E3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80866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609BF5-493D-492B-A2C1-BB9488327576}" type="datetimeFigureOut">
              <a:rPr lang="en-US" smtClean="0">
                <a:solidFill>
                  <a:prstClr val="black">
                    <a:tint val="75000"/>
                  </a:prstClr>
                </a:solidFill>
              </a:rPr>
              <a:pPr/>
              <a:t>7/17/2019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BA2A7A-37EE-4C79-8337-752706B9E3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18528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609BF5-493D-492B-A2C1-BB9488327576}" type="datetimeFigureOut">
              <a:rPr lang="en-US" smtClean="0">
                <a:solidFill>
                  <a:prstClr val="black">
                    <a:tint val="75000"/>
                  </a:prstClr>
                </a:solidFill>
              </a:rPr>
              <a:pPr/>
              <a:t>7/17/2019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BA2A7A-37EE-4C79-8337-752706B9E3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9497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4.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10" Type="http://schemas.openxmlformats.org/officeDocument/2006/relationships/theme" Target="../theme/theme4.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theme" Target="../theme/theme6.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5.jp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9.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7" name="Rectangle 7"/>
          <p:cNvSpPr>
            <a:spLocks noGrp="1" noChangeArrowheads="1"/>
          </p:cNvSpPr>
          <p:nvPr>
            <p:ph type="title"/>
          </p:nvPr>
        </p:nvSpPr>
        <p:spPr bwMode="auto">
          <a:xfrm>
            <a:off x="914400" y="277813"/>
            <a:ext cx="7772400" cy="1143000"/>
          </a:xfrm>
          <a:prstGeom prst="rect">
            <a:avLst/>
          </a:prstGeom>
          <a:noFill/>
          <a:ln w="9525">
            <a:noFill/>
            <a:miter lim="800000"/>
            <a:headEnd/>
            <a:tailEnd/>
          </a:ln>
        </p:spPr>
        <p:txBody>
          <a:bodyPr vert="horz" wrap="square" lIns="91410" tIns="45706" rIns="91410" bIns="45706" numCol="1" anchor="ctr" anchorCtr="0" compatLnSpc="1">
            <a:prstTxWarp prst="textNoShape">
              <a:avLst/>
            </a:prstTxWarp>
          </a:bodyPr>
          <a:lstStyle/>
          <a:p>
            <a:pPr lvl="0"/>
            <a:r>
              <a:rPr lang="en-US" dirty="0" smtClean="0"/>
              <a:t>Click to edit Master title style</a:t>
            </a:r>
          </a:p>
        </p:txBody>
      </p:sp>
      <p:sp>
        <p:nvSpPr>
          <p:cNvPr id="1028" name="Rectangle 8"/>
          <p:cNvSpPr>
            <a:spLocks noGrp="1" noChangeArrowheads="1"/>
          </p:cNvSpPr>
          <p:nvPr>
            <p:ph type="body" idx="1"/>
          </p:nvPr>
        </p:nvSpPr>
        <p:spPr bwMode="auto">
          <a:xfrm>
            <a:off x="914400" y="1600200"/>
            <a:ext cx="7772400" cy="4530725"/>
          </a:xfrm>
          <a:prstGeom prst="rect">
            <a:avLst/>
          </a:prstGeom>
          <a:noFill/>
          <a:ln w="9525">
            <a:noFill/>
            <a:miter lim="800000"/>
            <a:headEnd/>
            <a:tailEnd/>
          </a:ln>
        </p:spPr>
        <p:txBody>
          <a:bodyPr vert="horz" wrap="square" lIns="91410" tIns="45706" rIns="91410" bIns="4570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74473" name="Rectangle 9"/>
          <p:cNvSpPr>
            <a:spLocks noGrp="1" noChangeArrowheads="1"/>
          </p:cNvSpPr>
          <p:nvPr>
            <p:ph type="dt" sz="half" idx="2"/>
          </p:nvPr>
        </p:nvSpPr>
        <p:spPr bwMode="auto">
          <a:xfrm>
            <a:off x="914400" y="6251575"/>
            <a:ext cx="1981200" cy="457200"/>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lgn="l">
              <a:defRPr sz="1000">
                <a:latin typeface="Arial" charset="0"/>
              </a:defRPr>
            </a:lvl1pPr>
          </a:lstStyle>
          <a:p>
            <a:pPr>
              <a:defRPr/>
            </a:pPr>
            <a:endParaRPr lang="en-US"/>
          </a:p>
        </p:txBody>
      </p:sp>
      <p:sp>
        <p:nvSpPr>
          <p:cNvPr id="574474" name="Rectangle 10"/>
          <p:cNvSpPr>
            <a:spLocks noGrp="1" noChangeArrowheads="1"/>
          </p:cNvSpPr>
          <p:nvPr>
            <p:ph type="ftr" sz="quarter" idx="3"/>
          </p:nvPr>
        </p:nvSpPr>
        <p:spPr bwMode="auto">
          <a:xfrm>
            <a:off x="3352800" y="6248400"/>
            <a:ext cx="2971800" cy="457200"/>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defRPr sz="1000">
                <a:latin typeface="Arial" charset="0"/>
              </a:defRPr>
            </a:lvl1pPr>
          </a:lstStyle>
          <a:p>
            <a:pPr>
              <a:defRPr/>
            </a:pPr>
            <a:endParaRPr lang="en-US"/>
          </a:p>
        </p:txBody>
      </p:sp>
      <p:sp>
        <p:nvSpPr>
          <p:cNvPr id="574475" name="Rectangle 11"/>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lgn="r">
              <a:defRPr sz="1000">
                <a:latin typeface="Arial" charset="0"/>
              </a:defRPr>
            </a:lvl1pPr>
          </a:lstStyle>
          <a:p>
            <a:pPr>
              <a:defRPr/>
            </a:pPr>
            <a:fld id="{988CC5BD-E83B-4DFA-AC94-A965DA7EC62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20"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054" algn="l" rtl="0" fontAlgn="base">
        <a:spcBef>
          <a:spcPct val="0"/>
        </a:spcBef>
        <a:spcAft>
          <a:spcPct val="0"/>
        </a:spcAft>
        <a:defRPr sz="4200">
          <a:solidFill>
            <a:schemeClr val="tx2"/>
          </a:solidFill>
          <a:latin typeface="Times New Roman" pitchFamily="18" charset="0"/>
        </a:defRPr>
      </a:lvl6pPr>
      <a:lvl7pPr marL="914108" algn="l" rtl="0" fontAlgn="base">
        <a:spcBef>
          <a:spcPct val="0"/>
        </a:spcBef>
        <a:spcAft>
          <a:spcPct val="0"/>
        </a:spcAft>
        <a:defRPr sz="4200">
          <a:solidFill>
            <a:schemeClr val="tx2"/>
          </a:solidFill>
          <a:latin typeface="Times New Roman" pitchFamily="18" charset="0"/>
        </a:defRPr>
      </a:lvl7pPr>
      <a:lvl8pPr marL="1371162" algn="l" rtl="0" fontAlgn="base">
        <a:spcBef>
          <a:spcPct val="0"/>
        </a:spcBef>
        <a:spcAft>
          <a:spcPct val="0"/>
        </a:spcAft>
        <a:defRPr sz="4200">
          <a:solidFill>
            <a:schemeClr val="tx2"/>
          </a:solidFill>
          <a:latin typeface="Times New Roman" pitchFamily="18" charset="0"/>
        </a:defRPr>
      </a:lvl8pPr>
      <a:lvl9pPr marL="1828215" algn="l" rtl="0" fontAlgn="base">
        <a:spcBef>
          <a:spcPct val="0"/>
        </a:spcBef>
        <a:spcAft>
          <a:spcPct val="0"/>
        </a:spcAft>
        <a:defRPr sz="4200">
          <a:solidFill>
            <a:schemeClr val="tx2"/>
          </a:solidFill>
          <a:latin typeface="Times New Roman" pitchFamily="18" charset="0"/>
        </a:defRPr>
      </a:lvl9pPr>
    </p:titleStyle>
    <p:bodyStyle>
      <a:lvl1pPr marL="342790" indent="-342790" algn="l" rtl="0" eaLnBrk="0" fontAlgn="base" hangingPunct="0">
        <a:spcBef>
          <a:spcPct val="20000"/>
        </a:spcBef>
        <a:spcAft>
          <a:spcPct val="0"/>
        </a:spcAft>
        <a:buClr>
          <a:schemeClr val="folHlink"/>
        </a:buClr>
        <a:buSzPct val="90000"/>
        <a:buFont typeface="Wingdings" pitchFamily="2" charset="2"/>
        <a:buChar char="n"/>
        <a:defRPr sz="2800">
          <a:solidFill>
            <a:schemeClr val="tx1"/>
          </a:solidFill>
          <a:latin typeface="+mn-lt"/>
          <a:ea typeface="+mn-ea"/>
          <a:cs typeface="+mn-cs"/>
        </a:defRPr>
      </a:lvl1pPr>
      <a:lvl2pPr marL="742712" indent="-285658" algn="l" rtl="0" eaLnBrk="0" fontAlgn="base" hangingPunct="0">
        <a:spcBef>
          <a:spcPct val="20000"/>
        </a:spcBef>
        <a:spcAft>
          <a:spcPct val="0"/>
        </a:spcAft>
        <a:buClr>
          <a:schemeClr val="accent1"/>
        </a:buClr>
        <a:buSzPct val="75000"/>
        <a:buFont typeface="Wingdings" pitchFamily="2" charset="2"/>
        <a:buChar char="n"/>
        <a:defRPr sz="2600">
          <a:solidFill>
            <a:schemeClr val="tx1"/>
          </a:solidFill>
          <a:latin typeface="+mn-lt"/>
        </a:defRPr>
      </a:lvl2pPr>
      <a:lvl3pPr marL="1142634" indent="-228526" algn="l" rtl="0" eaLnBrk="0" fontAlgn="base" hangingPunct="0">
        <a:spcBef>
          <a:spcPct val="20000"/>
        </a:spcBef>
        <a:spcAft>
          <a:spcPct val="0"/>
        </a:spcAft>
        <a:buClr>
          <a:schemeClr val="folHlink"/>
        </a:buClr>
        <a:buSzPct val="55000"/>
        <a:buFont typeface="Wingdings" pitchFamily="2" charset="2"/>
        <a:buChar char="n"/>
        <a:defRPr sz="2300">
          <a:solidFill>
            <a:schemeClr val="tx1"/>
          </a:solidFill>
          <a:latin typeface="+mn-lt"/>
        </a:defRPr>
      </a:lvl3pPr>
      <a:lvl4pPr marL="1599688" indent="-228526"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4pPr>
      <a:lvl5pPr marL="2056742" indent="-228526"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5pPr>
      <a:lvl6pPr marL="2513796" indent="-228526"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0850" indent="-228526"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7902" indent="-228526"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4956" indent="-228526"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108" rtl="0" eaLnBrk="1" latinLnBrk="0" hangingPunct="1">
        <a:defRPr sz="1800" kern="1200">
          <a:solidFill>
            <a:schemeClr val="tx1"/>
          </a:solidFill>
          <a:latin typeface="+mn-lt"/>
          <a:ea typeface="+mn-ea"/>
          <a:cs typeface="+mn-cs"/>
        </a:defRPr>
      </a:lvl1pPr>
      <a:lvl2pPr marL="457054" algn="l" defTabSz="914108" rtl="0" eaLnBrk="1" latinLnBrk="0" hangingPunct="1">
        <a:defRPr sz="1800" kern="1200">
          <a:solidFill>
            <a:schemeClr val="tx1"/>
          </a:solidFill>
          <a:latin typeface="+mn-lt"/>
          <a:ea typeface="+mn-ea"/>
          <a:cs typeface="+mn-cs"/>
        </a:defRPr>
      </a:lvl2pPr>
      <a:lvl3pPr marL="914108" algn="l" defTabSz="914108" rtl="0" eaLnBrk="1" latinLnBrk="0" hangingPunct="1">
        <a:defRPr sz="1800" kern="1200">
          <a:solidFill>
            <a:schemeClr val="tx1"/>
          </a:solidFill>
          <a:latin typeface="+mn-lt"/>
          <a:ea typeface="+mn-ea"/>
          <a:cs typeface="+mn-cs"/>
        </a:defRPr>
      </a:lvl3pPr>
      <a:lvl4pPr marL="1371162" algn="l" defTabSz="914108" rtl="0" eaLnBrk="1" latinLnBrk="0" hangingPunct="1">
        <a:defRPr sz="1800" kern="1200">
          <a:solidFill>
            <a:schemeClr val="tx1"/>
          </a:solidFill>
          <a:latin typeface="+mn-lt"/>
          <a:ea typeface="+mn-ea"/>
          <a:cs typeface="+mn-cs"/>
        </a:defRPr>
      </a:lvl4pPr>
      <a:lvl5pPr marL="1828215" algn="l" defTabSz="914108" rtl="0" eaLnBrk="1" latinLnBrk="0" hangingPunct="1">
        <a:defRPr sz="1800" kern="1200">
          <a:solidFill>
            <a:schemeClr val="tx1"/>
          </a:solidFill>
          <a:latin typeface="+mn-lt"/>
          <a:ea typeface="+mn-ea"/>
          <a:cs typeface="+mn-cs"/>
        </a:defRPr>
      </a:lvl5pPr>
      <a:lvl6pPr marL="2285268" algn="l" defTabSz="914108" rtl="0" eaLnBrk="1" latinLnBrk="0" hangingPunct="1">
        <a:defRPr sz="1800" kern="1200">
          <a:solidFill>
            <a:schemeClr val="tx1"/>
          </a:solidFill>
          <a:latin typeface="+mn-lt"/>
          <a:ea typeface="+mn-ea"/>
          <a:cs typeface="+mn-cs"/>
        </a:defRPr>
      </a:lvl6pPr>
      <a:lvl7pPr marL="2742322" algn="l" defTabSz="914108" rtl="0" eaLnBrk="1" latinLnBrk="0" hangingPunct="1">
        <a:defRPr sz="1800" kern="1200">
          <a:solidFill>
            <a:schemeClr val="tx1"/>
          </a:solidFill>
          <a:latin typeface="+mn-lt"/>
          <a:ea typeface="+mn-ea"/>
          <a:cs typeface="+mn-cs"/>
        </a:defRPr>
      </a:lvl7pPr>
      <a:lvl8pPr marL="3199376" algn="l" defTabSz="914108" rtl="0" eaLnBrk="1" latinLnBrk="0" hangingPunct="1">
        <a:defRPr sz="1800" kern="1200">
          <a:solidFill>
            <a:schemeClr val="tx1"/>
          </a:solidFill>
          <a:latin typeface="+mn-lt"/>
          <a:ea typeface="+mn-ea"/>
          <a:cs typeface="+mn-cs"/>
        </a:defRPr>
      </a:lvl8pPr>
      <a:lvl9pPr marL="3656430" algn="l" defTabSz="91410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AF810A39-AC9F-4864-940F-BA3F25D6030A}" type="datetimeFigureOut">
              <a:rPr lang="en-US" smtClean="0">
                <a:solidFill>
                  <a:srgbClr val="FFFFFF">
                    <a:tint val="75000"/>
                  </a:srgbClr>
                </a:solidFill>
                <a:latin typeface="Calibri"/>
              </a:rPr>
              <a:pPr fontAlgn="auto">
                <a:spcBef>
                  <a:spcPts val="0"/>
                </a:spcBef>
                <a:spcAft>
                  <a:spcPts val="0"/>
                </a:spcAft>
              </a:pPr>
              <a:t>7/17/2019</a:t>
            </a:fld>
            <a:endParaRPr lang="en-US">
              <a:solidFill>
                <a:srgbClr val="FFFFFF">
                  <a:tint val="75000"/>
                </a:srgb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srgbClr val="FFFFFF">
                  <a:tint val="75000"/>
                </a:srgb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E9ED792-C67A-4B29-A268-7206B1E7E578}" type="slidenum">
              <a:rPr lang="en-US" smtClean="0">
                <a:solidFill>
                  <a:srgbClr val="FFFFFF">
                    <a:tint val="75000"/>
                  </a:srgbClr>
                </a:solidFill>
                <a:latin typeface="Calibri"/>
              </a:rPr>
              <a:pPr fontAlgn="auto">
                <a:spcBef>
                  <a:spcPts val="0"/>
                </a:spcBef>
                <a:spcAft>
                  <a:spcPts val="0"/>
                </a:spcAft>
              </a:pPr>
              <a:t>‹#›</a:t>
            </a:fld>
            <a:endParaRPr lang="en-US">
              <a:solidFill>
                <a:srgbClr val="FFFFFF">
                  <a:tint val="75000"/>
                </a:srgbClr>
              </a:solidFill>
              <a:latin typeface="Calibri"/>
            </a:endParaRPr>
          </a:p>
        </p:txBody>
      </p:sp>
    </p:spTree>
    <p:extLst>
      <p:ext uri="{BB962C8B-B14F-4D97-AF65-F5344CB8AC3E}">
        <p14:creationId xmlns:p14="http://schemas.microsoft.com/office/powerpoint/2010/main" val="1270355720"/>
      </p:ext>
    </p:extLst>
  </p:cSld>
  <p:clrMap bg1="lt1" tx1="dk1" bg2="lt2" tx2="dk2" accent1="accent1" accent2="accent2" accent3="accent3" accent4="accent4" accent5="accent5" accent6="accent6" hlink="hlink" folHlink="folHlink"/>
  <p:sldLayoutIdLst>
    <p:sldLayoutId id="2147484003" r:id="rId1"/>
  </p:sldLayoutIdLst>
  <p:transition>
    <p:fade thruBlk="1"/>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730756446"/>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 id="2147484017" r:id="rId13"/>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pPr fontAlgn="auto">
              <a:spcBef>
                <a:spcPts val="0"/>
              </a:spcBef>
              <a:spcAft>
                <a:spcPts val="0"/>
              </a:spcAft>
            </a:pPr>
            <a:endParaRPr lang="en-US">
              <a:solidFill>
                <a:srgbClr val="775F55"/>
              </a:solidFill>
              <a:latin typeface="Tw Cen MT"/>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pPr>
            <a:endParaRPr lang="en-US">
              <a:solidFill>
                <a:prstClr val="white"/>
              </a:solidFill>
            </a:endParaRPr>
          </a:p>
        </p:txBody>
      </p:sp>
      <p:pic>
        <p:nvPicPr>
          <p:cNvPr id="10" name="Picture 9" descr="UHEngineering primary_noYATP_WHITE.png"/>
          <p:cNvPicPr>
            <a:picLocks noChangeAspect="1"/>
          </p:cNvPicPr>
          <p:nvPr/>
        </p:nvPicPr>
        <p:blipFill>
          <a:blip r:embed="rId15" cstate="print"/>
          <a:stretch>
            <a:fillRect/>
          </a:stretch>
        </p:blipFill>
        <p:spPr>
          <a:xfrm>
            <a:off x="7239000" y="6089138"/>
            <a:ext cx="1905000" cy="615939"/>
          </a:xfrm>
          <a:prstGeom prst="rect">
            <a:avLst/>
          </a:prstGeom>
        </p:spPr>
      </p:pic>
    </p:spTree>
    <p:extLst>
      <p:ext uri="{BB962C8B-B14F-4D97-AF65-F5344CB8AC3E}">
        <p14:creationId xmlns:p14="http://schemas.microsoft.com/office/powerpoint/2010/main" val="4101533561"/>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95" tIns="45699" rIns="91395" bIns="4569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395" tIns="45699" rIns="91395" bIns="4569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395" tIns="45699" rIns="91395" bIns="45699" rtlCol="0" anchor="ctr"/>
          <a:lstStyle>
            <a:lvl1pPr algn="l">
              <a:defRPr sz="1200">
                <a:solidFill>
                  <a:schemeClr val="tx1">
                    <a:tint val="75000"/>
                  </a:schemeClr>
                </a:solidFill>
              </a:defRPr>
            </a:lvl1pPr>
          </a:lstStyle>
          <a:p>
            <a:pPr defTabSz="913962" fontAlgn="auto">
              <a:spcBef>
                <a:spcPts val="0"/>
              </a:spcBef>
              <a:spcAft>
                <a:spcPts val="0"/>
              </a:spcAft>
            </a:pPr>
            <a:fld id="{1399E443-9B12-41EB-8556-7DC4534B3790}" type="datetimeFigureOut">
              <a:rPr lang="en-US" smtClean="0">
                <a:solidFill>
                  <a:prstClr val="black">
                    <a:tint val="75000"/>
                  </a:prstClr>
                </a:solidFill>
                <a:latin typeface="Calibri"/>
              </a:rPr>
              <a:pPr defTabSz="913962" fontAlgn="auto">
                <a:spcBef>
                  <a:spcPts val="0"/>
                </a:spcBef>
                <a:spcAft>
                  <a:spcPts val="0"/>
                </a:spcAft>
              </a:pPr>
              <a:t>7/17/2019</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95" tIns="45699" rIns="91395" bIns="45699" rtlCol="0" anchor="ctr"/>
          <a:lstStyle>
            <a:lvl1pPr algn="ctr">
              <a:defRPr sz="1200">
                <a:solidFill>
                  <a:schemeClr val="tx1">
                    <a:tint val="75000"/>
                  </a:schemeClr>
                </a:solidFill>
              </a:defRPr>
            </a:lvl1pPr>
          </a:lstStyle>
          <a:p>
            <a:pPr defTabSz="913962"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95" tIns="45699" rIns="91395" bIns="45699" rtlCol="0" anchor="ctr"/>
          <a:lstStyle>
            <a:lvl1pPr algn="r">
              <a:defRPr sz="1200">
                <a:solidFill>
                  <a:schemeClr val="tx1">
                    <a:tint val="75000"/>
                  </a:schemeClr>
                </a:solidFill>
              </a:defRPr>
            </a:lvl1pPr>
          </a:lstStyle>
          <a:p>
            <a:pPr defTabSz="913962" fontAlgn="auto">
              <a:spcBef>
                <a:spcPts val="0"/>
              </a:spcBef>
              <a:spcAft>
                <a:spcPts val="0"/>
              </a:spcAft>
            </a:pPr>
            <a:fld id="{1E6466C5-FED9-4DE9-84C3-0FC63F52CBC4}" type="slidenum">
              <a:rPr lang="en-US" smtClean="0">
                <a:solidFill>
                  <a:prstClr val="black">
                    <a:tint val="75000"/>
                  </a:prstClr>
                </a:solidFill>
                <a:latin typeface="Calibri"/>
              </a:rPr>
              <a:pPr defTabSz="913962"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82439713"/>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iming>
    <p:tnLst>
      <p:par>
        <p:cTn id="1" dur="indefinite" restart="never" nodeType="tmRoot"/>
      </p:par>
    </p:tnLst>
  </p:timing>
  <p:txStyles>
    <p:titleStyle>
      <a:lvl1pPr algn="ctr" defTabSz="913962" rtl="0" eaLnBrk="1" latinLnBrk="0" hangingPunct="1">
        <a:spcBef>
          <a:spcPct val="0"/>
        </a:spcBef>
        <a:buNone/>
        <a:defRPr sz="4400" kern="1200">
          <a:solidFill>
            <a:schemeClr val="tx1"/>
          </a:solidFill>
          <a:latin typeface="+mj-lt"/>
          <a:ea typeface="+mj-ea"/>
          <a:cs typeface="+mj-cs"/>
        </a:defRPr>
      </a:lvl1pPr>
    </p:titleStyle>
    <p:bodyStyle>
      <a:lvl1pPr marL="342735" indent="-342735" algn="l" defTabSz="91396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593" indent="-285612" algn="l" defTabSz="91396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451" indent="-228489" algn="l" defTabSz="91396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432" indent="-228489" algn="l" defTabSz="91396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413" indent="-228489" algn="l" defTabSz="91396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394" indent="-228489" algn="l" defTabSz="91396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375" indent="-228489" algn="l" defTabSz="91396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354" indent="-228489" algn="l" defTabSz="91396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334" indent="-228489" algn="l" defTabSz="91396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62" rtl="0" eaLnBrk="1" latinLnBrk="0" hangingPunct="1">
        <a:defRPr sz="1800" kern="1200">
          <a:solidFill>
            <a:schemeClr val="tx1"/>
          </a:solidFill>
          <a:latin typeface="+mn-lt"/>
          <a:ea typeface="+mn-ea"/>
          <a:cs typeface="+mn-cs"/>
        </a:defRPr>
      </a:lvl1pPr>
      <a:lvl2pPr marL="456981" algn="l" defTabSz="913962" rtl="0" eaLnBrk="1" latinLnBrk="0" hangingPunct="1">
        <a:defRPr sz="1800" kern="1200">
          <a:solidFill>
            <a:schemeClr val="tx1"/>
          </a:solidFill>
          <a:latin typeface="+mn-lt"/>
          <a:ea typeface="+mn-ea"/>
          <a:cs typeface="+mn-cs"/>
        </a:defRPr>
      </a:lvl2pPr>
      <a:lvl3pPr marL="913962" algn="l" defTabSz="913962" rtl="0" eaLnBrk="1" latinLnBrk="0" hangingPunct="1">
        <a:defRPr sz="1800" kern="1200">
          <a:solidFill>
            <a:schemeClr val="tx1"/>
          </a:solidFill>
          <a:latin typeface="+mn-lt"/>
          <a:ea typeface="+mn-ea"/>
          <a:cs typeface="+mn-cs"/>
        </a:defRPr>
      </a:lvl3pPr>
      <a:lvl4pPr marL="1370943" algn="l" defTabSz="913962" rtl="0" eaLnBrk="1" latinLnBrk="0" hangingPunct="1">
        <a:defRPr sz="1800" kern="1200">
          <a:solidFill>
            <a:schemeClr val="tx1"/>
          </a:solidFill>
          <a:latin typeface="+mn-lt"/>
          <a:ea typeface="+mn-ea"/>
          <a:cs typeface="+mn-cs"/>
        </a:defRPr>
      </a:lvl4pPr>
      <a:lvl5pPr marL="1827922" algn="l" defTabSz="913962" rtl="0" eaLnBrk="1" latinLnBrk="0" hangingPunct="1">
        <a:defRPr sz="1800" kern="1200">
          <a:solidFill>
            <a:schemeClr val="tx1"/>
          </a:solidFill>
          <a:latin typeface="+mn-lt"/>
          <a:ea typeface="+mn-ea"/>
          <a:cs typeface="+mn-cs"/>
        </a:defRPr>
      </a:lvl5pPr>
      <a:lvl6pPr marL="2284902" algn="l" defTabSz="913962" rtl="0" eaLnBrk="1" latinLnBrk="0" hangingPunct="1">
        <a:defRPr sz="1800" kern="1200">
          <a:solidFill>
            <a:schemeClr val="tx1"/>
          </a:solidFill>
          <a:latin typeface="+mn-lt"/>
          <a:ea typeface="+mn-ea"/>
          <a:cs typeface="+mn-cs"/>
        </a:defRPr>
      </a:lvl6pPr>
      <a:lvl7pPr marL="2741883" algn="l" defTabSz="913962" rtl="0" eaLnBrk="1" latinLnBrk="0" hangingPunct="1">
        <a:defRPr sz="1800" kern="1200">
          <a:solidFill>
            <a:schemeClr val="tx1"/>
          </a:solidFill>
          <a:latin typeface="+mn-lt"/>
          <a:ea typeface="+mn-ea"/>
          <a:cs typeface="+mn-cs"/>
        </a:defRPr>
      </a:lvl7pPr>
      <a:lvl8pPr marL="3198864" algn="l" defTabSz="913962" rtl="0" eaLnBrk="1" latinLnBrk="0" hangingPunct="1">
        <a:defRPr sz="1800" kern="1200">
          <a:solidFill>
            <a:schemeClr val="tx1"/>
          </a:solidFill>
          <a:latin typeface="+mn-lt"/>
          <a:ea typeface="+mn-ea"/>
          <a:cs typeface="+mn-cs"/>
        </a:defRPr>
      </a:lvl8pPr>
      <a:lvl9pPr marL="3655845" algn="l" defTabSz="91396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025"/>
          <p:cNvSpPr>
            <a:spLocks noGrp="1" noChangeArrowheads="1"/>
          </p:cNvSpPr>
          <p:nvPr>
            <p:ph type="title"/>
          </p:nvPr>
        </p:nvSpPr>
        <p:spPr bwMode="auto">
          <a:xfrm>
            <a:off x="457200" y="274505"/>
            <a:ext cx="8229600" cy="1143000"/>
          </a:xfrm>
          <a:prstGeom prst="rect">
            <a:avLst/>
          </a:prstGeom>
          <a:noFill/>
          <a:ln w="9525">
            <a:noFill/>
            <a:miter lim="800000"/>
            <a:headEnd/>
            <a:tailEnd/>
          </a:ln>
        </p:spPr>
        <p:txBody>
          <a:bodyPr vert="horz" wrap="square" lIns="100958" tIns="50479" rIns="100958" bIns="50479" numCol="1" anchor="ctr" anchorCtr="0" compatLnSpc="1">
            <a:prstTxWarp prst="textNoShape">
              <a:avLst/>
            </a:prstTxWarp>
          </a:bodyPr>
          <a:lstStyle/>
          <a:p>
            <a:pPr lvl="0"/>
            <a:r>
              <a:rPr lang="en-US" smtClean="0"/>
              <a:t>Click to edit Master title style</a:t>
            </a:r>
          </a:p>
        </p:txBody>
      </p:sp>
      <p:sp>
        <p:nvSpPr>
          <p:cNvPr id="1027" name="Text Placeholder 1026"/>
          <p:cNvSpPr>
            <a:spLocks noGrp="1" noChangeArrowheads="1"/>
          </p:cNvSpPr>
          <p:nvPr>
            <p:ph type="body" idx="1"/>
          </p:nvPr>
        </p:nvSpPr>
        <p:spPr bwMode="auto">
          <a:xfrm>
            <a:off x="457200" y="1600073"/>
            <a:ext cx="8229600" cy="4526029"/>
          </a:xfrm>
          <a:prstGeom prst="rect">
            <a:avLst/>
          </a:prstGeom>
          <a:noFill/>
          <a:ln w="9525">
            <a:noFill/>
            <a:miter lim="800000"/>
            <a:headEnd/>
            <a:tailEnd/>
          </a:ln>
        </p:spPr>
        <p:txBody>
          <a:bodyPr vert="horz" wrap="square" lIns="100958" tIns="50479" rIns="100958" bIns="50479" numCol="1" anchor="t" anchorCtr="0" compatLnSpc="1">
            <a:prstTxWarp prst="textNoShape">
              <a:avLst/>
            </a:prstTxWarp>
          </a:bodyPr>
          <a:lstStyle/>
          <a:p>
            <a:pPr lvl="0"/>
            <a:r>
              <a:rPr lang="en-US" smtClean="0"/>
              <a:t>Click to edit Master text styles</a:t>
            </a:r>
          </a:p>
          <a:p>
            <a:pPr lvl="0"/>
            <a:r>
              <a:rPr lang="en-US" smtClean="0"/>
              <a:t>Second level</a:t>
            </a:r>
          </a:p>
          <a:p>
            <a:pPr lvl="0"/>
            <a:r>
              <a:rPr lang="en-US" smtClean="0"/>
              <a:t>Third level</a:t>
            </a:r>
          </a:p>
          <a:p>
            <a:pPr lvl="0"/>
            <a:r>
              <a:rPr lang="en-US" smtClean="0"/>
              <a:t>Fourth level</a:t>
            </a:r>
          </a:p>
          <a:p>
            <a:pPr lvl="0"/>
            <a:r>
              <a:rPr lang="en-US" smtClean="0"/>
              <a:t>Fifth level</a:t>
            </a:r>
          </a:p>
        </p:txBody>
      </p:sp>
      <p:sp>
        <p:nvSpPr>
          <p:cNvPr id="1028" name="Date Placeholder 1027"/>
          <p:cNvSpPr>
            <a:spLocks noGrp="1" noChangeArrowheads="1"/>
          </p:cNvSpPr>
          <p:nvPr>
            <p:ph type="dt" sz="half" idx="2"/>
          </p:nvPr>
        </p:nvSpPr>
        <p:spPr bwMode="auto">
          <a:xfrm>
            <a:off x="457200" y="6245159"/>
            <a:ext cx="2133600" cy="476250"/>
          </a:xfrm>
          <a:prstGeom prst="rect">
            <a:avLst/>
          </a:prstGeom>
          <a:noFill/>
          <a:ln w="9525">
            <a:noFill/>
            <a:miter lim="800000"/>
            <a:headEnd/>
            <a:tailEnd/>
          </a:ln>
        </p:spPr>
        <p:txBody>
          <a:bodyPr vert="horz" wrap="square" lIns="100958" tIns="50479" rIns="100958" bIns="50479" numCol="1" anchor="t" anchorCtr="0" compatLnSpc="1">
            <a:prstTxWarp prst="textNoShape">
              <a:avLst/>
            </a:prstTxWarp>
          </a:bodyPr>
          <a:lstStyle>
            <a:lvl1pPr>
              <a:defRPr sz="1500">
                <a:ea typeface="ＭＳ Ｐゴシック" pitchFamily="-107" charset="-128"/>
                <a:cs typeface="+mn-cs"/>
              </a:defRPr>
            </a:lvl1pPr>
          </a:lstStyle>
          <a:p>
            <a:pPr algn="l">
              <a:defRPr/>
            </a:pPr>
            <a:endParaRPr lang="en-US">
              <a:solidFill>
                <a:srgbClr val="000000"/>
              </a:solidFill>
            </a:endParaRPr>
          </a:p>
        </p:txBody>
      </p:sp>
      <p:sp>
        <p:nvSpPr>
          <p:cNvPr id="1029" name="Footer Placeholder 1028"/>
          <p:cNvSpPr>
            <a:spLocks noGrp="1" noChangeArrowheads="1"/>
          </p:cNvSpPr>
          <p:nvPr>
            <p:ph type="ftr" sz="quarter" idx="3"/>
          </p:nvPr>
        </p:nvSpPr>
        <p:spPr bwMode="auto">
          <a:xfrm>
            <a:off x="3124200" y="6245159"/>
            <a:ext cx="2895600" cy="476250"/>
          </a:xfrm>
          <a:prstGeom prst="rect">
            <a:avLst/>
          </a:prstGeom>
          <a:noFill/>
          <a:ln w="9525">
            <a:noFill/>
            <a:miter lim="800000"/>
            <a:headEnd/>
            <a:tailEnd/>
          </a:ln>
        </p:spPr>
        <p:txBody>
          <a:bodyPr vert="horz" wrap="square" lIns="100958" tIns="50479" rIns="100958" bIns="50479" numCol="1" anchor="t" anchorCtr="0" compatLnSpc="1">
            <a:prstTxWarp prst="textNoShape">
              <a:avLst/>
            </a:prstTxWarp>
          </a:bodyPr>
          <a:lstStyle>
            <a:lvl1pPr algn="ctr">
              <a:defRPr sz="1500">
                <a:ea typeface="ＭＳ Ｐゴシック" pitchFamily="-107" charset="-128"/>
                <a:cs typeface="+mn-cs"/>
              </a:defRPr>
            </a:lvl1pPr>
          </a:lstStyle>
          <a:p>
            <a:pPr>
              <a:defRPr/>
            </a:pPr>
            <a:endParaRPr lang="en-US">
              <a:solidFill>
                <a:srgbClr val="000000"/>
              </a:solidFill>
            </a:endParaRPr>
          </a:p>
        </p:txBody>
      </p:sp>
      <p:sp>
        <p:nvSpPr>
          <p:cNvPr id="1030" name="Slide Number Placeholder 1029"/>
          <p:cNvSpPr>
            <a:spLocks noGrp="1" noChangeArrowheads="1"/>
          </p:cNvSpPr>
          <p:nvPr>
            <p:ph type="sldNum" sz="quarter" idx="4"/>
          </p:nvPr>
        </p:nvSpPr>
        <p:spPr bwMode="auto">
          <a:xfrm>
            <a:off x="6553200" y="6245159"/>
            <a:ext cx="2133600" cy="476250"/>
          </a:xfrm>
          <a:prstGeom prst="rect">
            <a:avLst/>
          </a:prstGeom>
          <a:noFill/>
          <a:ln w="9525" cap="flat" cmpd="sng" algn="ctr">
            <a:noFill/>
            <a:prstDash val="solid"/>
            <a:miter lim="800000"/>
            <a:headEnd type="none" w="med" len="med"/>
            <a:tailEnd type="none" w="med" len="med"/>
          </a:ln>
          <a:effectLst/>
        </p:spPr>
        <p:txBody>
          <a:bodyPr vert="horz" wrap="square" lIns="100958" tIns="50479" rIns="100958" bIns="50479" numCol="1" anchor="t" anchorCtr="0" compatLnSpc="1">
            <a:prstTxWarp prst="textNoShape">
              <a:avLst/>
            </a:prstTxWarp>
          </a:bodyPr>
          <a:lstStyle>
            <a:lvl1pPr algn="r">
              <a:defRPr sz="1500">
                <a:ea typeface="ＭＳ Ｐゴシック" pitchFamily="-107" charset="-128"/>
                <a:cs typeface="+mn-cs"/>
              </a:defRPr>
            </a:lvl1pPr>
          </a:lstStyle>
          <a:p>
            <a:pPr>
              <a:defRPr/>
            </a:pPr>
            <a:fld id="{5CAFF48D-F88F-4E45-9F76-F1B5D9F08F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4883433"/>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Lst>
  <p:txStyles>
    <p:titleStyle>
      <a:lvl1pPr marL="78871" indent="-78871" algn="ctr" defTabSz="-3191047" rtl="0" eaLnBrk="0" fontAlgn="base" hangingPunct="0">
        <a:spcBef>
          <a:spcPct val="0"/>
        </a:spcBef>
        <a:spcAft>
          <a:spcPct val="0"/>
        </a:spcAft>
        <a:defRPr sz="4900">
          <a:solidFill>
            <a:schemeClr val="tx2"/>
          </a:solidFill>
          <a:latin typeface="+mj-lt"/>
          <a:ea typeface="ＭＳ Ｐゴシック" pitchFamily="-109" charset="-128"/>
          <a:cs typeface="ＭＳ Ｐゴシック" pitchFamily="-107" charset="-128"/>
        </a:defRPr>
      </a:lvl1pPr>
      <a:lvl2pPr marL="78871" indent="-78871" algn="ctr" defTabSz="-3191047" rtl="0" eaLnBrk="0" fontAlgn="base" hangingPunct="0">
        <a:spcBef>
          <a:spcPct val="0"/>
        </a:spcBef>
        <a:spcAft>
          <a:spcPct val="0"/>
        </a:spcAft>
        <a:defRPr sz="4900">
          <a:solidFill>
            <a:schemeClr val="tx2"/>
          </a:solidFill>
          <a:latin typeface="Arial"/>
          <a:ea typeface="ＭＳ Ｐゴシック" pitchFamily="-109" charset="-128"/>
          <a:cs typeface="ＭＳ Ｐゴシック" pitchFamily="-107" charset="-128"/>
        </a:defRPr>
      </a:lvl2pPr>
      <a:lvl3pPr marL="78871" indent="-78871" algn="ctr" defTabSz="-3191047" rtl="0" eaLnBrk="0" fontAlgn="base" hangingPunct="0">
        <a:spcBef>
          <a:spcPct val="0"/>
        </a:spcBef>
        <a:spcAft>
          <a:spcPct val="0"/>
        </a:spcAft>
        <a:defRPr sz="4900">
          <a:solidFill>
            <a:schemeClr val="tx2"/>
          </a:solidFill>
          <a:latin typeface="Arial"/>
          <a:ea typeface="ＭＳ Ｐゴシック" pitchFamily="-109" charset="-128"/>
          <a:cs typeface="ＭＳ Ｐゴシック" pitchFamily="-107" charset="-128"/>
        </a:defRPr>
      </a:lvl3pPr>
      <a:lvl4pPr marL="78871" indent="-78871" algn="ctr" defTabSz="-3191047" rtl="0" eaLnBrk="0" fontAlgn="base" hangingPunct="0">
        <a:spcBef>
          <a:spcPct val="0"/>
        </a:spcBef>
        <a:spcAft>
          <a:spcPct val="0"/>
        </a:spcAft>
        <a:defRPr sz="4900">
          <a:solidFill>
            <a:schemeClr val="tx2"/>
          </a:solidFill>
          <a:latin typeface="Arial"/>
          <a:ea typeface="ＭＳ Ｐゴシック" pitchFamily="-109" charset="-128"/>
          <a:cs typeface="ＭＳ Ｐゴシック" pitchFamily="-107" charset="-128"/>
        </a:defRPr>
      </a:lvl4pPr>
      <a:lvl5pPr marL="78871" indent="-78871" algn="ctr" defTabSz="-3191047" rtl="0" eaLnBrk="0" fontAlgn="base" hangingPunct="0">
        <a:spcBef>
          <a:spcPct val="0"/>
        </a:spcBef>
        <a:spcAft>
          <a:spcPct val="0"/>
        </a:spcAft>
        <a:defRPr sz="4900">
          <a:solidFill>
            <a:schemeClr val="tx2"/>
          </a:solidFill>
          <a:latin typeface="Arial"/>
          <a:ea typeface="ＭＳ Ｐゴシック" pitchFamily="-109" charset="-128"/>
          <a:cs typeface="ＭＳ Ｐゴシック" pitchFamily="-107" charset="-128"/>
        </a:defRPr>
      </a:lvl5pPr>
      <a:lvl6pPr marL="105162" algn="ctr" defTabSz="1009639" fontAlgn="base">
        <a:spcBef>
          <a:spcPct val="0"/>
        </a:spcBef>
        <a:spcAft>
          <a:spcPct val="0"/>
        </a:spcAft>
        <a:defRPr sz="4900">
          <a:solidFill>
            <a:schemeClr val="tx2">
              <a:alpha val="100000"/>
            </a:schemeClr>
          </a:solidFill>
          <a:latin typeface="Arial"/>
        </a:defRPr>
      </a:lvl6pPr>
      <a:lvl7pPr marL="210325" algn="ctr" defTabSz="1009639" fontAlgn="base">
        <a:spcBef>
          <a:spcPct val="0"/>
        </a:spcBef>
        <a:spcAft>
          <a:spcPct val="0"/>
        </a:spcAft>
        <a:defRPr sz="4900">
          <a:solidFill>
            <a:schemeClr val="tx2">
              <a:alpha val="100000"/>
            </a:schemeClr>
          </a:solidFill>
          <a:latin typeface="Arial"/>
        </a:defRPr>
      </a:lvl7pPr>
      <a:lvl8pPr marL="315492" algn="ctr" defTabSz="1009639" fontAlgn="base">
        <a:spcBef>
          <a:spcPct val="0"/>
        </a:spcBef>
        <a:spcAft>
          <a:spcPct val="0"/>
        </a:spcAft>
        <a:defRPr sz="4900">
          <a:solidFill>
            <a:schemeClr val="tx2">
              <a:alpha val="100000"/>
            </a:schemeClr>
          </a:solidFill>
          <a:latin typeface="Arial"/>
        </a:defRPr>
      </a:lvl8pPr>
      <a:lvl9pPr marL="420655" algn="ctr" defTabSz="1009639" fontAlgn="base">
        <a:spcBef>
          <a:spcPct val="0"/>
        </a:spcBef>
        <a:spcAft>
          <a:spcPct val="0"/>
        </a:spcAft>
        <a:defRPr sz="4900">
          <a:solidFill>
            <a:schemeClr val="tx2">
              <a:alpha val="100000"/>
            </a:schemeClr>
          </a:solidFill>
          <a:latin typeface="Arial"/>
        </a:defRPr>
      </a:lvl9pPr>
    </p:titleStyle>
    <p:bodyStyle>
      <a:lvl1pPr marL="78871" indent="-78871" algn="l" defTabSz="-3191047" rtl="0" eaLnBrk="0" fontAlgn="base" hangingPunct="0">
        <a:spcBef>
          <a:spcPct val="20000"/>
        </a:spcBef>
        <a:spcAft>
          <a:spcPct val="0"/>
        </a:spcAft>
        <a:buChar char="•"/>
        <a:defRPr sz="3500">
          <a:solidFill>
            <a:schemeClr val="tx1"/>
          </a:solidFill>
          <a:latin typeface="+mn-lt"/>
          <a:ea typeface="ＭＳ Ｐゴシック" pitchFamily="-109" charset="-128"/>
          <a:cs typeface="ＭＳ Ｐゴシック" pitchFamily="-107" charset="-128"/>
        </a:defRPr>
      </a:lvl1pPr>
      <a:lvl2pPr marL="170892" indent="-65727" algn="l" defTabSz="-3191047" rtl="0" eaLnBrk="0" fontAlgn="base" hangingPunct="0">
        <a:spcBef>
          <a:spcPct val="20000"/>
        </a:spcBef>
        <a:spcAft>
          <a:spcPct val="0"/>
        </a:spcAft>
        <a:buChar char="–"/>
        <a:defRPr sz="3100">
          <a:solidFill>
            <a:schemeClr val="tx1"/>
          </a:solidFill>
          <a:latin typeface="+mn-lt"/>
          <a:ea typeface="ＭＳ Ｐゴシック" pitchFamily="-109" charset="-128"/>
        </a:defRPr>
      </a:lvl2pPr>
      <a:lvl3pPr marL="262909" indent="-52583" algn="l" defTabSz="-3191047" rtl="0" eaLnBrk="0" fontAlgn="base" hangingPunct="0">
        <a:spcBef>
          <a:spcPct val="20000"/>
        </a:spcBef>
        <a:spcAft>
          <a:spcPct val="0"/>
        </a:spcAft>
        <a:buChar char="•"/>
        <a:defRPr sz="2600">
          <a:solidFill>
            <a:schemeClr val="tx1"/>
          </a:solidFill>
          <a:latin typeface="+mn-lt"/>
          <a:ea typeface="ＭＳ Ｐゴシック" pitchFamily="-109" charset="-128"/>
        </a:defRPr>
      </a:lvl3pPr>
      <a:lvl4pPr marL="368071" indent="-52583" algn="l" defTabSz="-3191047" rtl="0" eaLnBrk="0" fontAlgn="base" hangingPunct="0">
        <a:spcBef>
          <a:spcPct val="20000"/>
        </a:spcBef>
        <a:spcAft>
          <a:spcPct val="0"/>
        </a:spcAft>
        <a:buChar char="–"/>
        <a:defRPr sz="2200">
          <a:solidFill>
            <a:schemeClr val="tx1"/>
          </a:solidFill>
          <a:latin typeface="+mn-lt"/>
          <a:ea typeface="ＭＳ Ｐゴシック" pitchFamily="-109" charset="-128"/>
        </a:defRPr>
      </a:lvl4pPr>
      <a:lvl5pPr marL="473233" indent="-52583" algn="l" defTabSz="-3191047" rtl="0" eaLnBrk="0" fontAlgn="base" hangingPunct="0">
        <a:spcBef>
          <a:spcPct val="20000"/>
        </a:spcBef>
        <a:spcAft>
          <a:spcPct val="0"/>
        </a:spcAft>
        <a:buChar char="»"/>
        <a:defRPr sz="2200">
          <a:solidFill>
            <a:schemeClr val="tx1"/>
          </a:solidFill>
          <a:latin typeface="+mn-lt"/>
          <a:ea typeface="ＭＳ Ｐゴシック" pitchFamily="-109" charset="-128"/>
        </a:defRPr>
      </a:lvl5pPr>
      <a:lvl6pPr marL="2376762" indent="-252321" algn="l" defTabSz="1009639" fontAlgn="base">
        <a:spcBef>
          <a:spcPct val="20000"/>
        </a:spcBef>
        <a:spcAft>
          <a:spcPct val="0"/>
        </a:spcAft>
        <a:buChar char="»"/>
        <a:defRPr sz="2200">
          <a:solidFill>
            <a:schemeClr val="tx1">
              <a:alpha val="100000"/>
            </a:schemeClr>
          </a:solidFill>
          <a:latin typeface="+mn-lt"/>
        </a:defRPr>
      </a:lvl6pPr>
      <a:lvl7pPr marL="2481927" indent="-252321" algn="l" defTabSz="1009639" fontAlgn="base">
        <a:spcBef>
          <a:spcPct val="20000"/>
        </a:spcBef>
        <a:spcAft>
          <a:spcPct val="0"/>
        </a:spcAft>
        <a:buChar char="»"/>
        <a:defRPr sz="2200">
          <a:solidFill>
            <a:schemeClr val="tx1">
              <a:alpha val="100000"/>
            </a:schemeClr>
          </a:solidFill>
          <a:latin typeface="+mn-lt"/>
        </a:defRPr>
      </a:lvl7pPr>
      <a:lvl8pPr marL="2587090" indent="-252321" algn="l" defTabSz="1009639" fontAlgn="base">
        <a:spcBef>
          <a:spcPct val="20000"/>
        </a:spcBef>
        <a:spcAft>
          <a:spcPct val="0"/>
        </a:spcAft>
        <a:buChar char="»"/>
        <a:defRPr sz="2200">
          <a:solidFill>
            <a:schemeClr val="tx1">
              <a:alpha val="100000"/>
            </a:schemeClr>
          </a:solidFill>
          <a:latin typeface="+mn-lt"/>
        </a:defRPr>
      </a:lvl8pPr>
      <a:lvl9pPr marL="2692253" indent="-252321" algn="l" defTabSz="1009639" fontAlgn="base">
        <a:spcBef>
          <a:spcPct val="20000"/>
        </a:spcBef>
        <a:spcAft>
          <a:spcPct val="0"/>
        </a:spcAft>
        <a:buChar char="»"/>
        <a:defRPr sz="2200">
          <a:solidFill>
            <a:schemeClr val="tx1">
              <a:alpha val="100000"/>
            </a:schemeClr>
          </a:solidFill>
          <a:latin typeface="+mn-lt"/>
        </a:defRPr>
      </a:lvl9pPr>
    </p:bodyStyle>
    <p:otherStyle>
      <a:lvl1pPr algn="l" eaLnBrk="0" fontAlgn="base" hangingPunct="0">
        <a:spcBef>
          <a:spcPct val="0"/>
        </a:spcBef>
        <a:spcAft>
          <a:spcPct val="0"/>
        </a:spcAft>
        <a:defRPr>
          <a:solidFill>
            <a:schemeClr val="tx1">
              <a:alpha val="100000"/>
            </a:schemeClr>
          </a:solidFill>
          <a:latin typeface="Arial"/>
        </a:defRPr>
      </a:lvl1pPr>
      <a:lvl2pPr marL="105162" algn="l" eaLnBrk="0" fontAlgn="base" hangingPunct="0">
        <a:spcBef>
          <a:spcPct val="0"/>
        </a:spcBef>
        <a:spcAft>
          <a:spcPct val="0"/>
        </a:spcAft>
        <a:defRPr>
          <a:solidFill>
            <a:schemeClr val="tx1">
              <a:alpha val="100000"/>
            </a:schemeClr>
          </a:solidFill>
          <a:latin typeface="Arial"/>
        </a:defRPr>
      </a:lvl2pPr>
      <a:lvl3pPr marL="210325" algn="l" eaLnBrk="0" fontAlgn="base" hangingPunct="0">
        <a:spcBef>
          <a:spcPct val="0"/>
        </a:spcBef>
        <a:spcAft>
          <a:spcPct val="0"/>
        </a:spcAft>
        <a:defRPr>
          <a:solidFill>
            <a:schemeClr val="tx1">
              <a:alpha val="100000"/>
            </a:schemeClr>
          </a:solidFill>
          <a:latin typeface="Arial"/>
        </a:defRPr>
      </a:lvl3pPr>
      <a:lvl4pPr marL="315492" algn="l" eaLnBrk="0" fontAlgn="base" hangingPunct="0">
        <a:spcBef>
          <a:spcPct val="0"/>
        </a:spcBef>
        <a:spcAft>
          <a:spcPct val="0"/>
        </a:spcAft>
        <a:defRPr>
          <a:solidFill>
            <a:schemeClr val="tx1">
              <a:alpha val="100000"/>
            </a:schemeClr>
          </a:solidFill>
          <a:latin typeface="Arial"/>
        </a:defRPr>
      </a:lvl4pPr>
      <a:lvl5pPr marL="420655" algn="l" eaLnBrk="0" fontAlgn="base" hangingPunct="0">
        <a:spcBef>
          <a:spcPct val="0"/>
        </a:spcBef>
        <a:spcAft>
          <a:spcPct val="0"/>
        </a:spcAft>
        <a:defRPr>
          <a:solidFill>
            <a:schemeClr val="tx1">
              <a:alpha val="100000"/>
            </a:schemeClr>
          </a:solidFill>
          <a:latin typeface="Arial"/>
        </a:defRPr>
      </a:lvl5pPr>
      <a:lvl6pPr marL="525817" algn="l" eaLnBrk="0" fontAlgn="base" hangingPunct="0">
        <a:spcBef>
          <a:spcPct val="0"/>
        </a:spcBef>
        <a:spcAft>
          <a:spcPct val="0"/>
        </a:spcAft>
        <a:defRPr>
          <a:solidFill>
            <a:schemeClr val="tx1">
              <a:alpha val="100000"/>
            </a:schemeClr>
          </a:solidFill>
          <a:latin typeface="Arial"/>
        </a:defRPr>
      </a:lvl6pPr>
      <a:lvl7pPr marL="630980" algn="l" eaLnBrk="0" fontAlgn="base" hangingPunct="0">
        <a:spcBef>
          <a:spcPct val="0"/>
        </a:spcBef>
        <a:spcAft>
          <a:spcPct val="0"/>
        </a:spcAft>
        <a:defRPr>
          <a:solidFill>
            <a:schemeClr val="tx1">
              <a:alpha val="100000"/>
            </a:schemeClr>
          </a:solidFill>
          <a:latin typeface="Arial"/>
        </a:defRPr>
      </a:lvl7pPr>
      <a:lvl8pPr marL="736142" algn="l" eaLnBrk="0" fontAlgn="base" hangingPunct="0">
        <a:spcBef>
          <a:spcPct val="0"/>
        </a:spcBef>
        <a:spcAft>
          <a:spcPct val="0"/>
        </a:spcAft>
        <a:defRPr>
          <a:solidFill>
            <a:schemeClr val="tx1">
              <a:alpha val="100000"/>
            </a:schemeClr>
          </a:solidFill>
          <a:latin typeface="Arial"/>
        </a:defRPr>
      </a:lvl8pPr>
      <a:lvl9pPr marL="841305" algn="l" eaLnBrk="0" fontAlgn="base" hangingPunct="0">
        <a:spcBef>
          <a:spcPct val="0"/>
        </a:spcBef>
        <a:spcAft>
          <a:spcPct val="0"/>
        </a:spcAft>
        <a:defRPr>
          <a:solidFill>
            <a:schemeClr val="tx1">
              <a:alpha val="100000"/>
            </a:schemeClr>
          </a:solidFill>
          <a:latin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070" y="274505"/>
            <a:ext cx="8229865" cy="1143000"/>
          </a:xfrm>
          <a:prstGeom prst="rect">
            <a:avLst/>
          </a:prstGeom>
          <a:noFill/>
          <a:ln w="9525">
            <a:noFill/>
            <a:miter lim="800000"/>
            <a:headEnd/>
            <a:tailEnd/>
          </a:ln>
          <a:effectLst/>
        </p:spPr>
        <p:txBody>
          <a:bodyPr vert="horz" wrap="square" lIns="91350" tIns="45678" rIns="91350" bIns="45678"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070" y="1600073"/>
            <a:ext cx="8229865" cy="4526029"/>
          </a:xfrm>
          <a:prstGeom prst="rect">
            <a:avLst/>
          </a:prstGeom>
          <a:noFill/>
          <a:ln w="9525">
            <a:noFill/>
            <a:miter lim="800000"/>
            <a:headEnd/>
            <a:tailEnd/>
          </a:ln>
          <a:effectLst/>
        </p:spPr>
        <p:txBody>
          <a:bodyPr vert="horz" wrap="square" lIns="91350" tIns="45678" rIns="91350" bIns="4567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070" y="6245159"/>
            <a:ext cx="2133865" cy="476250"/>
          </a:xfrm>
          <a:prstGeom prst="rect">
            <a:avLst/>
          </a:prstGeom>
          <a:noFill/>
          <a:ln w="9525">
            <a:noFill/>
            <a:miter lim="800000"/>
            <a:headEnd/>
            <a:tailEnd/>
          </a:ln>
          <a:effectLst/>
        </p:spPr>
        <p:txBody>
          <a:bodyPr vert="horz" wrap="square" lIns="91350" tIns="45678" rIns="91350" bIns="45678" numCol="1" anchor="t" anchorCtr="0" compatLnSpc="1">
            <a:prstTxWarp prst="textNoShape">
              <a:avLst/>
            </a:prstTxWarp>
          </a:bodyPr>
          <a:lstStyle>
            <a:lvl1pPr algn="l" defTabSz="913590">
              <a:defRPr sz="1400"/>
            </a:lvl1pPr>
          </a:lstStyle>
          <a:p>
            <a:endParaRPr lang="en-US" smtClean="0">
              <a:solidFill>
                <a:srgbClr val="000000"/>
              </a:solidFill>
              <a:latin typeface="Arial" pitchFamily="34" charset="0"/>
            </a:endParaRPr>
          </a:p>
        </p:txBody>
      </p:sp>
      <p:sp>
        <p:nvSpPr>
          <p:cNvPr id="1029" name="Rectangle 5"/>
          <p:cNvSpPr>
            <a:spLocks noGrp="1" noChangeArrowheads="1"/>
          </p:cNvSpPr>
          <p:nvPr>
            <p:ph type="ftr" sz="quarter" idx="3"/>
          </p:nvPr>
        </p:nvSpPr>
        <p:spPr bwMode="auto">
          <a:xfrm>
            <a:off x="3124070" y="6245159"/>
            <a:ext cx="2895865" cy="476250"/>
          </a:xfrm>
          <a:prstGeom prst="rect">
            <a:avLst/>
          </a:prstGeom>
          <a:noFill/>
          <a:ln w="9525">
            <a:noFill/>
            <a:miter lim="800000"/>
            <a:headEnd/>
            <a:tailEnd/>
          </a:ln>
          <a:effectLst/>
        </p:spPr>
        <p:txBody>
          <a:bodyPr vert="horz" wrap="square" lIns="91350" tIns="45678" rIns="91350" bIns="45678" numCol="1" anchor="t" anchorCtr="0" compatLnSpc="1">
            <a:prstTxWarp prst="textNoShape">
              <a:avLst/>
            </a:prstTxWarp>
          </a:bodyPr>
          <a:lstStyle>
            <a:lvl1pPr defTabSz="913590">
              <a:defRPr sz="1400"/>
            </a:lvl1pPr>
          </a:lstStyle>
          <a:p>
            <a:endParaRPr lang="en-US" smtClean="0">
              <a:solidFill>
                <a:srgbClr val="000000"/>
              </a:solidFill>
              <a:latin typeface="Arial" pitchFamily="34" charset="0"/>
            </a:endParaRPr>
          </a:p>
        </p:txBody>
      </p:sp>
      <p:sp>
        <p:nvSpPr>
          <p:cNvPr id="1030" name="Rectangle 6"/>
          <p:cNvSpPr>
            <a:spLocks noGrp="1" noChangeArrowheads="1"/>
          </p:cNvSpPr>
          <p:nvPr>
            <p:ph type="sldNum" sz="quarter" idx="4"/>
          </p:nvPr>
        </p:nvSpPr>
        <p:spPr bwMode="auto">
          <a:xfrm>
            <a:off x="6553070" y="6245159"/>
            <a:ext cx="2133865" cy="476250"/>
          </a:xfrm>
          <a:prstGeom prst="rect">
            <a:avLst/>
          </a:prstGeom>
          <a:noFill/>
          <a:ln w="9525">
            <a:noFill/>
            <a:miter lim="800000"/>
            <a:headEnd/>
            <a:tailEnd/>
          </a:ln>
          <a:effectLst/>
        </p:spPr>
        <p:txBody>
          <a:bodyPr vert="horz" wrap="square" lIns="91350" tIns="45678" rIns="91350" bIns="45678" numCol="1" anchor="t" anchorCtr="0" compatLnSpc="1">
            <a:prstTxWarp prst="textNoShape">
              <a:avLst/>
            </a:prstTxWarp>
          </a:bodyPr>
          <a:lstStyle>
            <a:lvl1pPr algn="r" defTabSz="913590">
              <a:defRPr sz="1400"/>
            </a:lvl1pPr>
          </a:lstStyle>
          <a:p>
            <a:fld id="{1B708F3A-4178-4F2B-A842-6E579C873996}" type="slidenum">
              <a:rPr lang="en-US" smtClean="0">
                <a:solidFill>
                  <a:srgbClr val="000000"/>
                </a:solidFill>
                <a:latin typeface="Arial" pitchFamily="34" charset="0"/>
              </a:rPr>
              <a:pPr/>
              <a:t>‹#›</a:t>
            </a:fld>
            <a:endParaRPr lang="en-US" smtClean="0">
              <a:solidFill>
                <a:srgbClr val="000000"/>
              </a:solidFill>
              <a:latin typeface="Arial" pitchFamily="34" charset="0"/>
            </a:endParaRPr>
          </a:p>
        </p:txBody>
      </p:sp>
    </p:spTree>
    <p:extLst>
      <p:ext uri="{BB962C8B-B14F-4D97-AF65-F5344CB8AC3E}">
        <p14:creationId xmlns:p14="http://schemas.microsoft.com/office/powerpoint/2010/main" val="2679854260"/>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iming>
    <p:tnLst>
      <p:par>
        <p:cTn id="1" dur="indefinite" restart="never" nodeType="tmRoot"/>
      </p:par>
    </p:tnLst>
  </p:timing>
  <p:txStyles>
    <p:titleStyle>
      <a:lvl1pPr algn="ctr" defTabSz="913590" rtl="0" fontAlgn="base">
        <a:spcBef>
          <a:spcPct val="0"/>
        </a:spcBef>
        <a:spcAft>
          <a:spcPct val="0"/>
        </a:spcAft>
        <a:defRPr sz="4400">
          <a:solidFill>
            <a:schemeClr val="tx2"/>
          </a:solidFill>
          <a:latin typeface="+mj-lt"/>
          <a:ea typeface="+mj-ea"/>
          <a:cs typeface="+mj-cs"/>
        </a:defRPr>
      </a:lvl1pPr>
      <a:lvl2pPr algn="ctr" defTabSz="913590" rtl="0" fontAlgn="base">
        <a:spcBef>
          <a:spcPct val="0"/>
        </a:spcBef>
        <a:spcAft>
          <a:spcPct val="0"/>
        </a:spcAft>
        <a:defRPr sz="4400">
          <a:solidFill>
            <a:schemeClr val="tx2"/>
          </a:solidFill>
          <a:latin typeface="Arial" pitchFamily="34" charset="0"/>
        </a:defRPr>
      </a:lvl2pPr>
      <a:lvl3pPr algn="ctr" defTabSz="913590" rtl="0" fontAlgn="base">
        <a:spcBef>
          <a:spcPct val="0"/>
        </a:spcBef>
        <a:spcAft>
          <a:spcPct val="0"/>
        </a:spcAft>
        <a:defRPr sz="4400">
          <a:solidFill>
            <a:schemeClr val="tx2"/>
          </a:solidFill>
          <a:latin typeface="Arial" pitchFamily="34" charset="0"/>
        </a:defRPr>
      </a:lvl3pPr>
      <a:lvl4pPr algn="ctr" defTabSz="913590" rtl="0" fontAlgn="base">
        <a:spcBef>
          <a:spcPct val="0"/>
        </a:spcBef>
        <a:spcAft>
          <a:spcPct val="0"/>
        </a:spcAft>
        <a:defRPr sz="4400">
          <a:solidFill>
            <a:schemeClr val="tx2"/>
          </a:solidFill>
          <a:latin typeface="Arial" pitchFamily="34" charset="0"/>
        </a:defRPr>
      </a:lvl4pPr>
      <a:lvl5pPr algn="ctr" defTabSz="913590" rtl="0" fontAlgn="base">
        <a:spcBef>
          <a:spcPct val="0"/>
        </a:spcBef>
        <a:spcAft>
          <a:spcPct val="0"/>
        </a:spcAft>
        <a:defRPr sz="4400">
          <a:solidFill>
            <a:schemeClr val="tx2"/>
          </a:solidFill>
          <a:latin typeface="Arial" pitchFamily="34" charset="0"/>
        </a:defRPr>
      </a:lvl5pPr>
      <a:lvl6pPr marL="95160" algn="ctr" defTabSz="913590" rtl="0" fontAlgn="base">
        <a:spcBef>
          <a:spcPct val="0"/>
        </a:spcBef>
        <a:spcAft>
          <a:spcPct val="0"/>
        </a:spcAft>
        <a:defRPr sz="4400">
          <a:solidFill>
            <a:schemeClr val="tx2"/>
          </a:solidFill>
          <a:latin typeface="Arial" pitchFamily="34" charset="0"/>
        </a:defRPr>
      </a:lvl6pPr>
      <a:lvl7pPr marL="190320" algn="ctr" defTabSz="913590" rtl="0" fontAlgn="base">
        <a:spcBef>
          <a:spcPct val="0"/>
        </a:spcBef>
        <a:spcAft>
          <a:spcPct val="0"/>
        </a:spcAft>
        <a:defRPr sz="4400">
          <a:solidFill>
            <a:schemeClr val="tx2"/>
          </a:solidFill>
          <a:latin typeface="Arial" pitchFamily="34" charset="0"/>
        </a:defRPr>
      </a:lvl7pPr>
      <a:lvl8pPr marL="285474" algn="ctr" defTabSz="913590" rtl="0" fontAlgn="base">
        <a:spcBef>
          <a:spcPct val="0"/>
        </a:spcBef>
        <a:spcAft>
          <a:spcPct val="0"/>
        </a:spcAft>
        <a:defRPr sz="4400">
          <a:solidFill>
            <a:schemeClr val="tx2"/>
          </a:solidFill>
          <a:latin typeface="Arial" pitchFamily="34" charset="0"/>
        </a:defRPr>
      </a:lvl8pPr>
      <a:lvl9pPr marL="380634" algn="ctr" defTabSz="913590" rtl="0" fontAlgn="base">
        <a:spcBef>
          <a:spcPct val="0"/>
        </a:spcBef>
        <a:spcAft>
          <a:spcPct val="0"/>
        </a:spcAft>
        <a:defRPr sz="4400">
          <a:solidFill>
            <a:schemeClr val="tx2"/>
          </a:solidFill>
          <a:latin typeface="Arial" pitchFamily="34" charset="0"/>
        </a:defRPr>
      </a:lvl9pPr>
    </p:titleStyle>
    <p:bodyStyle>
      <a:lvl1pPr marL="342636" indent="-342636" algn="l" defTabSz="913590" rtl="0" fontAlgn="base">
        <a:spcBef>
          <a:spcPct val="20000"/>
        </a:spcBef>
        <a:spcAft>
          <a:spcPct val="0"/>
        </a:spcAft>
        <a:buChar char="•"/>
        <a:defRPr sz="3200">
          <a:solidFill>
            <a:schemeClr val="tx1"/>
          </a:solidFill>
          <a:latin typeface="+mn-lt"/>
          <a:ea typeface="+mn-ea"/>
          <a:cs typeface="+mn-cs"/>
        </a:defRPr>
      </a:lvl1pPr>
      <a:lvl2pPr marL="742104" indent="-285474" algn="l" defTabSz="913590" rtl="0" fontAlgn="base">
        <a:spcBef>
          <a:spcPct val="20000"/>
        </a:spcBef>
        <a:spcAft>
          <a:spcPct val="0"/>
        </a:spcAft>
        <a:buChar char="–"/>
        <a:defRPr sz="2800">
          <a:solidFill>
            <a:schemeClr val="tx1"/>
          </a:solidFill>
          <a:latin typeface="+mn-lt"/>
        </a:defRPr>
      </a:lvl2pPr>
      <a:lvl3pPr marL="1141902" indent="-228315" algn="l" defTabSz="913590" rtl="0" fontAlgn="base">
        <a:spcBef>
          <a:spcPct val="20000"/>
        </a:spcBef>
        <a:spcAft>
          <a:spcPct val="0"/>
        </a:spcAft>
        <a:buChar char="•"/>
        <a:defRPr sz="2400">
          <a:solidFill>
            <a:schemeClr val="tx1"/>
          </a:solidFill>
          <a:latin typeface="+mn-lt"/>
        </a:defRPr>
      </a:lvl3pPr>
      <a:lvl4pPr marL="1598532" indent="-228315" algn="l" defTabSz="913590" rtl="0" fontAlgn="base">
        <a:spcBef>
          <a:spcPct val="20000"/>
        </a:spcBef>
        <a:spcAft>
          <a:spcPct val="0"/>
        </a:spcAft>
        <a:buChar char="–"/>
        <a:defRPr sz="2000">
          <a:solidFill>
            <a:schemeClr val="tx1"/>
          </a:solidFill>
          <a:latin typeface="+mn-lt"/>
        </a:defRPr>
      </a:lvl4pPr>
      <a:lvl5pPr marL="2055492" indent="-228315" algn="l" defTabSz="913590" rtl="0" fontAlgn="base">
        <a:spcBef>
          <a:spcPct val="20000"/>
        </a:spcBef>
        <a:spcAft>
          <a:spcPct val="0"/>
        </a:spcAft>
        <a:buChar char="»"/>
        <a:defRPr sz="2000">
          <a:solidFill>
            <a:schemeClr val="tx1"/>
          </a:solidFill>
          <a:latin typeface="+mn-lt"/>
        </a:defRPr>
      </a:lvl5pPr>
      <a:lvl6pPr marL="2150652" indent="-228315" algn="l" defTabSz="913590" rtl="0" fontAlgn="base">
        <a:spcBef>
          <a:spcPct val="20000"/>
        </a:spcBef>
        <a:spcAft>
          <a:spcPct val="0"/>
        </a:spcAft>
        <a:buChar char="»"/>
        <a:defRPr sz="2000">
          <a:solidFill>
            <a:schemeClr val="tx1"/>
          </a:solidFill>
          <a:latin typeface="+mn-lt"/>
        </a:defRPr>
      </a:lvl6pPr>
      <a:lvl7pPr marL="2245809" indent="-228315" algn="l" defTabSz="913590" rtl="0" fontAlgn="base">
        <a:spcBef>
          <a:spcPct val="20000"/>
        </a:spcBef>
        <a:spcAft>
          <a:spcPct val="0"/>
        </a:spcAft>
        <a:buChar char="»"/>
        <a:defRPr sz="2000">
          <a:solidFill>
            <a:schemeClr val="tx1"/>
          </a:solidFill>
          <a:latin typeface="+mn-lt"/>
        </a:defRPr>
      </a:lvl7pPr>
      <a:lvl8pPr marL="2340966" indent="-228315" algn="l" defTabSz="913590" rtl="0" fontAlgn="base">
        <a:spcBef>
          <a:spcPct val="20000"/>
        </a:spcBef>
        <a:spcAft>
          <a:spcPct val="0"/>
        </a:spcAft>
        <a:buChar char="»"/>
        <a:defRPr sz="2000">
          <a:solidFill>
            <a:schemeClr val="tx1"/>
          </a:solidFill>
          <a:latin typeface="+mn-lt"/>
        </a:defRPr>
      </a:lvl8pPr>
      <a:lvl9pPr marL="2436126" indent="-228315" algn="l" defTabSz="913590" rtl="0" fontAlgn="base">
        <a:spcBef>
          <a:spcPct val="20000"/>
        </a:spcBef>
        <a:spcAft>
          <a:spcPct val="0"/>
        </a:spcAft>
        <a:buChar char="»"/>
        <a:defRPr sz="2000">
          <a:solidFill>
            <a:schemeClr val="tx1"/>
          </a:solidFill>
          <a:latin typeface="+mn-lt"/>
        </a:defRPr>
      </a:lvl9pPr>
    </p:bodyStyle>
    <p:otherStyle>
      <a:defPPr>
        <a:defRPr lang="en-US"/>
      </a:defPPr>
      <a:lvl1pPr marL="0" algn="l" defTabSz="190320" rtl="0" eaLnBrk="1" latinLnBrk="0" hangingPunct="1">
        <a:defRPr sz="400" kern="1200">
          <a:solidFill>
            <a:schemeClr val="tx1"/>
          </a:solidFill>
          <a:latin typeface="+mn-lt"/>
          <a:ea typeface="+mn-ea"/>
          <a:cs typeface="+mn-cs"/>
        </a:defRPr>
      </a:lvl1pPr>
      <a:lvl2pPr marL="95160" algn="l" defTabSz="190320" rtl="0" eaLnBrk="1" latinLnBrk="0" hangingPunct="1">
        <a:defRPr sz="400" kern="1200">
          <a:solidFill>
            <a:schemeClr val="tx1"/>
          </a:solidFill>
          <a:latin typeface="+mn-lt"/>
          <a:ea typeface="+mn-ea"/>
          <a:cs typeface="+mn-cs"/>
        </a:defRPr>
      </a:lvl2pPr>
      <a:lvl3pPr marL="190320" algn="l" defTabSz="190320" rtl="0" eaLnBrk="1" latinLnBrk="0" hangingPunct="1">
        <a:defRPr sz="400" kern="1200">
          <a:solidFill>
            <a:schemeClr val="tx1"/>
          </a:solidFill>
          <a:latin typeface="+mn-lt"/>
          <a:ea typeface="+mn-ea"/>
          <a:cs typeface="+mn-cs"/>
        </a:defRPr>
      </a:lvl3pPr>
      <a:lvl4pPr marL="285474" algn="l" defTabSz="190320" rtl="0" eaLnBrk="1" latinLnBrk="0" hangingPunct="1">
        <a:defRPr sz="400" kern="1200">
          <a:solidFill>
            <a:schemeClr val="tx1"/>
          </a:solidFill>
          <a:latin typeface="+mn-lt"/>
          <a:ea typeface="+mn-ea"/>
          <a:cs typeface="+mn-cs"/>
        </a:defRPr>
      </a:lvl4pPr>
      <a:lvl5pPr marL="380634" algn="l" defTabSz="190320" rtl="0" eaLnBrk="1" latinLnBrk="0" hangingPunct="1">
        <a:defRPr sz="400" kern="1200">
          <a:solidFill>
            <a:schemeClr val="tx1"/>
          </a:solidFill>
          <a:latin typeface="+mn-lt"/>
          <a:ea typeface="+mn-ea"/>
          <a:cs typeface="+mn-cs"/>
        </a:defRPr>
      </a:lvl5pPr>
      <a:lvl6pPr marL="475794" algn="l" defTabSz="190320" rtl="0" eaLnBrk="1" latinLnBrk="0" hangingPunct="1">
        <a:defRPr sz="400" kern="1200">
          <a:solidFill>
            <a:schemeClr val="tx1"/>
          </a:solidFill>
          <a:latin typeface="+mn-lt"/>
          <a:ea typeface="+mn-ea"/>
          <a:cs typeface="+mn-cs"/>
        </a:defRPr>
      </a:lvl6pPr>
      <a:lvl7pPr marL="570954" algn="l" defTabSz="190320" rtl="0" eaLnBrk="1" latinLnBrk="0" hangingPunct="1">
        <a:defRPr sz="400" kern="1200">
          <a:solidFill>
            <a:schemeClr val="tx1"/>
          </a:solidFill>
          <a:latin typeface="+mn-lt"/>
          <a:ea typeface="+mn-ea"/>
          <a:cs typeface="+mn-cs"/>
        </a:defRPr>
      </a:lvl7pPr>
      <a:lvl8pPr marL="666108" algn="l" defTabSz="190320" rtl="0" eaLnBrk="1" latinLnBrk="0" hangingPunct="1">
        <a:defRPr sz="400" kern="1200">
          <a:solidFill>
            <a:schemeClr val="tx1"/>
          </a:solidFill>
          <a:latin typeface="+mn-lt"/>
          <a:ea typeface="+mn-ea"/>
          <a:cs typeface="+mn-cs"/>
        </a:defRPr>
      </a:lvl8pPr>
      <a:lvl9pPr marL="761268" algn="l" defTabSz="190320" rtl="0" eaLnBrk="1" latinLnBrk="0" hangingPunct="1">
        <a:defRPr sz="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7" name="Rectangle 7"/>
          <p:cNvSpPr>
            <a:spLocks noGrp="1" noChangeArrowheads="1"/>
          </p:cNvSpPr>
          <p:nvPr>
            <p:ph type="title"/>
          </p:nvPr>
        </p:nvSpPr>
        <p:spPr bwMode="auto">
          <a:xfrm>
            <a:off x="914400" y="277813"/>
            <a:ext cx="7772400" cy="1143000"/>
          </a:xfrm>
          <a:prstGeom prst="rect">
            <a:avLst/>
          </a:prstGeom>
          <a:noFill/>
          <a:ln w="9525">
            <a:noFill/>
            <a:miter lim="800000"/>
            <a:headEnd/>
            <a:tailEnd/>
          </a:ln>
        </p:spPr>
        <p:txBody>
          <a:bodyPr vert="horz" wrap="square" lIns="91410" tIns="45706" rIns="91410" bIns="45706" numCol="1" anchor="ctr" anchorCtr="0" compatLnSpc="1">
            <a:prstTxWarp prst="textNoShape">
              <a:avLst/>
            </a:prstTxWarp>
          </a:bodyPr>
          <a:lstStyle/>
          <a:p>
            <a:pPr lvl="0"/>
            <a:r>
              <a:rPr lang="en-US" dirty="0" smtClean="0"/>
              <a:t>Click to edit Master title style</a:t>
            </a:r>
          </a:p>
        </p:txBody>
      </p:sp>
      <p:sp>
        <p:nvSpPr>
          <p:cNvPr id="1028" name="Rectangle 8"/>
          <p:cNvSpPr>
            <a:spLocks noGrp="1" noChangeArrowheads="1"/>
          </p:cNvSpPr>
          <p:nvPr>
            <p:ph type="body" idx="1"/>
          </p:nvPr>
        </p:nvSpPr>
        <p:spPr bwMode="auto">
          <a:xfrm>
            <a:off x="914400" y="1600200"/>
            <a:ext cx="7772400" cy="4530725"/>
          </a:xfrm>
          <a:prstGeom prst="rect">
            <a:avLst/>
          </a:prstGeom>
          <a:noFill/>
          <a:ln w="9525">
            <a:noFill/>
            <a:miter lim="800000"/>
            <a:headEnd/>
            <a:tailEnd/>
          </a:ln>
        </p:spPr>
        <p:txBody>
          <a:bodyPr vert="horz" wrap="square" lIns="91410" tIns="45706" rIns="91410" bIns="4570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74473" name="Rectangle 9"/>
          <p:cNvSpPr>
            <a:spLocks noGrp="1" noChangeArrowheads="1"/>
          </p:cNvSpPr>
          <p:nvPr>
            <p:ph type="dt" sz="half" idx="2"/>
          </p:nvPr>
        </p:nvSpPr>
        <p:spPr bwMode="auto">
          <a:xfrm>
            <a:off x="914400" y="6251575"/>
            <a:ext cx="1981200" cy="457200"/>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lgn="l">
              <a:defRPr sz="1000">
                <a:latin typeface="Arial" charset="0"/>
              </a:defRPr>
            </a:lvl1pPr>
          </a:lstStyle>
          <a:p>
            <a:pPr>
              <a:defRPr/>
            </a:pPr>
            <a:endParaRPr lang="en-US">
              <a:solidFill>
                <a:srgbClr val="000000"/>
              </a:solidFill>
            </a:endParaRPr>
          </a:p>
        </p:txBody>
      </p:sp>
      <p:sp>
        <p:nvSpPr>
          <p:cNvPr id="574474" name="Rectangle 10"/>
          <p:cNvSpPr>
            <a:spLocks noGrp="1" noChangeArrowheads="1"/>
          </p:cNvSpPr>
          <p:nvPr>
            <p:ph type="ftr" sz="quarter" idx="3"/>
          </p:nvPr>
        </p:nvSpPr>
        <p:spPr bwMode="auto">
          <a:xfrm>
            <a:off x="3352800" y="6248400"/>
            <a:ext cx="2971800" cy="457200"/>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defRPr sz="1000">
                <a:latin typeface="Arial" charset="0"/>
              </a:defRPr>
            </a:lvl1pPr>
          </a:lstStyle>
          <a:p>
            <a:pPr>
              <a:defRPr/>
            </a:pPr>
            <a:endParaRPr lang="en-US">
              <a:solidFill>
                <a:srgbClr val="000000"/>
              </a:solidFill>
            </a:endParaRPr>
          </a:p>
        </p:txBody>
      </p:sp>
      <p:sp>
        <p:nvSpPr>
          <p:cNvPr id="574475" name="Rectangle 11"/>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lgn="r">
              <a:defRPr sz="1000">
                <a:latin typeface="Arial" charset="0"/>
              </a:defRPr>
            </a:lvl1pPr>
          </a:lstStyle>
          <a:p>
            <a:pPr>
              <a:defRPr/>
            </a:pPr>
            <a:fld id="{988CC5BD-E83B-4DFA-AC94-A965DA7EC6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5101112"/>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 id="2147483949" r:id="rId14"/>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054" algn="l" rtl="0" fontAlgn="base">
        <a:spcBef>
          <a:spcPct val="0"/>
        </a:spcBef>
        <a:spcAft>
          <a:spcPct val="0"/>
        </a:spcAft>
        <a:defRPr sz="4200">
          <a:solidFill>
            <a:schemeClr val="tx2"/>
          </a:solidFill>
          <a:latin typeface="Times New Roman" pitchFamily="18" charset="0"/>
        </a:defRPr>
      </a:lvl6pPr>
      <a:lvl7pPr marL="914108" algn="l" rtl="0" fontAlgn="base">
        <a:spcBef>
          <a:spcPct val="0"/>
        </a:spcBef>
        <a:spcAft>
          <a:spcPct val="0"/>
        </a:spcAft>
        <a:defRPr sz="4200">
          <a:solidFill>
            <a:schemeClr val="tx2"/>
          </a:solidFill>
          <a:latin typeface="Times New Roman" pitchFamily="18" charset="0"/>
        </a:defRPr>
      </a:lvl7pPr>
      <a:lvl8pPr marL="1371162" algn="l" rtl="0" fontAlgn="base">
        <a:spcBef>
          <a:spcPct val="0"/>
        </a:spcBef>
        <a:spcAft>
          <a:spcPct val="0"/>
        </a:spcAft>
        <a:defRPr sz="4200">
          <a:solidFill>
            <a:schemeClr val="tx2"/>
          </a:solidFill>
          <a:latin typeface="Times New Roman" pitchFamily="18" charset="0"/>
        </a:defRPr>
      </a:lvl8pPr>
      <a:lvl9pPr marL="1828215" algn="l" rtl="0" fontAlgn="base">
        <a:spcBef>
          <a:spcPct val="0"/>
        </a:spcBef>
        <a:spcAft>
          <a:spcPct val="0"/>
        </a:spcAft>
        <a:defRPr sz="4200">
          <a:solidFill>
            <a:schemeClr val="tx2"/>
          </a:solidFill>
          <a:latin typeface="Times New Roman" pitchFamily="18" charset="0"/>
        </a:defRPr>
      </a:lvl9pPr>
    </p:titleStyle>
    <p:bodyStyle>
      <a:lvl1pPr marL="342790" indent="-342790" algn="l" rtl="0" eaLnBrk="0" fontAlgn="base" hangingPunct="0">
        <a:spcBef>
          <a:spcPct val="20000"/>
        </a:spcBef>
        <a:spcAft>
          <a:spcPct val="0"/>
        </a:spcAft>
        <a:buClr>
          <a:schemeClr val="folHlink"/>
        </a:buClr>
        <a:buSzPct val="90000"/>
        <a:buFont typeface="Wingdings" pitchFamily="2" charset="2"/>
        <a:buChar char="n"/>
        <a:defRPr sz="2800">
          <a:solidFill>
            <a:schemeClr val="tx1"/>
          </a:solidFill>
          <a:latin typeface="+mn-lt"/>
          <a:ea typeface="+mn-ea"/>
          <a:cs typeface="+mn-cs"/>
        </a:defRPr>
      </a:lvl1pPr>
      <a:lvl2pPr marL="742712" indent="-285658" algn="l" rtl="0" eaLnBrk="0" fontAlgn="base" hangingPunct="0">
        <a:spcBef>
          <a:spcPct val="20000"/>
        </a:spcBef>
        <a:spcAft>
          <a:spcPct val="0"/>
        </a:spcAft>
        <a:buClr>
          <a:schemeClr val="accent1"/>
        </a:buClr>
        <a:buSzPct val="75000"/>
        <a:buFont typeface="Wingdings" pitchFamily="2" charset="2"/>
        <a:buChar char="n"/>
        <a:defRPr sz="2600">
          <a:solidFill>
            <a:schemeClr val="tx1"/>
          </a:solidFill>
          <a:latin typeface="+mn-lt"/>
        </a:defRPr>
      </a:lvl2pPr>
      <a:lvl3pPr marL="1142634" indent="-228526" algn="l" rtl="0" eaLnBrk="0" fontAlgn="base" hangingPunct="0">
        <a:spcBef>
          <a:spcPct val="20000"/>
        </a:spcBef>
        <a:spcAft>
          <a:spcPct val="0"/>
        </a:spcAft>
        <a:buClr>
          <a:schemeClr val="folHlink"/>
        </a:buClr>
        <a:buSzPct val="55000"/>
        <a:buFont typeface="Wingdings" pitchFamily="2" charset="2"/>
        <a:buChar char="n"/>
        <a:defRPr sz="2300">
          <a:solidFill>
            <a:schemeClr val="tx1"/>
          </a:solidFill>
          <a:latin typeface="+mn-lt"/>
        </a:defRPr>
      </a:lvl3pPr>
      <a:lvl4pPr marL="1599688" indent="-228526"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4pPr>
      <a:lvl5pPr marL="2056742" indent="-228526"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5pPr>
      <a:lvl6pPr marL="2513796" indent="-228526"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0850" indent="-228526"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7902" indent="-228526"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4956" indent="-228526"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108" rtl="0" eaLnBrk="1" latinLnBrk="0" hangingPunct="1">
        <a:defRPr sz="1800" kern="1200">
          <a:solidFill>
            <a:schemeClr val="tx1"/>
          </a:solidFill>
          <a:latin typeface="+mn-lt"/>
          <a:ea typeface="+mn-ea"/>
          <a:cs typeface="+mn-cs"/>
        </a:defRPr>
      </a:lvl1pPr>
      <a:lvl2pPr marL="457054" algn="l" defTabSz="914108" rtl="0" eaLnBrk="1" latinLnBrk="0" hangingPunct="1">
        <a:defRPr sz="1800" kern="1200">
          <a:solidFill>
            <a:schemeClr val="tx1"/>
          </a:solidFill>
          <a:latin typeface="+mn-lt"/>
          <a:ea typeface="+mn-ea"/>
          <a:cs typeface="+mn-cs"/>
        </a:defRPr>
      </a:lvl2pPr>
      <a:lvl3pPr marL="914108" algn="l" defTabSz="914108" rtl="0" eaLnBrk="1" latinLnBrk="0" hangingPunct="1">
        <a:defRPr sz="1800" kern="1200">
          <a:solidFill>
            <a:schemeClr val="tx1"/>
          </a:solidFill>
          <a:latin typeface="+mn-lt"/>
          <a:ea typeface="+mn-ea"/>
          <a:cs typeface="+mn-cs"/>
        </a:defRPr>
      </a:lvl3pPr>
      <a:lvl4pPr marL="1371162" algn="l" defTabSz="914108" rtl="0" eaLnBrk="1" latinLnBrk="0" hangingPunct="1">
        <a:defRPr sz="1800" kern="1200">
          <a:solidFill>
            <a:schemeClr val="tx1"/>
          </a:solidFill>
          <a:latin typeface="+mn-lt"/>
          <a:ea typeface="+mn-ea"/>
          <a:cs typeface="+mn-cs"/>
        </a:defRPr>
      </a:lvl4pPr>
      <a:lvl5pPr marL="1828215" algn="l" defTabSz="914108" rtl="0" eaLnBrk="1" latinLnBrk="0" hangingPunct="1">
        <a:defRPr sz="1800" kern="1200">
          <a:solidFill>
            <a:schemeClr val="tx1"/>
          </a:solidFill>
          <a:latin typeface="+mn-lt"/>
          <a:ea typeface="+mn-ea"/>
          <a:cs typeface="+mn-cs"/>
        </a:defRPr>
      </a:lvl5pPr>
      <a:lvl6pPr marL="2285268" algn="l" defTabSz="914108" rtl="0" eaLnBrk="1" latinLnBrk="0" hangingPunct="1">
        <a:defRPr sz="1800" kern="1200">
          <a:solidFill>
            <a:schemeClr val="tx1"/>
          </a:solidFill>
          <a:latin typeface="+mn-lt"/>
          <a:ea typeface="+mn-ea"/>
          <a:cs typeface="+mn-cs"/>
        </a:defRPr>
      </a:lvl6pPr>
      <a:lvl7pPr marL="2742322" algn="l" defTabSz="914108" rtl="0" eaLnBrk="1" latinLnBrk="0" hangingPunct="1">
        <a:defRPr sz="1800" kern="1200">
          <a:solidFill>
            <a:schemeClr val="tx1"/>
          </a:solidFill>
          <a:latin typeface="+mn-lt"/>
          <a:ea typeface="+mn-ea"/>
          <a:cs typeface="+mn-cs"/>
        </a:defRPr>
      </a:lvl7pPr>
      <a:lvl8pPr marL="3199376" algn="l" defTabSz="914108" rtl="0" eaLnBrk="1" latinLnBrk="0" hangingPunct="1">
        <a:defRPr sz="1800" kern="1200">
          <a:solidFill>
            <a:schemeClr val="tx1"/>
          </a:solidFill>
          <a:latin typeface="+mn-lt"/>
          <a:ea typeface="+mn-ea"/>
          <a:cs typeface="+mn-cs"/>
        </a:defRPr>
      </a:lvl8pPr>
      <a:lvl9pPr marL="3656430" algn="l" defTabSz="91410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invGray">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28650" y="6356351"/>
            <a:ext cx="936381" cy="365125"/>
          </a:xfrm>
          <a:prstGeom prst="rect">
            <a:avLst/>
          </a:prstGeom>
        </p:spPr>
        <p:txBody>
          <a:bodyPr vert="horz" lIns="91440" tIns="45720" rIns="91440" bIns="45720" rtlCol="0" anchor="ctr"/>
          <a:lstStyle>
            <a:lvl1pPr algn="l">
              <a:defRPr sz="1200">
                <a:solidFill>
                  <a:schemeClr val="accent6">
                    <a:lumMod val="20000"/>
                    <a:lumOff val="80000"/>
                  </a:schemeClr>
                </a:solidFill>
              </a:defRPr>
            </a:lvl1pPr>
          </a:lstStyle>
          <a:p>
            <a:pPr fontAlgn="auto">
              <a:spcBef>
                <a:spcPts val="0"/>
              </a:spcBef>
              <a:spcAft>
                <a:spcPts val="0"/>
              </a:spcAft>
            </a:pPr>
            <a:fld id="{79F0484A-F300-4B64-A3A1-4509DE43DA60}" type="datetime1">
              <a:rPr lang="en-US" smtClean="0">
                <a:solidFill>
                  <a:srgbClr val="C19859">
                    <a:lumMod val="20000"/>
                    <a:lumOff val="80000"/>
                  </a:srgbClr>
                </a:solidFill>
                <a:latin typeface="Century Gothic"/>
              </a:rPr>
              <a:pPr fontAlgn="auto">
                <a:spcBef>
                  <a:spcPts val="0"/>
                </a:spcBef>
                <a:spcAft>
                  <a:spcPts val="0"/>
                </a:spcAft>
              </a:pPr>
              <a:t>7/17/2019</a:t>
            </a:fld>
            <a:endParaRPr lang="en-US" dirty="0">
              <a:solidFill>
                <a:srgbClr val="C19859">
                  <a:lumMod val="20000"/>
                  <a:lumOff val="80000"/>
                </a:srgbClr>
              </a:solidFill>
              <a:latin typeface="Century Gothic"/>
            </a:endParaRPr>
          </a:p>
        </p:txBody>
      </p:sp>
      <p:sp>
        <p:nvSpPr>
          <p:cNvPr id="5" name="Footer Placeholder 4"/>
          <p:cNvSpPr>
            <a:spLocks noGrp="1"/>
          </p:cNvSpPr>
          <p:nvPr>
            <p:ph type="ftr" sz="quarter" idx="3"/>
          </p:nvPr>
        </p:nvSpPr>
        <p:spPr>
          <a:xfrm>
            <a:off x="2360734" y="6356351"/>
            <a:ext cx="4444511" cy="365125"/>
          </a:xfrm>
          <a:prstGeom prst="rect">
            <a:avLst/>
          </a:prstGeom>
        </p:spPr>
        <p:txBody>
          <a:bodyPr vert="horz" lIns="91440" tIns="45720" rIns="91440" bIns="45720" rtlCol="0" anchor="ctr"/>
          <a:lstStyle>
            <a:lvl1pPr algn="ctr">
              <a:defRPr sz="1200">
                <a:solidFill>
                  <a:schemeClr val="accent6">
                    <a:lumMod val="20000"/>
                    <a:lumOff val="80000"/>
                  </a:schemeClr>
                </a:solidFill>
              </a:defRPr>
            </a:lvl1pPr>
          </a:lstStyle>
          <a:p>
            <a:pPr fontAlgn="auto">
              <a:spcBef>
                <a:spcPts val="0"/>
              </a:spcBef>
              <a:spcAft>
                <a:spcPts val="0"/>
              </a:spcAft>
            </a:pPr>
            <a:endParaRPr lang="en-US" dirty="0">
              <a:solidFill>
                <a:srgbClr val="C19859">
                  <a:lumMod val="20000"/>
                  <a:lumOff val="80000"/>
                </a:srgbClr>
              </a:solidFill>
              <a:latin typeface="Century Gothic"/>
            </a:endParaRPr>
          </a:p>
        </p:txBody>
      </p:sp>
      <p:sp>
        <p:nvSpPr>
          <p:cNvPr id="6" name="Slide Number Placeholder 5"/>
          <p:cNvSpPr>
            <a:spLocks noGrp="1"/>
          </p:cNvSpPr>
          <p:nvPr>
            <p:ph type="sldNum" sz="quarter" idx="4"/>
          </p:nvPr>
        </p:nvSpPr>
        <p:spPr>
          <a:xfrm>
            <a:off x="7939453" y="6356351"/>
            <a:ext cx="575897" cy="365125"/>
          </a:xfrm>
          <a:prstGeom prst="rect">
            <a:avLst/>
          </a:prstGeom>
        </p:spPr>
        <p:txBody>
          <a:bodyPr vert="horz" lIns="91440" tIns="45720" rIns="91440" bIns="45720" rtlCol="0" anchor="ctr"/>
          <a:lstStyle>
            <a:lvl1pPr algn="r">
              <a:defRPr sz="1200">
                <a:solidFill>
                  <a:schemeClr val="accent6">
                    <a:lumMod val="20000"/>
                    <a:lumOff val="80000"/>
                  </a:schemeClr>
                </a:solidFill>
              </a:defRPr>
            </a:lvl1pPr>
          </a:lstStyle>
          <a:p>
            <a:pPr fontAlgn="auto">
              <a:spcBef>
                <a:spcPts val="0"/>
              </a:spcBef>
              <a:spcAft>
                <a:spcPts val="0"/>
              </a:spcAft>
            </a:pPr>
            <a:fld id="{842422B5-12DA-40CC-AE4D-EB9F472458FF}" type="slidenum">
              <a:rPr lang="en-US" smtClean="0">
                <a:solidFill>
                  <a:srgbClr val="C19859">
                    <a:lumMod val="20000"/>
                    <a:lumOff val="80000"/>
                  </a:srgbClr>
                </a:solidFill>
                <a:latin typeface="Century Gothic"/>
              </a:rPr>
              <a:pPr fontAlgn="auto">
                <a:spcBef>
                  <a:spcPts val="0"/>
                </a:spcBef>
                <a:spcAft>
                  <a:spcPts val="0"/>
                </a:spcAft>
              </a:pPr>
              <a:t>‹#›</a:t>
            </a:fld>
            <a:endParaRPr lang="en-US">
              <a:solidFill>
                <a:srgbClr val="C19859">
                  <a:lumMod val="20000"/>
                  <a:lumOff val="80000"/>
                </a:srgbClr>
              </a:solidFill>
              <a:latin typeface="Century Gothic"/>
            </a:endParaRPr>
          </a:p>
        </p:txBody>
      </p:sp>
      <p:sp>
        <p:nvSpPr>
          <p:cNvPr id="3" name="Text Placeholder 2"/>
          <p:cNvSpPr>
            <a:spLocks noGrp="1"/>
          </p:cNvSpPr>
          <p:nvPr>
            <p:ph type="body" idx="1"/>
          </p:nvPr>
        </p:nvSpPr>
        <p:spPr>
          <a:xfrm>
            <a:off x="914400" y="1825625"/>
            <a:ext cx="760095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Placeholder 1"/>
          <p:cNvSpPr>
            <a:spLocks noGrp="1"/>
          </p:cNvSpPr>
          <p:nvPr>
            <p:ph type="title"/>
          </p:nvPr>
        </p:nvSpPr>
        <p:spPr>
          <a:xfrm>
            <a:off x="914400" y="365126"/>
            <a:ext cx="760095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Tree>
    <p:extLst>
      <p:ext uri="{BB962C8B-B14F-4D97-AF65-F5344CB8AC3E}">
        <p14:creationId xmlns:p14="http://schemas.microsoft.com/office/powerpoint/2010/main" val="2536905619"/>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l" defTabSz="914400" rtl="0" eaLnBrk="1" latinLnBrk="0" hangingPunct="1">
        <a:spcBef>
          <a:spcPct val="0"/>
        </a:spcBef>
        <a:buNone/>
        <a:defRPr sz="4400" b="0" kern="1200" cap="none" spc="0">
          <a:ln w="0">
            <a:solidFill>
              <a:schemeClr val="accent1">
                <a:lumMod val="75000"/>
              </a:schemeClr>
            </a:solidFill>
          </a:ln>
          <a:solidFill>
            <a:schemeClr val="accent6"/>
          </a:solidFill>
          <a:effectLst>
            <a:outerShdw blurRad="38100" dist="25400" dir="5400000" algn="ctr" rotWithShape="0">
              <a:srgbClr val="6E747A">
                <a:alpha val="43000"/>
              </a:srgbClr>
            </a:outerShdw>
          </a:effectLst>
          <a:latin typeface="+mj-lt"/>
          <a:ea typeface="+mj-ea"/>
          <a:cs typeface="+mj-cs"/>
        </a:defRPr>
      </a:lvl1pPr>
    </p:titleStyle>
    <p:bodyStyle>
      <a:lvl1pPr marL="2286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2800" kern="1200">
          <a:solidFill>
            <a:schemeClr val="accent6">
              <a:lumMod val="20000"/>
              <a:lumOff val="80000"/>
            </a:schemeClr>
          </a:solidFill>
          <a:latin typeface="+mn-lt"/>
          <a:ea typeface="+mn-ea"/>
          <a:cs typeface="+mn-cs"/>
        </a:defRPr>
      </a:lvl1pPr>
      <a:lvl2pPr marL="6858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2400" kern="1200">
          <a:solidFill>
            <a:schemeClr val="accent6">
              <a:lumMod val="20000"/>
              <a:lumOff val="80000"/>
            </a:schemeClr>
          </a:solidFill>
          <a:latin typeface="+mn-lt"/>
          <a:ea typeface="+mn-ea"/>
          <a:cs typeface="+mn-cs"/>
        </a:defRPr>
      </a:lvl2pPr>
      <a:lvl3pPr marL="11430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2000" kern="1200">
          <a:solidFill>
            <a:schemeClr val="accent6">
              <a:lumMod val="20000"/>
              <a:lumOff val="80000"/>
            </a:schemeClr>
          </a:solidFill>
          <a:latin typeface="+mn-lt"/>
          <a:ea typeface="+mn-ea"/>
          <a:cs typeface="+mn-cs"/>
        </a:defRPr>
      </a:lvl3pPr>
      <a:lvl4pPr marL="16002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4pPr>
      <a:lvl5pPr marL="20574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5pPr>
      <a:lvl6pPr marL="25146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6pPr>
      <a:lvl7pPr marL="29718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7pPr>
      <a:lvl8pPr marL="34290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8pPr>
      <a:lvl9pPr marL="38862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0" orient="horz" pos="2160" userDrawn="1">
          <p15:clr>
            <a:srgbClr val="F26B43"/>
          </p15:clr>
        </p15:guide>
        <p15:guide id="1" pos="768" userDrawn="1">
          <p15:clr>
            <a:srgbClr val="F26B43"/>
          </p15:clr>
        </p15:guide>
        <p15:guide id="2" pos="7152" userDrawn="1">
          <p15:clr>
            <a:srgbClr val="F26B43"/>
          </p15:clr>
        </p15:guide>
        <p15:guide id="3" pos="384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pPr fontAlgn="auto">
              <a:spcBef>
                <a:spcPts val="0"/>
              </a:spcBef>
              <a:spcAft>
                <a:spcPts val="0"/>
              </a:spcAft>
            </a:pPr>
            <a:endParaRPr lang="en-US">
              <a:solidFill>
                <a:srgbClr val="775F55"/>
              </a:solidFill>
              <a:latin typeface="Tw Cen MT"/>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856545883"/>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5" r:id="rId12"/>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A609BF5-493D-492B-A2C1-BB9488327576}" type="datetimeFigureOut">
              <a:rPr lang="en-US" smtClean="0">
                <a:solidFill>
                  <a:prstClr val="black">
                    <a:tint val="75000"/>
                  </a:prstClr>
                </a:solidFill>
                <a:latin typeface="Calibri"/>
              </a:rPr>
              <a:pPr fontAlgn="auto">
                <a:spcBef>
                  <a:spcPts val="0"/>
                </a:spcBef>
                <a:spcAft>
                  <a:spcPts val="0"/>
                </a:spcAft>
              </a:pPr>
              <a:t>7/17/2019</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89BA2A7A-37EE-4C79-8337-752706B9E348}"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40534980"/>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00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0.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5usqdjsr6Vw" TargetMode="External"/><Relationship Id="rId2" Type="http://schemas.openxmlformats.org/officeDocument/2006/relationships/hyperlink" Target="https://www.youtube.com/watch?v=ZHOyfyGwpes" TargetMode="Externa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4.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4.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4.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7.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0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08.xml"/><Relationship Id="rId4" Type="http://schemas.openxmlformats.org/officeDocument/2006/relationships/image" Target="../media/image2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95.xml"/></Relationships>
</file>

<file path=ppt/slides/_rels/slide4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95.xml"/></Relationships>
</file>

<file path=ppt/slides/_rels/slide4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9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7.png"/><Relationship Id="rId18" Type="http://schemas.openxmlformats.org/officeDocument/2006/relationships/image" Target="../media/image42.jpeg"/><Relationship Id="rId26" Type="http://schemas.openxmlformats.org/officeDocument/2006/relationships/image" Target="../media/image50.jpeg"/><Relationship Id="rId3" Type="http://schemas.openxmlformats.org/officeDocument/2006/relationships/image" Target="../media/image28.jpeg"/><Relationship Id="rId21" Type="http://schemas.openxmlformats.org/officeDocument/2006/relationships/image" Target="../media/image45.jpeg"/><Relationship Id="rId7" Type="http://schemas.openxmlformats.org/officeDocument/2006/relationships/image" Target="../media/image32.jpeg"/><Relationship Id="rId12" Type="http://schemas.openxmlformats.org/officeDocument/2006/relationships/image" Target="../media/image36.jpeg"/><Relationship Id="rId17" Type="http://schemas.openxmlformats.org/officeDocument/2006/relationships/image" Target="../media/image41.jpeg"/><Relationship Id="rId25" Type="http://schemas.openxmlformats.org/officeDocument/2006/relationships/image" Target="../media/image49.jpeg"/><Relationship Id="rId2" Type="http://schemas.openxmlformats.org/officeDocument/2006/relationships/notesSlide" Target="../notesSlides/notesSlide16.xml"/><Relationship Id="rId16" Type="http://schemas.openxmlformats.org/officeDocument/2006/relationships/image" Target="../media/image40.jpeg"/><Relationship Id="rId20" Type="http://schemas.openxmlformats.org/officeDocument/2006/relationships/image" Target="../media/image44.png"/><Relationship Id="rId29" Type="http://schemas.openxmlformats.org/officeDocument/2006/relationships/image" Target="../media/image53.png"/><Relationship Id="rId1" Type="http://schemas.openxmlformats.org/officeDocument/2006/relationships/slideLayout" Target="../slideLayouts/slideLayout39.xml"/><Relationship Id="rId6" Type="http://schemas.openxmlformats.org/officeDocument/2006/relationships/image" Target="../media/image31.jpeg"/><Relationship Id="rId11" Type="http://schemas.openxmlformats.org/officeDocument/2006/relationships/image" Target="../media/image35.png"/><Relationship Id="rId24" Type="http://schemas.openxmlformats.org/officeDocument/2006/relationships/image" Target="../media/image48.png"/><Relationship Id="rId5" Type="http://schemas.openxmlformats.org/officeDocument/2006/relationships/image" Target="../media/image30.jpeg"/><Relationship Id="rId15" Type="http://schemas.openxmlformats.org/officeDocument/2006/relationships/image" Target="../media/image39.jpeg"/><Relationship Id="rId23" Type="http://schemas.openxmlformats.org/officeDocument/2006/relationships/image" Target="../media/image47.jpeg"/><Relationship Id="rId28" Type="http://schemas.openxmlformats.org/officeDocument/2006/relationships/image" Target="../media/image52.jpeg"/><Relationship Id="rId10" Type="http://schemas.openxmlformats.org/officeDocument/2006/relationships/image" Target="../media/image34.png"/><Relationship Id="rId19" Type="http://schemas.openxmlformats.org/officeDocument/2006/relationships/image" Target="../media/image43.jpeg"/><Relationship Id="rId4" Type="http://schemas.openxmlformats.org/officeDocument/2006/relationships/image" Target="../media/image29.png"/><Relationship Id="rId9" Type="http://schemas.openxmlformats.org/officeDocument/2006/relationships/chart" Target="../charts/chart1.xml"/><Relationship Id="rId14" Type="http://schemas.openxmlformats.org/officeDocument/2006/relationships/image" Target="../media/image38.jpeg"/><Relationship Id="rId22" Type="http://schemas.openxmlformats.org/officeDocument/2006/relationships/image" Target="../media/image46.jpeg"/><Relationship Id="rId27" Type="http://schemas.openxmlformats.org/officeDocument/2006/relationships/image" Target="../media/image51.jpeg"/></Relationships>
</file>

<file path=ppt/slides/_rels/slide55.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5.jpeg"/><Relationship Id="rId18" Type="http://schemas.openxmlformats.org/officeDocument/2006/relationships/image" Target="../media/image55.emf"/><Relationship Id="rId3" Type="http://schemas.openxmlformats.org/officeDocument/2006/relationships/image" Target="../media/image57.jpeg"/><Relationship Id="rId21" Type="http://schemas.openxmlformats.org/officeDocument/2006/relationships/image" Target="../media/image69.png"/><Relationship Id="rId7" Type="http://schemas.openxmlformats.org/officeDocument/2006/relationships/image" Target="../media/image59.jpeg"/><Relationship Id="rId12" Type="http://schemas.openxmlformats.org/officeDocument/2006/relationships/image" Target="../media/image64.jpeg"/><Relationship Id="rId17" Type="http://schemas.openxmlformats.org/officeDocument/2006/relationships/oleObject" Target="../embeddings/oleObject2.bin"/><Relationship Id="rId2" Type="http://schemas.openxmlformats.org/officeDocument/2006/relationships/slideLayout" Target="../slideLayouts/slideLayout1.xml"/><Relationship Id="rId16" Type="http://schemas.openxmlformats.org/officeDocument/2006/relationships/image" Target="../media/image68.jpeg"/><Relationship Id="rId20" Type="http://schemas.openxmlformats.org/officeDocument/2006/relationships/image" Target="../media/image56.emf"/><Relationship Id="rId1" Type="http://schemas.openxmlformats.org/officeDocument/2006/relationships/vmlDrawing" Target="../drawings/vmlDrawing1.vml"/><Relationship Id="rId6" Type="http://schemas.openxmlformats.org/officeDocument/2006/relationships/image" Target="../media/image58.png"/><Relationship Id="rId11" Type="http://schemas.openxmlformats.org/officeDocument/2006/relationships/image" Target="../media/image63.png"/><Relationship Id="rId24" Type="http://schemas.openxmlformats.org/officeDocument/2006/relationships/image" Target="../media/image72.png"/><Relationship Id="rId5" Type="http://schemas.openxmlformats.org/officeDocument/2006/relationships/image" Target="../media/image54.png"/><Relationship Id="rId15" Type="http://schemas.openxmlformats.org/officeDocument/2006/relationships/image" Target="../media/image67.jpeg"/><Relationship Id="rId23" Type="http://schemas.openxmlformats.org/officeDocument/2006/relationships/image" Target="../media/image71.png"/><Relationship Id="rId10" Type="http://schemas.openxmlformats.org/officeDocument/2006/relationships/image" Target="../media/image62.jpeg"/><Relationship Id="rId19" Type="http://schemas.openxmlformats.org/officeDocument/2006/relationships/oleObject" Target="../embeddings/oleObject3.bin"/><Relationship Id="rId4" Type="http://schemas.openxmlformats.org/officeDocument/2006/relationships/oleObject" Target="../embeddings/oleObject1.bin"/><Relationship Id="rId9" Type="http://schemas.openxmlformats.org/officeDocument/2006/relationships/image" Target="../media/image61.jpeg"/><Relationship Id="rId14" Type="http://schemas.openxmlformats.org/officeDocument/2006/relationships/image" Target="../media/image66.jpeg"/><Relationship Id="rId22" Type="http://schemas.openxmlformats.org/officeDocument/2006/relationships/image" Target="../media/image70.png"/></Relationships>
</file>

<file path=ppt/slides/_rels/slide56.xml.rels><?xml version="1.0" encoding="UTF-8" standalone="yes"?>
<Relationships xmlns="http://schemas.openxmlformats.org/package/2006/relationships"><Relationship Id="rId8" Type="http://schemas.openxmlformats.org/officeDocument/2006/relationships/image" Target="../media/image73.wmf"/><Relationship Id="rId13" Type="http://schemas.openxmlformats.org/officeDocument/2006/relationships/image" Target="../media/image82.png"/><Relationship Id="rId3" Type="http://schemas.openxmlformats.org/officeDocument/2006/relationships/image" Target="../media/image74.png"/><Relationship Id="rId7" Type="http://schemas.openxmlformats.org/officeDocument/2006/relationships/oleObject" Target="../embeddings/oleObject4.bin"/><Relationship Id="rId12" Type="http://schemas.openxmlformats.org/officeDocument/2006/relationships/image" Target="../media/image81.wmf"/><Relationship Id="rId2" Type="http://schemas.openxmlformats.org/officeDocument/2006/relationships/slideLayout" Target="../slideLayouts/slideLayout48.xml"/><Relationship Id="rId1" Type="http://schemas.openxmlformats.org/officeDocument/2006/relationships/vmlDrawing" Target="../drawings/vmlDrawing2.vml"/><Relationship Id="rId6" Type="http://schemas.openxmlformats.org/officeDocument/2006/relationships/image" Target="../media/image77.png"/><Relationship Id="rId11" Type="http://schemas.openxmlformats.org/officeDocument/2006/relationships/image" Target="../media/image80.emf"/><Relationship Id="rId5" Type="http://schemas.openxmlformats.org/officeDocument/2006/relationships/image" Target="../media/image76.png"/><Relationship Id="rId10" Type="http://schemas.openxmlformats.org/officeDocument/2006/relationships/image" Target="../media/image79.emf"/><Relationship Id="rId4" Type="http://schemas.openxmlformats.org/officeDocument/2006/relationships/image" Target="../media/image75.png"/><Relationship Id="rId9" Type="http://schemas.openxmlformats.org/officeDocument/2006/relationships/image" Target="../media/image78.png"/><Relationship Id="rId14" Type="http://schemas.openxmlformats.org/officeDocument/2006/relationships/image" Target="../media/image83.jpeg"/></Relationships>
</file>

<file path=ppt/slides/_rels/slide5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0.xml"/></Relationships>
</file>

<file path=ppt/slides/_rels/slide6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7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7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2.xml"/><Relationship Id="rId1" Type="http://schemas.openxmlformats.org/officeDocument/2006/relationships/slideLayout" Target="../slideLayouts/slideLayout28.xml"/><Relationship Id="rId5" Type="http://schemas.openxmlformats.org/officeDocument/2006/relationships/image" Target="../media/image98.jpeg"/><Relationship Id="rId4" Type="http://schemas.openxmlformats.org/officeDocument/2006/relationships/image" Target="../media/image97.jpeg"/></Relationships>
</file>

<file path=ppt/slides/_rels/slide7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17"/>
          <p:cNvSpPr>
            <a:spLocks noChangeShapeType="1"/>
          </p:cNvSpPr>
          <p:nvPr/>
        </p:nvSpPr>
        <p:spPr bwMode="auto">
          <a:xfrm>
            <a:off x="228600" y="3200400"/>
            <a:ext cx="2819400" cy="0"/>
          </a:xfrm>
          <a:prstGeom prst="line">
            <a:avLst/>
          </a:prstGeom>
          <a:noFill/>
          <a:ln w="12700">
            <a:solidFill>
              <a:srgbClr val="A50021"/>
            </a:solidFill>
            <a:round/>
            <a:headEnd/>
            <a:tailEnd/>
          </a:ln>
        </p:spPr>
        <p:txBody>
          <a:bodyPr lIns="91365" tIns="45685" rIns="91365" bIns="45685">
            <a:spAutoFit/>
          </a:bodyPr>
          <a:lstStyle/>
          <a:p>
            <a:endParaRPr lang="en-US">
              <a:solidFill>
                <a:srgbClr val="000000"/>
              </a:solidFill>
            </a:endParaRPr>
          </a:p>
        </p:txBody>
      </p:sp>
      <p:sp>
        <p:nvSpPr>
          <p:cNvPr id="3075" name="Text Box 11"/>
          <p:cNvSpPr txBox="1">
            <a:spLocks noChangeArrowheads="1"/>
          </p:cNvSpPr>
          <p:nvPr/>
        </p:nvSpPr>
        <p:spPr bwMode="auto">
          <a:xfrm>
            <a:off x="3581400" y="4725990"/>
            <a:ext cx="4572000" cy="1549584"/>
          </a:xfrm>
          <a:prstGeom prst="rect">
            <a:avLst/>
          </a:prstGeom>
          <a:noFill/>
          <a:ln w="25400" algn="ctr">
            <a:noFill/>
            <a:miter lim="800000"/>
            <a:headEnd/>
            <a:tailEnd/>
          </a:ln>
        </p:spPr>
        <p:txBody>
          <a:bodyPr wrap="square" lIns="91365" tIns="45685" rIns="91365" bIns="45685">
            <a:spAutoFit/>
          </a:bodyPr>
          <a:lstStyle/>
          <a:p>
            <a:pPr algn="r">
              <a:spcBef>
                <a:spcPct val="5000"/>
              </a:spcBef>
            </a:pPr>
            <a:r>
              <a:rPr lang="en-US" sz="2000" dirty="0">
                <a:solidFill>
                  <a:srgbClr val="000000"/>
                </a:solidFill>
              </a:rPr>
              <a:t>Chad A. B. Wilson, Ph.D.</a:t>
            </a:r>
          </a:p>
          <a:p>
            <a:pPr algn="r">
              <a:spcBef>
                <a:spcPct val="5000"/>
              </a:spcBef>
            </a:pPr>
            <a:r>
              <a:rPr lang="en-US" i="1" dirty="0">
                <a:solidFill>
                  <a:srgbClr val="000000"/>
                </a:solidFill>
              </a:rPr>
              <a:t>Director of Technical Communications Across the </a:t>
            </a:r>
            <a:r>
              <a:rPr lang="en-US" i="1" dirty="0" smtClean="0">
                <a:solidFill>
                  <a:srgbClr val="000000"/>
                </a:solidFill>
              </a:rPr>
              <a:t>Curriculum</a:t>
            </a:r>
          </a:p>
          <a:p>
            <a:pPr algn="r">
              <a:spcBef>
                <a:spcPct val="5000"/>
              </a:spcBef>
            </a:pPr>
            <a:endParaRPr lang="en-US" dirty="0" smtClean="0">
              <a:solidFill>
                <a:srgbClr val="000000"/>
              </a:solidFill>
            </a:endParaRPr>
          </a:p>
          <a:p>
            <a:pPr algn="r">
              <a:spcBef>
                <a:spcPct val="5000"/>
              </a:spcBef>
            </a:pPr>
            <a:r>
              <a:rPr lang="en-US" dirty="0" smtClean="0">
                <a:solidFill>
                  <a:srgbClr val="000000"/>
                </a:solidFill>
              </a:rPr>
              <a:t>July 18, 2019</a:t>
            </a:r>
            <a:endParaRPr lang="en-US" i="1" dirty="0">
              <a:solidFill>
                <a:srgbClr val="000000"/>
              </a:solidFill>
            </a:endParaRPr>
          </a:p>
        </p:txBody>
      </p:sp>
      <p:pic>
        <p:nvPicPr>
          <p:cNvPr id="3077" name="Picture 19" descr="MCj02822660000[1]"/>
          <p:cNvPicPr>
            <a:picLocks noChangeAspect="1" noChangeArrowheads="1"/>
          </p:cNvPicPr>
          <p:nvPr/>
        </p:nvPicPr>
        <p:blipFill>
          <a:blip r:embed="rId3" cstate="print"/>
          <a:srcRect/>
          <a:stretch>
            <a:fillRect/>
          </a:stretch>
        </p:blipFill>
        <p:spPr bwMode="auto">
          <a:xfrm>
            <a:off x="685800" y="2514600"/>
            <a:ext cx="2090738" cy="2211388"/>
          </a:xfrm>
          <a:prstGeom prst="rect">
            <a:avLst/>
          </a:prstGeom>
          <a:noFill/>
          <a:ln w="9525">
            <a:noFill/>
            <a:miter lim="800000"/>
            <a:headEnd/>
            <a:tailEnd/>
          </a:ln>
        </p:spPr>
      </p:pic>
      <p:sp>
        <p:nvSpPr>
          <p:cNvPr id="3078" name="Rectangle 4"/>
          <p:cNvSpPr>
            <a:spLocks noGrp="1" noChangeArrowheads="1"/>
          </p:cNvSpPr>
          <p:nvPr>
            <p:ph type="ctrTitle"/>
          </p:nvPr>
        </p:nvSpPr>
        <p:spPr>
          <a:xfrm>
            <a:off x="3048000" y="2286000"/>
            <a:ext cx="5638800" cy="2057400"/>
          </a:xfrm>
          <a:noFill/>
          <a:ln w="34925">
            <a:solidFill>
              <a:schemeClr val="hlink"/>
            </a:solidFill>
          </a:ln>
        </p:spPr>
        <p:txBody>
          <a:bodyPr>
            <a:normAutofit fontScale="90000"/>
          </a:bodyPr>
          <a:lstStyle/>
          <a:p>
            <a:pPr marL="0" indent="0" eaLnBrk="1" hangingPunct="1"/>
            <a:r>
              <a:rPr lang="en-US" sz="3600" b="1" dirty="0" smtClean="0">
                <a:solidFill>
                  <a:schemeClr val="tx1"/>
                </a:solidFill>
                <a:latin typeface="+mn-lt"/>
              </a:rPr>
              <a:t>Effective poster presentations for research and design projects</a:t>
            </a:r>
            <a:endParaRPr lang="en-US" sz="3600" b="1" dirty="0">
              <a:solidFill>
                <a:schemeClr val="tx1"/>
              </a:solidFill>
              <a:latin typeface="+mn-lt"/>
            </a:endParaRPr>
          </a:p>
        </p:txBody>
      </p:sp>
    </p:spTree>
    <p:extLst>
      <p:ext uri="{BB962C8B-B14F-4D97-AF65-F5344CB8AC3E}">
        <p14:creationId xmlns:p14="http://schemas.microsoft.com/office/powerpoint/2010/main" val="1452488994"/>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4819" name="Rectangle 3"/>
          <p:cNvSpPr>
            <a:spLocks noGrp="1" noChangeArrowheads="1"/>
          </p:cNvSpPr>
          <p:nvPr>
            <p:ph type="body" sz="half" idx="1"/>
          </p:nvPr>
        </p:nvSpPr>
        <p:spPr>
          <a:xfrm>
            <a:off x="152400" y="2286000"/>
            <a:ext cx="8763000" cy="3230563"/>
          </a:xfrm>
        </p:spPr>
        <p:txBody>
          <a:bodyPr>
            <a:noAutofit/>
          </a:bodyPr>
          <a:lstStyle/>
          <a:p>
            <a:pPr marL="0" indent="0" algn="ctr" eaLnBrk="1" hangingPunct="1">
              <a:buFont typeface="Wingdings" pitchFamily="2" charset="2"/>
              <a:buNone/>
            </a:pPr>
            <a:r>
              <a:rPr lang="en-US" sz="13800" dirty="0" smtClean="0">
                <a:solidFill>
                  <a:schemeClr val="bg1"/>
                </a:solidFill>
              </a:rPr>
              <a:t>Be excited!</a:t>
            </a:r>
          </a:p>
        </p:txBody>
      </p:sp>
    </p:spTree>
    <p:extLst>
      <p:ext uri="{BB962C8B-B14F-4D97-AF65-F5344CB8AC3E}">
        <p14:creationId xmlns:p14="http://schemas.microsoft.com/office/powerpoint/2010/main" val="27169279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rot="20225096">
            <a:off x="415972" y="2742305"/>
            <a:ext cx="2580401" cy="1306369"/>
          </a:xfrm>
          <a:solidFill>
            <a:schemeClr val="accent1"/>
          </a:solidFill>
          <a:effectLst>
            <a:outerShdw blurRad="50800" dist="38100" dir="2700000" algn="tl" rotWithShape="0">
              <a:prstClr val="black">
                <a:alpha val="40000"/>
              </a:prstClr>
            </a:outerShdw>
          </a:effectLst>
        </p:spPr>
        <p:txBody>
          <a:bodyPr anchor="ctr">
            <a:normAutofit/>
          </a:bodyPr>
          <a:lstStyle/>
          <a:p>
            <a:pPr marL="0" indent="0" algn="ctr">
              <a:buNone/>
            </a:pPr>
            <a:r>
              <a:rPr lang="en-US" sz="3600" b="1" dirty="0" smtClean="0"/>
              <a:t>Information Grasped</a:t>
            </a:r>
            <a:endParaRPr lang="en-US" sz="3600" b="1" dirty="0"/>
          </a:p>
        </p:txBody>
      </p:sp>
      <p:sp>
        <p:nvSpPr>
          <p:cNvPr id="8" name="TextBox 7"/>
          <p:cNvSpPr txBox="1"/>
          <p:nvPr/>
        </p:nvSpPr>
        <p:spPr>
          <a:xfrm>
            <a:off x="3124200" y="2819400"/>
            <a:ext cx="762000" cy="1107996"/>
          </a:xfrm>
          <a:prstGeom prst="rect">
            <a:avLst/>
          </a:prstGeom>
          <a:noFill/>
        </p:spPr>
        <p:txBody>
          <a:bodyPr wrap="square" rtlCol="0">
            <a:spAutoFit/>
          </a:bodyPr>
          <a:lstStyle/>
          <a:p>
            <a:pPr algn="l" fontAlgn="auto">
              <a:spcBef>
                <a:spcPts val="0"/>
              </a:spcBef>
              <a:spcAft>
                <a:spcPts val="0"/>
              </a:spcAft>
            </a:pPr>
            <a:r>
              <a:rPr lang="en-US" sz="6600" b="1" dirty="0" smtClean="0">
                <a:solidFill>
                  <a:prstClr val="black"/>
                </a:solidFill>
                <a:latin typeface="Tw Cen MT"/>
              </a:rPr>
              <a:t>=</a:t>
            </a:r>
            <a:endParaRPr lang="en-US" b="1" dirty="0">
              <a:solidFill>
                <a:prstClr val="black"/>
              </a:solidFill>
              <a:latin typeface="Tw Cen MT"/>
            </a:endParaRPr>
          </a:p>
        </p:txBody>
      </p:sp>
      <p:sp>
        <p:nvSpPr>
          <p:cNvPr id="9" name="TextBox 8"/>
          <p:cNvSpPr txBox="1"/>
          <p:nvPr/>
        </p:nvSpPr>
        <p:spPr>
          <a:xfrm>
            <a:off x="3899704" y="2042932"/>
            <a:ext cx="1600200" cy="2923877"/>
          </a:xfrm>
          <a:prstGeom prst="rect">
            <a:avLst/>
          </a:prstGeom>
          <a:noFill/>
        </p:spPr>
        <p:txBody>
          <a:bodyPr wrap="square" rtlCol="0">
            <a:spAutoFit/>
          </a:bodyPr>
          <a:lstStyle/>
          <a:p>
            <a:pPr algn="l" fontAlgn="auto">
              <a:spcBef>
                <a:spcPts val="0"/>
              </a:spcBef>
              <a:spcAft>
                <a:spcPts val="0"/>
              </a:spcAft>
            </a:pPr>
            <a:r>
              <a:rPr lang="en-US" sz="16600" b="1" dirty="0" smtClean="0">
                <a:solidFill>
                  <a:prstClr val="black"/>
                </a:solidFill>
                <a:latin typeface="Tw Cen MT"/>
              </a:rPr>
              <a:t>½</a:t>
            </a:r>
            <a:r>
              <a:rPr lang="en-US" dirty="0" smtClean="0">
                <a:solidFill>
                  <a:prstClr val="black"/>
                </a:solidFill>
                <a:latin typeface="Tw Cen MT"/>
              </a:rPr>
              <a:t> </a:t>
            </a:r>
            <a:endParaRPr lang="en-US" dirty="0">
              <a:solidFill>
                <a:prstClr val="black"/>
              </a:solidFill>
              <a:latin typeface="Tw Cen MT"/>
            </a:endParaRPr>
          </a:p>
        </p:txBody>
      </p:sp>
      <p:sp>
        <p:nvSpPr>
          <p:cNvPr id="10" name="TextBox 9"/>
          <p:cNvSpPr txBox="1"/>
          <p:nvPr/>
        </p:nvSpPr>
        <p:spPr>
          <a:xfrm>
            <a:off x="6019800" y="2650123"/>
            <a:ext cx="2819400" cy="1446550"/>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fontAlgn="auto">
              <a:spcBef>
                <a:spcPts val="0"/>
              </a:spcBef>
              <a:spcAft>
                <a:spcPts val="0"/>
              </a:spcAft>
            </a:pPr>
            <a:r>
              <a:rPr lang="en-US" sz="4400" b="1" dirty="0" smtClean="0">
                <a:solidFill>
                  <a:prstClr val="black"/>
                </a:solidFill>
                <a:latin typeface="Tw Cen MT"/>
              </a:rPr>
              <a:t>Excitement</a:t>
            </a:r>
          </a:p>
          <a:p>
            <a:pPr fontAlgn="auto">
              <a:spcBef>
                <a:spcPts val="0"/>
              </a:spcBef>
              <a:spcAft>
                <a:spcPts val="0"/>
              </a:spcAft>
            </a:pPr>
            <a:r>
              <a:rPr lang="en-US" sz="4400" b="1" dirty="0" smtClean="0">
                <a:solidFill>
                  <a:prstClr val="black"/>
                </a:solidFill>
                <a:latin typeface="Tw Cen MT"/>
              </a:rPr>
              <a:t>Level</a:t>
            </a:r>
            <a:endParaRPr lang="en-US" sz="4400" b="1" dirty="0">
              <a:solidFill>
                <a:prstClr val="black"/>
              </a:solidFill>
              <a:latin typeface="Tw Cen MT"/>
            </a:endParaRPr>
          </a:p>
        </p:txBody>
      </p:sp>
    </p:spTree>
    <p:extLst>
      <p:ext uri="{BB962C8B-B14F-4D97-AF65-F5344CB8AC3E}">
        <p14:creationId xmlns:p14="http://schemas.microsoft.com/office/powerpoint/2010/main" val="254099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8" grpId="0"/>
      <p:bldP spid="9"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rot="20225096">
            <a:off x="415972" y="2742305"/>
            <a:ext cx="2580401" cy="1306369"/>
          </a:xfrm>
          <a:solidFill>
            <a:schemeClr val="accent1"/>
          </a:solidFill>
          <a:effectLst>
            <a:outerShdw blurRad="50800" dist="38100" dir="2700000" algn="tl" rotWithShape="0">
              <a:prstClr val="black">
                <a:alpha val="40000"/>
              </a:prstClr>
            </a:outerShdw>
          </a:effectLst>
        </p:spPr>
        <p:txBody>
          <a:bodyPr anchor="ctr">
            <a:normAutofit/>
          </a:bodyPr>
          <a:lstStyle/>
          <a:p>
            <a:pPr marL="0" indent="0" algn="ctr">
              <a:buNone/>
            </a:pPr>
            <a:r>
              <a:rPr lang="en-US" sz="3600" b="1" dirty="0"/>
              <a:t>Information Grasped</a:t>
            </a:r>
          </a:p>
        </p:txBody>
      </p:sp>
      <p:sp>
        <p:nvSpPr>
          <p:cNvPr id="8" name="TextBox 7"/>
          <p:cNvSpPr txBox="1"/>
          <p:nvPr/>
        </p:nvSpPr>
        <p:spPr>
          <a:xfrm>
            <a:off x="3124200" y="2819400"/>
            <a:ext cx="7620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Tw Cen MT"/>
                <a:ea typeface="+mn-ea"/>
                <a:cs typeface="+mn-cs"/>
              </a:rPr>
              <a:t>=</a:t>
            </a:r>
            <a:endParaRPr kumimoji="0" lang="en-US" sz="1800" b="1" i="0" u="none" strike="noStrike" kern="1200" cap="none" spc="0" normalizeH="0" baseline="0" noProof="0" dirty="0">
              <a:ln>
                <a:noFill/>
              </a:ln>
              <a:solidFill>
                <a:prstClr val="black"/>
              </a:solidFill>
              <a:effectLst/>
              <a:uLnTx/>
              <a:uFillTx/>
              <a:latin typeface="Tw Cen MT"/>
              <a:ea typeface="+mn-ea"/>
              <a:cs typeface="+mn-cs"/>
            </a:endParaRPr>
          </a:p>
        </p:txBody>
      </p:sp>
      <p:sp>
        <p:nvSpPr>
          <p:cNvPr id="9" name="TextBox 8"/>
          <p:cNvSpPr txBox="1"/>
          <p:nvPr/>
        </p:nvSpPr>
        <p:spPr>
          <a:xfrm>
            <a:off x="4495800" y="3170419"/>
            <a:ext cx="28194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noFill/>
                </a:ln>
                <a:solidFill>
                  <a:prstClr val="black"/>
                </a:solidFill>
                <a:effectLst/>
                <a:uLnTx/>
                <a:uFillTx/>
                <a:latin typeface="Tw Cen MT"/>
                <a:ea typeface="+mn-ea"/>
                <a:cs typeface="+mn-cs"/>
              </a:rPr>
              <a:t>200</a:t>
            </a:r>
            <a:r>
              <a:rPr kumimoji="0" lang="en-US" sz="1400" b="0" i="0" u="none" strike="noStrike" kern="1200" cap="none" spc="0" normalizeH="0" baseline="0" noProof="0" dirty="0">
                <a:ln>
                  <a:noFill/>
                </a:ln>
                <a:solidFill>
                  <a:prstClr val="black"/>
                </a:solidFill>
                <a:effectLst/>
                <a:uLnTx/>
                <a:uFillTx/>
                <a:latin typeface="Tw Cen MT"/>
                <a:ea typeface="+mn-ea"/>
                <a:cs typeface="+mn-cs"/>
              </a:rPr>
              <a:t> </a:t>
            </a:r>
          </a:p>
        </p:txBody>
      </p:sp>
      <p:sp>
        <p:nvSpPr>
          <p:cNvPr id="10" name="TextBox 9"/>
          <p:cNvSpPr txBox="1"/>
          <p:nvPr/>
        </p:nvSpPr>
        <p:spPr>
          <a:xfrm>
            <a:off x="4495800" y="1752600"/>
            <a:ext cx="2819400" cy="1446550"/>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w Cen MT"/>
                <a:ea typeface="+mn-ea"/>
                <a:cs typeface="+mn-cs"/>
              </a:rPr>
              <a:t>Excitement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w Cen MT"/>
                <a:ea typeface="+mn-ea"/>
                <a:cs typeface="+mn-cs"/>
              </a:rPr>
              <a:t>Level</a:t>
            </a:r>
          </a:p>
        </p:txBody>
      </p:sp>
      <p:sp>
        <p:nvSpPr>
          <p:cNvPr id="6" name="TextBox 5"/>
          <p:cNvSpPr txBox="1"/>
          <p:nvPr/>
        </p:nvSpPr>
        <p:spPr>
          <a:xfrm>
            <a:off x="7475214" y="610944"/>
            <a:ext cx="1129496"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noFill/>
                </a:ln>
                <a:solidFill>
                  <a:prstClr val="black"/>
                </a:solidFill>
                <a:effectLst/>
                <a:uLnTx/>
                <a:uFillTx/>
                <a:latin typeface="Tw Cen MT"/>
                <a:ea typeface="+mn-ea"/>
                <a:cs typeface="+mn-cs"/>
              </a:rPr>
              <a:t>2</a:t>
            </a:r>
            <a:r>
              <a:rPr kumimoji="0" lang="en-US" sz="1400" b="0" i="0" u="none" strike="noStrike" kern="1200" cap="none" spc="0" normalizeH="0" baseline="0" noProof="0" dirty="0">
                <a:ln>
                  <a:noFill/>
                </a:ln>
                <a:solidFill>
                  <a:prstClr val="black"/>
                </a:solidFill>
                <a:effectLst/>
                <a:uLnTx/>
                <a:uFillTx/>
                <a:latin typeface="Tw Cen MT"/>
                <a:ea typeface="+mn-ea"/>
                <a:cs typeface="+mn-cs"/>
              </a:rPr>
              <a:t> </a:t>
            </a:r>
          </a:p>
        </p:txBody>
      </p:sp>
      <p:cxnSp>
        <p:nvCxnSpPr>
          <p:cNvPr id="4" name="Straight Connector 3"/>
          <p:cNvCxnSpPr/>
          <p:nvPr/>
        </p:nvCxnSpPr>
        <p:spPr>
          <a:xfrm>
            <a:off x="4114800" y="3457731"/>
            <a:ext cx="35814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5026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304800" y="2133600"/>
            <a:ext cx="8302752" cy="3962400"/>
          </a:xfrm>
        </p:spPr>
        <p:txBody>
          <a:bodyPr>
            <a:normAutofit/>
          </a:bodyPr>
          <a:lstStyle/>
          <a:p>
            <a:pPr marL="0" indent="0" algn="ctr">
              <a:buNone/>
            </a:pPr>
            <a:r>
              <a:rPr lang="en-US" sz="4000" dirty="0" smtClean="0"/>
              <a:t>If you aren’t excited about the topic, why should anyone listen?</a:t>
            </a:r>
            <a:endParaRPr lang="en-US" sz="4000" dirty="0"/>
          </a:p>
        </p:txBody>
      </p:sp>
      <p:sp>
        <p:nvSpPr>
          <p:cNvPr id="5" name="Rectangle 4"/>
          <p:cNvSpPr/>
          <p:nvPr/>
        </p:nvSpPr>
        <p:spPr>
          <a:xfrm>
            <a:off x="2286000" y="4631266"/>
            <a:ext cx="4572000" cy="954107"/>
          </a:xfrm>
          <a:prstGeom prst="rect">
            <a:avLst/>
          </a:prstGeom>
        </p:spPr>
        <p:txBody>
          <a:bodyPr>
            <a:spAutoFit/>
          </a:bodyPr>
          <a:lstStyle/>
          <a:p>
            <a:pPr fontAlgn="auto">
              <a:spcBef>
                <a:spcPts val="0"/>
              </a:spcBef>
              <a:spcAft>
                <a:spcPts val="0"/>
              </a:spcAft>
            </a:pPr>
            <a:r>
              <a:rPr lang="en-US" sz="2800" dirty="0" smtClean="0">
                <a:solidFill>
                  <a:prstClr val="black"/>
                </a:solidFill>
                <a:latin typeface="Tw Cen MT"/>
                <a:hlinkClick r:id="rId2"/>
              </a:rPr>
              <a:t>Amory </a:t>
            </a:r>
            <a:r>
              <a:rPr lang="en-US" sz="2800" dirty="0" err="1" smtClean="0">
                <a:solidFill>
                  <a:prstClr val="black"/>
                </a:solidFill>
                <a:latin typeface="Tw Cen MT"/>
                <a:hlinkClick r:id="rId2"/>
              </a:rPr>
              <a:t>Lovins</a:t>
            </a:r>
            <a:r>
              <a:rPr lang="en-US" sz="2800" dirty="0" smtClean="0">
                <a:solidFill>
                  <a:prstClr val="black"/>
                </a:solidFill>
                <a:latin typeface="Tw Cen MT"/>
                <a:hlinkClick r:id="rId2"/>
              </a:rPr>
              <a:t> TED Talk</a:t>
            </a:r>
            <a:endParaRPr lang="en-US" sz="2800" dirty="0" smtClean="0">
              <a:solidFill>
                <a:prstClr val="black"/>
              </a:solidFill>
              <a:latin typeface="Tw Cen MT"/>
            </a:endParaRPr>
          </a:p>
          <a:p>
            <a:pPr fontAlgn="auto">
              <a:spcBef>
                <a:spcPts val="0"/>
              </a:spcBef>
              <a:spcAft>
                <a:spcPts val="0"/>
              </a:spcAft>
            </a:pPr>
            <a:r>
              <a:rPr lang="en-US" sz="2800" dirty="0" smtClean="0">
                <a:solidFill>
                  <a:prstClr val="black"/>
                </a:solidFill>
                <a:latin typeface="Tw Cen MT"/>
                <a:hlinkClick r:id="rId3"/>
              </a:rPr>
              <a:t>Carolyn </a:t>
            </a:r>
            <a:r>
              <a:rPr lang="en-US" sz="2800" dirty="0" err="1" smtClean="0">
                <a:solidFill>
                  <a:prstClr val="black"/>
                </a:solidFill>
                <a:latin typeface="Tw Cen MT"/>
                <a:hlinkClick r:id="rId3"/>
              </a:rPr>
              <a:t>Porco</a:t>
            </a:r>
            <a:r>
              <a:rPr lang="en-US" sz="2800" dirty="0" smtClean="0">
                <a:solidFill>
                  <a:prstClr val="black"/>
                </a:solidFill>
                <a:latin typeface="Tw Cen MT"/>
                <a:hlinkClick r:id="rId3"/>
              </a:rPr>
              <a:t> TED talk</a:t>
            </a:r>
            <a:endParaRPr lang="en-US" sz="2800" dirty="0">
              <a:solidFill>
                <a:prstClr val="black"/>
              </a:solidFill>
              <a:latin typeface="Tw Cen MT"/>
            </a:endParaRPr>
          </a:p>
        </p:txBody>
      </p:sp>
    </p:spTree>
    <p:extLst>
      <p:ext uri="{BB962C8B-B14F-4D97-AF65-F5344CB8AC3E}">
        <p14:creationId xmlns:p14="http://schemas.microsoft.com/office/powerpoint/2010/main" val="21500249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1143000" y="2857500"/>
            <a:ext cx="8153400" cy="1143000"/>
          </a:xfrm>
        </p:spPr>
        <p:txBody>
          <a:bodyPr>
            <a:normAutofit/>
          </a:bodyPr>
          <a:lstStyle/>
          <a:p>
            <a:pPr marL="0" indent="0">
              <a:buNone/>
            </a:pPr>
            <a:r>
              <a:rPr lang="en-US" sz="6600" i="1" dirty="0" smtClean="0"/>
              <a:t>30 seconds</a:t>
            </a:r>
            <a:endParaRPr lang="en-US" sz="6600" i="1" dirty="0"/>
          </a:p>
        </p:txBody>
      </p:sp>
      <p:pic>
        <p:nvPicPr>
          <p:cNvPr id="136194" name="Picture 2" descr="http://www.teacherfiles.com/clipart/time/analog_clock_01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943100"/>
            <a:ext cx="297180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2812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438400"/>
            <a:ext cx="9144000" cy="2123658"/>
          </a:xfrm>
          <a:prstGeom prst="rect">
            <a:avLst/>
          </a:prstGeom>
          <a:noFill/>
        </p:spPr>
        <p:txBody>
          <a:bodyPr wrap="square" rtlCol="0">
            <a:spAutoFit/>
          </a:bodyPr>
          <a:lstStyle/>
          <a:p>
            <a:pPr algn="ctr"/>
            <a:r>
              <a:rPr lang="en-US" sz="6600" dirty="0" smtClean="0">
                <a:solidFill>
                  <a:prstClr val="black"/>
                </a:solidFill>
              </a:rPr>
              <a:t>The AND </a:t>
            </a:r>
            <a:r>
              <a:rPr lang="en-US" sz="6600" dirty="0" err="1" smtClean="0">
                <a:solidFill>
                  <a:prstClr val="black"/>
                </a:solidFill>
              </a:rPr>
              <a:t>AND</a:t>
            </a:r>
            <a:r>
              <a:rPr lang="en-US" sz="6600" dirty="0" smtClean="0">
                <a:solidFill>
                  <a:prstClr val="black"/>
                </a:solidFill>
              </a:rPr>
              <a:t> </a:t>
            </a:r>
            <a:r>
              <a:rPr lang="en-US" sz="6600" dirty="0" err="1" smtClean="0">
                <a:solidFill>
                  <a:prstClr val="black"/>
                </a:solidFill>
              </a:rPr>
              <a:t>AND</a:t>
            </a:r>
            <a:r>
              <a:rPr lang="en-US" sz="6600" dirty="0" smtClean="0">
                <a:solidFill>
                  <a:prstClr val="black"/>
                </a:solidFill>
              </a:rPr>
              <a:t> Method </a:t>
            </a:r>
            <a:endParaRPr lang="en-US" sz="6600" dirty="0">
              <a:solidFill>
                <a:prstClr val="black"/>
              </a:solidFill>
            </a:endParaRPr>
          </a:p>
        </p:txBody>
      </p:sp>
    </p:spTree>
    <p:extLst>
      <p:ext uri="{BB962C8B-B14F-4D97-AF65-F5344CB8AC3E}">
        <p14:creationId xmlns:p14="http://schemas.microsoft.com/office/powerpoint/2010/main" val="1661714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0" y="2438400"/>
            <a:ext cx="9144000" cy="1107996"/>
          </a:xfrm>
          <a:prstGeom prst="rect">
            <a:avLst/>
          </a:prstGeom>
          <a:noFill/>
        </p:spPr>
        <p:txBody>
          <a:bodyPr wrap="square" rtlCol="0">
            <a:spAutoFit/>
          </a:bodyPr>
          <a:lstStyle/>
          <a:p>
            <a:r>
              <a:rPr lang="en-US" sz="6600" dirty="0" smtClean="0">
                <a:solidFill>
                  <a:prstClr val="white"/>
                </a:solidFill>
              </a:rPr>
              <a:t>The ABT Method </a:t>
            </a:r>
            <a:endParaRPr lang="en-US" sz="6600" dirty="0">
              <a:solidFill>
                <a:prstClr val="white"/>
              </a:solidFill>
            </a:endParaRPr>
          </a:p>
        </p:txBody>
      </p:sp>
    </p:spTree>
    <p:extLst>
      <p:ext uri="{BB962C8B-B14F-4D97-AF65-F5344CB8AC3E}">
        <p14:creationId xmlns:p14="http://schemas.microsoft.com/office/powerpoint/2010/main" val="6990315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tmm.chicagodistributioncenter.com/IsbnImages/97802262708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743415"/>
            <a:ext cx="5370751" cy="8118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3713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2228" y="2598003"/>
            <a:ext cx="7391400" cy="830997"/>
          </a:xfrm>
          <a:prstGeom prst="rect">
            <a:avLst/>
          </a:prstGeom>
        </p:spPr>
        <p:txBody>
          <a:bodyPr wrap="square">
            <a:spAutoFit/>
          </a:bodyPr>
          <a:lstStyle/>
          <a:p>
            <a:r>
              <a:rPr lang="en-US" sz="4800" dirty="0" smtClean="0">
                <a:solidFill>
                  <a:prstClr val="black"/>
                </a:solidFill>
              </a:rPr>
              <a:t>What do you research?</a:t>
            </a:r>
            <a:endParaRPr lang="en-US" sz="4800" dirty="0">
              <a:solidFill>
                <a:prstClr val="black"/>
              </a:solidFill>
            </a:endParaRPr>
          </a:p>
        </p:txBody>
      </p:sp>
    </p:spTree>
    <p:extLst>
      <p:ext uri="{BB962C8B-B14F-4D97-AF65-F5344CB8AC3E}">
        <p14:creationId xmlns:p14="http://schemas.microsoft.com/office/powerpoint/2010/main" val="20694181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1654" y="1981200"/>
            <a:ext cx="7391400" cy="3046988"/>
          </a:xfrm>
          <a:prstGeom prst="rect">
            <a:avLst/>
          </a:prstGeom>
        </p:spPr>
        <p:txBody>
          <a:bodyPr wrap="square">
            <a:spAutoFit/>
          </a:bodyPr>
          <a:lstStyle/>
          <a:p>
            <a:pPr algn="l"/>
            <a:r>
              <a:rPr lang="en-US" sz="3200" dirty="0" smtClean="0">
                <a:solidFill>
                  <a:prstClr val="black"/>
                </a:solidFill>
              </a:rPr>
              <a:t>“In my laboratory, </a:t>
            </a:r>
            <a:r>
              <a:rPr lang="en-US" sz="3200" dirty="0">
                <a:solidFill>
                  <a:prstClr val="black"/>
                </a:solidFill>
              </a:rPr>
              <a:t>we study physiology AND biochemistry, BUT in recent years we’ve realized the important questions are at the molecular </a:t>
            </a:r>
            <a:r>
              <a:rPr lang="en-US" sz="3200" dirty="0" smtClean="0">
                <a:solidFill>
                  <a:prstClr val="black"/>
                </a:solidFill>
              </a:rPr>
              <a:t>level; THEREFORE, </a:t>
            </a:r>
            <a:r>
              <a:rPr lang="en-US" sz="3200" dirty="0">
                <a:solidFill>
                  <a:prstClr val="black"/>
                </a:solidFill>
              </a:rPr>
              <a:t>we are now investigating the following molecular questions….”</a:t>
            </a:r>
          </a:p>
        </p:txBody>
      </p:sp>
    </p:spTree>
    <p:extLst>
      <p:ext uri="{BB962C8B-B14F-4D97-AF65-F5344CB8AC3E}">
        <p14:creationId xmlns:p14="http://schemas.microsoft.com/office/powerpoint/2010/main" val="34723119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5" name="Rectangle 3"/>
          <p:cNvSpPr>
            <a:spLocks noChangeArrowheads="1"/>
          </p:cNvSpPr>
          <p:nvPr/>
        </p:nvSpPr>
        <p:spPr bwMode="auto">
          <a:xfrm>
            <a:off x="3009900" y="863600"/>
            <a:ext cx="3124200" cy="1219200"/>
          </a:xfrm>
          <a:prstGeom prst="rect">
            <a:avLst/>
          </a:prstGeom>
          <a:solidFill>
            <a:schemeClr val="accent1">
              <a:lumMod val="20000"/>
              <a:lumOff val="80000"/>
            </a:schemeClr>
          </a:solidFill>
          <a:ln w="9525">
            <a:solidFill>
              <a:schemeClr val="tx1"/>
            </a:solidFill>
            <a:miter lim="800000"/>
            <a:headEnd/>
            <a:tailEnd/>
          </a:ln>
        </p:spPr>
        <p:txBody>
          <a:bodyPr lIns="91410" tIns="45706" rIns="91410" bIns="45706" anchor="ctr"/>
          <a:lstStyle/>
          <a:p>
            <a:r>
              <a:rPr lang="en-US" sz="2400" dirty="0"/>
              <a:t>How do people read posters?</a:t>
            </a:r>
          </a:p>
        </p:txBody>
      </p:sp>
      <p:sp>
        <p:nvSpPr>
          <p:cNvPr id="740357" name="Rectangle 5"/>
          <p:cNvSpPr>
            <a:spLocks noChangeArrowheads="1"/>
          </p:cNvSpPr>
          <p:nvPr/>
        </p:nvSpPr>
        <p:spPr bwMode="auto">
          <a:xfrm>
            <a:off x="3009900" y="4191000"/>
            <a:ext cx="3124200" cy="1216025"/>
          </a:xfrm>
          <a:prstGeom prst="rect">
            <a:avLst/>
          </a:prstGeom>
          <a:solidFill>
            <a:schemeClr val="accent1">
              <a:lumMod val="20000"/>
              <a:lumOff val="80000"/>
            </a:schemeClr>
          </a:solidFill>
          <a:ln w="9525">
            <a:solidFill>
              <a:schemeClr val="tx1"/>
            </a:solidFill>
            <a:miter lim="800000"/>
            <a:headEnd/>
            <a:tailEnd/>
          </a:ln>
        </p:spPr>
        <p:txBody>
          <a:bodyPr lIns="91410" tIns="45706" rIns="91410" bIns="45706" anchor="ctr"/>
          <a:lstStyle/>
          <a:p>
            <a:pPr>
              <a:spcBef>
                <a:spcPct val="50000"/>
              </a:spcBef>
            </a:pPr>
            <a:r>
              <a:rPr lang="en-US" sz="2400" dirty="0"/>
              <a:t>How should they be designed?</a:t>
            </a:r>
          </a:p>
        </p:txBody>
      </p:sp>
      <p:sp>
        <p:nvSpPr>
          <p:cNvPr id="740358" name="Line 6"/>
          <p:cNvSpPr>
            <a:spLocks noChangeShapeType="1"/>
          </p:cNvSpPr>
          <p:nvPr/>
        </p:nvSpPr>
        <p:spPr bwMode="auto">
          <a:xfrm flipH="1">
            <a:off x="4555067" y="2360612"/>
            <a:ext cx="16933" cy="1677988"/>
          </a:xfrm>
          <a:prstGeom prst="line">
            <a:avLst/>
          </a:prstGeom>
          <a:noFill/>
          <a:ln w="127000">
            <a:solidFill>
              <a:schemeClr val="tx1"/>
            </a:solidFill>
            <a:round/>
            <a:headEnd/>
            <a:tailEnd type="triangle" w="med" len="med"/>
          </a:ln>
        </p:spPr>
        <p:txBody>
          <a:bodyPr wrap="square" lIns="91410" tIns="45706" rIns="91410" bIns="45706">
            <a:spAutoFit/>
          </a:bodyPr>
          <a:lstStyle/>
          <a:p>
            <a:endParaRPr lang="en-US"/>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8573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03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03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0357" grpId="0" animBg="1"/>
      <p:bldP spid="74035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3400" y="5130743"/>
            <a:ext cx="3896591" cy="1482436"/>
          </a:xfrm>
        </p:spPr>
        <p:txBody>
          <a:bodyPr/>
          <a:lstStyle/>
          <a:p>
            <a:r>
              <a:rPr lang="en-US" b="1" dirty="0" smtClean="0"/>
              <a:t>Presented by,</a:t>
            </a:r>
          </a:p>
          <a:p>
            <a:r>
              <a:rPr lang="en-US" b="1" dirty="0" smtClean="0"/>
              <a:t>Team 2</a:t>
            </a:r>
          </a:p>
          <a:p>
            <a:pPr algn="just"/>
            <a:endParaRPr lang="en-US" sz="1800" b="1" dirty="0"/>
          </a:p>
        </p:txBody>
      </p:sp>
      <p:sp>
        <p:nvSpPr>
          <p:cNvPr id="2" name="Title 1"/>
          <p:cNvSpPr>
            <a:spLocks noGrp="1"/>
          </p:cNvSpPr>
          <p:nvPr>
            <p:ph type="ctrTitle"/>
          </p:nvPr>
        </p:nvSpPr>
        <p:spPr>
          <a:xfrm>
            <a:off x="1143000" y="2356090"/>
            <a:ext cx="6858000" cy="2387600"/>
          </a:xfrm>
        </p:spPr>
        <p:txBody>
          <a:bodyPr>
            <a:normAutofit fontScale="90000"/>
          </a:bodyPr>
          <a:lstStyle/>
          <a:p>
            <a:r>
              <a:rPr lang="en-US" sz="3600" b="1" dirty="0" smtClean="0"/>
              <a:t>ECE 7373</a:t>
            </a:r>
            <a:br>
              <a:rPr lang="en-US" sz="3600" b="1" dirty="0" smtClean="0"/>
            </a:br>
            <a:r>
              <a:rPr lang="en-US" sz="3600" b="1" dirty="0" smtClean="0"/>
              <a:t>Advance Topics in Computer Architecture</a:t>
            </a:r>
            <a:r>
              <a:rPr lang="en-US" sz="4400" b="1" dirty="0" smtClean="0"/>
              <a:t/>
            </a:r>
            <a:br>
              <a:rPr lang="en-US" sz="4400" b="1" dirty="0" smtClean="0"/>
            </a:br>
            <a:r>
              <a:rPr lang="en-US" sz="4400" b="1" dirty="0"/>
              <a:t/>
            </a:r>
            <a:br>
              <a:rPr lang="en-US" sz="4400" b="1" dirty="0"/>
            </a:br>
            <a:r>
              <a:rPr lang="en-US" sz="4400" b="1" dirty="0" smtClean="0"/>
              <a:t>Multithreading – Simultaneous Multithreading</a:t>
            </a:r>
            <a:endParaRPr lang="en-US" sz="4400" b="1" dirty="0"/>
          </a:p>
        </p:txBody>
      </p:sp>
      <p:sp>
        <p:nvSpPr>
          <p:cNvPr id="4" name="TextBox 3"/>
          <p:cNvSpPr txBox="1"/>
          <p:nvPr/>
        </p:nvSpPr>
        <p:spPr>
          <a:xfrm>
            <a:off x="5320146" y="4761411"/>
            <a:ext cx="3179618" cy="369332"/>
          </a:xfrm>
          <a:prstGeom prst="rect">
            <a:avLst/>
          </a:prstGeom>
          <a:noFill/>
          <a:ln>
            <a:solidFill>
              <a:schemeClr val="accent4">
                <a:lumMod val="50000"/>
              </a:schemeClr>
            </a:solidFill>
          </a:ln>
        </p:spPr>
        <p:txBody>
          <a:bodyPr wrap="square" rtlCol="0" anchor="ctr" anchorCtr="1">
            <a:spAutoFit/>
          </a:bodyPr>
          <a:lstStyle/>
          <a:p>
            <a:pPr algn="l" fontAlgn="auto">
              <a:spcBef>
                <a:spcPts val="0"/>
              </a:spcBef>
              <a:spcAft>
                <a:spcPts val="0"/>
              </a:spcAft>
            </a:pPr>
            <a:endParaRPr lang="en-US" b="1" dirty="0">
              <a:solidFill>
                <a:prstClr val="white"/>
              </a:solidFill>
              <a:latin typeface="Century Gothic"/>
            </a:endParaRPr>
          </a:p>
        </p:txBody>
      </p:sp>
    </p:spTree>
    <p:extLst>
      <p:ext uri="{BB962C8B-B14F-4D97-AF65-F5344CB8AC3E}">
        <p14:creationId xmlns:p14="http://schemas.microsoft.com/office/powerpoint/2010/main" val="37942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Thread: single sequential flow of control within a program</a:t>
            </a:r>
          </a:p>
          <a:p>
            <a:r>
              <a:rPr lang="en-US" dirty="0"/>
              <a:t>Single-threaded program can handle one task at any time.</a:t>
            </a:r>
          </a:p>
          <a:p>
            <a:r>
              <a:rPr lang="en-US" dirty="0"/>
              <a:t>Multitasking allows single processor to run several concurrent threads.</a:t>
            </a:r>
          </a:p>
          <a:p>
            <a:r>
              <a:rPr lang="en-US" dirty="0"/>
              <a:t>Most modern operating systems support multitasking.</a:t>
            </a:r>
          </a:p>
          <a:p>
            <a:endParaRPr lang="en-US" dirty="0"/>
          </a:p>
        </p:txBody>
      </p:sp>
      <p:sp>
        <p:nvSpPr>
          <p:cNvPr id="3" name="Title 2"/>
          <p:cNvSpPr>
            <a:spLocks noGrp="1"/>
          </p:cNvSpPr>
          <p:nvPr>
            <p:ph type="title"/>
          </p:nvPr>
        </p:nvSpPr>
        <p:spPr/>
        <p:txBody>
          <a:bodyPr/>
          <a:lstStyle/>
          <a:p>
            <a:r>
              <a:rPr lang="en-US" dirty="0" smtClean="0"/>
              <a:t>Thread</a:t>
            </a:r>
            <a:endParaRPr lang="en-US" dirty="0"/>
          </a:p>
        </p:txBody>
      </p:sp>
    </p:spTree>
    <p:extLst>
      <p:ext uri="{BB962C8B-B14F-4D97-AF65-F5344CB8AC3E}">
        <p14:creationId xmlns:p14="http://schemas.microsoft.com/office/powerpoint/2010/main" val="2993092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pPr>
              <a:spcBef>
                <a:spcPts val="275"/>
              </a:spcBef>
              <a:buClr>
                <a:srgbClr val="000000"/>
              </a:buClr>
              <a:buSzPct val="59000"/>
              <a:buFont typeface="Times New Roman" pitchFamily="18" charset="0"/>
              <a:buBlip>
                <a:blip r:embed="rId2"/>
              </a:buBlip>
            </a:pPr>
            <a:r>
              <a:rPr lang="en-GB" dirty="0">
                <a:latin typeface="Helvetica" pitchFamily="34" charset="0"/>
              </a:rPr>
              <a:t>Multithreading is similar to multi-processing.</a:t>
            </a:r>
          </a:p>
          <a:p>
            <a:pPr lvl="1">
              <a:spcBef>
                <a:spcPts val="275"/>
              </a:spcBef>
              <a:buClr>
                <a:srgbClr val="000000"/>
              </a:buClr>
              <a:buSzPct val="343000"/>
              <a:buFont typeface="Times New Roman" pitchFamily="18" charset="0"/>
              <a:buNone/>
            </a:pPr>
            <a:endParaRPr lang="en-GB" sz="1000" dirty="0">
              <a:latin typeface="Helvetica" pitchFamily="34" charset="0"/>
            </a:endParaRPr>
          </a:p>
          <a:p>
            <a:pPr>
              <a:spcBef>
                <a:spcPts val="275"/>
              </a:spcBef>
              <a:buClr>
                <a:srgbClr val="000000"/>
              </a:buClr>
              <a:buSzPct val="59000"/>
              <a:buFont typeface="Times New Roman" pitchFamily="18" charset="0"/>
              <a:buBlip>
                <a:blip r:embed="rId2"/>
              </a:buBlip>
            </a:pPr>
            <a:r>
              <a:rPr lang="en-GB" dirty="0">
                <a:latin typeface="Helvetica" pitchFamily="34" charset="0"/>
              </a:rPr>
              <a:t>A multi-processing Operating System can run several processes at the same time</a:t>
            </a:r>
          </a:p>
          <a:p>
            <a:pPr lvl="1">
              <a:spcBef>
                <a:spcPts val="275"/>
              </a:spcBef>
              <a:buClr>
                <a:srgbClr val="000000"/>
              </a:buClr>
              <a:buSzPct val="85000"/>
              <a:buFont typeface="Times New Roman" pitchFamily="18" charset="0"/>
              <a:buBlip>
                <a:blip r:embed="rId2"/>
              </a:buBlip>
            </a:pPr>
            <a:r>
              <a:rPr lang="en-GB" sz="2000" dirty="0">
                <a:latin typeface="Helvetica" pitchFamily="34" charset="0"/>
              </a:rPr>
              <a:t>Each process has its own address/memory space</a:t>
            </a:r>
          </a:p>
          <a:p>
            <a:pPr lvl="1">
              <a:spcBef>
                <a:spcPts val="275"/>
              </a:spcBef>
              <a:buClr>
                <a:srgbClr val="000000"/>
              </a:buClr>
              <a:buSzPct val="85000"/>
              <a:buFont typeface="Times New Roman" pitchFamily="18" charset="0"/>
              <a:buBlip>
                <a:blip r:embed="rId2"/>
              </a:buBlip>
            </a:pPr>
            <a:r>
              <a:rPr lang="en-GB" sz="2000" dirty="0">
                <a:latin typeface="Helvetica" pitchFamily="34" charset="0"/>
              </a:rPr>
              <a:t>The OS's scheduler decides when each process is executed</a:t>
            </a:r>
          </a:p>
          <a:p>
            <a:pPr lvl="2">
              <a:spcBef>
                <a:spcPts val="275"/>
              </a:spcBef>
              <a:buClr>
                <a:srgbClr val="000000"/>
              </a:buClr>
              <a:buSzPct val="85000"/>
              <a:buFont typeface="Times New Roman" pitchFamily="18" charset="0"/>
              <a:buBlip>
                <a:blip r:embed="rId2"/>
              </a:buBlip>
            </a:pPr>
            <a:r>
              <a:rPr lang="en-GB" dirty="0">
                <a:latin typeface="Helvetica" pitchFamily="34" charset="0"/>
              </a:rPr>
              <a:t>Only one process is actually executing at any given time.  However, the system appears to be running several programs simultaneously</a:t>
            </a:r>
          </a:p>
          <a:p>
            <a:pPr>
              <a:spcBef>
                <a:spcPts val="275"/>
              </a:spcBef>
              <a:buClr>
                <a:srgbClr val="000000"/>
              </a:buClr>
              <a:buSzPct val="343000"/>
              <a:buFont typeface="Times New Roman" pitchFamily="18" charset="0"/>
              <a:buNone/>
            </a:pPr>
            <a:endParaRPr lang="en-GB" sz="1000" dirty="0">
              <a:latin typeface="Helvetica" pitchFamily="34" charset="0"/>
            </a:endParaRPr>
          </a:p>
          <a:p>
            <a:pPr>
              <a:spcBef>
                <a:spcPts val="275"/>
              </a:spcBef>
              <a:buClr>
                <a:srgbClr val="000000"/>
              </a:buClr>
              <a:buSzPct val="59000"/>
              <a:buFont typeface="Times New Roman" pitchFamily="18" charset="0"/>
              <a:buBlip>
                <a:blip r:embed="rId2"/>
              </a:buBlip>
            </a:pPr>
            <a:r>
              <a:rPr lang="en-GB" dirty="0">
                <a:latin typeface="Helvetica" pitchFamily="34" charset="0"/>
              </a:rPr>
              <a:t>Separate processes </a:t>
            </a:r>
            <a:r>
              <a:rPr lang="en-GB" dirty="0" smtClean="0">
                <a:latin typeface="Helvetica" pitchFamily="34" charset="0"/>
              </a:rPr>
              <a:t>do </a:t>
            </a:r>
            <a:r>
              <a:rPr lang="en-GB" dirty="0">
                <a:latin typeface="Helvetica" pitchFamily="34" charset="0"/>
              </a:rPr>
              <a:t>not have access to each other's memory space</a:t>
            </a:r>
          </a:p>
          <a:p>
            <a:pPr lvl="1">
              <a:spcBef>
                <a:spcPts val="275"/>
              </a:spcBef>
              <a:buClr>
                <a:srgbClr val="000000"/>
              </a:buClr>
              <a:buSzPct val="85000"/>
              <a:buFont typeface="Times New Roman" pitchFamily="18" charset="0"/>
              <a:buBlip>
                <a:blip r:embed="rId2"/>
              </a:buBlip>
            </a:pPr>
            <a:r>
              <a:rPr lang="en-GB" sz="2000" dirty="0">
                <a:latin typeface="Helvetica" pitchFamily="34" charset="0"/>
              </a:rPr>
              <a:t>Many </a:t>
            </a:r>
            <a:r>
              <a:rPr lang="en-GB" sz="2000" dirty="0" err="1">
                <a:latin typeface="Helvetica" pitchFamily="34" charset="0"/>
              </a:rPr>
              <a:t>OSes</a:t>
            </a:r>
            <a:r>
              <a:rPr lang="en-GB" sz="2000" dirty="0">
                <a:latin typeface="Helvetica" pitchFamily="34" charset="0"/>
              </a:rPr>
              <a:t> have a shared memory system so that processes can share memory space</a:t>
            </a:r>
          </a:p>
          <a:p>
            <a:pPr lvl="1">
              <a:spcBef>
                <a:spcPts val="275"/>
              </a:spcBef>
              <a:buClr>
                <a:srgbClr val="000000"/>
              </a:buClr>
              <a:buSzPct val="343000"/>
              <a:buFont typeface="Times New Roman" pitchFamily="18" charset="0"/>
              <a:buNone/>
            </a:pPr>
            <a:endParaRPr lang="en-GB" sz="1000" dirty="0">
              <a:latin typeface="Helvetica" pitchFamily="34" charset="0"/>
            </a:endParaRPr>
          </a:p>
          <a:p>
            <a:pPr>
              <a:spcBef>
                <a:spcPts val="275"/>
              </a:spcBef>
              <a:buClr>
                <a:srgbClr val="000000"/>
              </a:buClr>
              <a:buSzPct val="59000"/>
              <a:buFont typeface="Times New Roman" pitchFamily="18" charset="0"/>
              <a:buChar char="•"/>
            </a:pPr>
            <a:r>
              <a:rPr lang="en-GB" dirty="0">
                <a:latin typeface="Helvetica" pitchFamily="34" charset="0"/>
              </a:rPr>
              <a:t>In a multithreaded application, there are several points of execution within the same memory space.  </a:t>
            </a:r>
          </a:p>
          <a:p>
            <a:pPr lvl="1">
              <a:spcBef>
                <a:spcPts val="275"/>
              </a:spcBef>
              <a:buClr>
                <a:srgbClr val="000000"/>
              </a:buClr>
              <a:buSzPct val="85000"/>
              <a:buFont typeface="Times New Roman" pitchFamily="18" charset="0"/>
              <a:buChar char="•"/>
            </a:pPr>
            <a:r>
              <a:rPr lang="en-GB" sz="2000" dirty="0">
                <a:latin typeface="Helvetica" pitchFamily="34" charset="0"/>
              </a:rPr>
              <a:t>Each point of execution is called a thread</a:t>
            </a:r>
          </a:p>
          <a:p>
            <a:pPr lvl="1">
              <a:spcBef>
                <a:spcPts val="275"/>
              </a:spcBef>
              <a:buClr>
                <a:srgbClr val="000000"/>
              </a:buClr>
              <a:buSzPct val="85000"/>
              <a:buFont typeface="Times New Roman" pitchFamily="18" charset="0"/>
              <a:buChar char="•"/>
            </a:pPr>
            <a:r>
              <a:rPr lang="en-GB" sz="2000" dirty="0">
                <a:latin typeface="Helvetica" pitchFamily="34" charset="0"/>
              </a:rPr>
              <a:t>Threads share access to memory</a:t>
            </a:r>
          </a:p>
          <a:p>
            <a:endParaRPr lang="en-US" dirty="0"/>
          </a:p>
        </p:txBody>
      </p:sp>
      <p:sp>
        <p:nvSpPr>
          <p:cNvPr id="3" name="Title 2"/>
          <p:cNvSpPr>
            <a:spLocks noGrp="1"/>
          </p:cNvSpPr>
          <p:nvPr>
            <p:ph type="title"/>
          </p:nvPr>
        </p:nvSpPr>
        <p:spPr/>
        <p:txBody>
          <a:bodyPr>
            <a:normAutofit fontScale="90000"/>
          </a:bodyPr>
          <a:lstStyle/>
          <a:p>
            <a:r>
              <a:rPr lang="en-GB" dirty="0">
                <a:latin typeface="Helvetica" pitchFamily="34" charset="0"/>
              </a:rPr>
              <a:t>What is Multithreading?</a:t>
            </a:r>
            <a:br>
              <a:rPr lang="en-GB" dirty="0">
                <a:latin typeface="Helvetica" pitchFamily="34" charset="0"/>
              </a:rPr>
            </a:br>
            <a:endParaRPr lang="en-US" dirty="0"/>
          </a:p>
        </p:txBody>
      </p:sp>
    </p:spTree>
    <p:extLst>
      <p:ext uri="{BB962C8B-B14F-4D97-AF65-F5344CB8AC3E}">
        <p14:creationId xmlns:p14="http://schemas.microsoft.com/office/powerpoint/2010/main" val="621115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a:spcBef>
                <a:spcPts val="275"/>
              </a:spcBef>
              <a:buClr>
                <a:srgbClr val="000000"/>
              </a:buClr>
              <a:buSzPct val="59000"/>
              <a:buFont typeface="Times New Roman" pitchFamily="18" charset="0"/>
              <a:buBlip>
                <a:blip r:embed="rId2"/>
              </a:buBlip>
            </a:pPr>
            <a:r>
              <a:rPr lang="en-GB" dirty="0">
                <a:latin typeface="Helvetica" pitchFamily="34" charset="0"/>
              </a:rPr>
              <a:t>In a single threaded application, one thread of execution must do everything</a:t>
            </a:r>
          </a:p>
          <a:p>
            <a:pPr lvl="1">
              <a:spcBef>
                <a:spcPts val="275"/>
              </a:spcBef>
              <a:buClr>
                <a:srgbClr val="000000"/>
              </a:buClr>
              <a:buSzPct val="85000"/>
              <a:buFont typeface="Times New Roman" pitchFamily="18" charset="0"/>
              <a:buBlip>
                <a:blip r:embed="rId2"/>
              </a:buBlip>
            </a:pPr>
            <a:r>
              <a:rPr lang="en-GB" sz="2000" dirty="0">
                <a:latin typeface="Helvetica" pitchFamily="34" charset="0"/>
              </a:rPr>
              <a:t>If an application has several tasks to perform, those tasks will be performed when the thread can get to them.</a:t>
            </a:r>
          </a:p>
          <a:p>
            <a:pPr lvl="1">
              <a:spcBef>
                <a:spcPts val="275"/>
              </a:spcBef>
              <a:buClr>
                <a:srgbClr val="000000"/>
              </a:buClr>
              <a:buSzPct val="85000"/>
              <a:buFont typeface="Times New Roman" pitchFamily="18" charset="0"/>
              <a:buBlip>
                <a:blip r:embed="rId2"/>
              </a:buBlip>
            </a:pPr>
            <a:r>
              <a:rPr lang="en-GB" sz="2000" dirty="0">
                <a:latin typeface="Helvetica" pitchFamily="34" charset="0"/>
              </a:rPr>
              <a:t>A single task which requires a lot of processing can make the entire application appear to be "sluggish" or unresponsive. </a:t>
            </a:r>
          </a:p>
          <a:p>
            <a:pPr lvl="1">
              <a:spcBef>
                <a:spcPts val="275"/>
              </a:spcBef>
              <a:buClr>
                <a:srgbClr val="000000"/>
              </a:buClr>
              <a:buSzPct val="343000"/>
              <a:buFont typeface="Times New Roman" pitchFamily="18" charset="0"/>
              <a:buNone/>
            </a:pPr>
            <a:endParaRPr lang="en-GB" sz="1000" dirty="0">
              <a:latin typeface="Helvetica" pitchFamily="34" charset="0"/>
            </a:endParaRPr>
          </a:p>
          <a:p>
            <a:pPr>
              <a:spcBef>
                <a:spcPts val="275"/>
              </a:spcBef>
              <a:buClr>
                <a:srgbClr val="000000"/>
              </a:buClr>
              <a:buSzPct val="59000"/>
              <a:buFont typeface="Times New Roman" pitchFamily="18" charset="0"/>
              <a:buChar char="•"/>
            </a:pPr>
            <a:r>
              <a:rPr lang="en-GB" dirty="0">
                <a:latin typeface="Helvetica" pitchFamily="34" charset="0"/>
              </a:rPr>
              <a:t>In a multithreaded application, each task can be performed by a separate thread</a:t>
            </a:r>
          </a:p>
          <a:p>
            <a:pPr lvl="1">
              <a:spcBef>
                <a:spcPts val="275"/>
              </a:spcBef>
              <a:buClr>
                <a:srgbClr val="000000"/>
              </a:buClr>
              <a:buSzPct val="85000"/>
              <a:buFont typeface="Times New Roman" pitchFamily="18" charset="0"/>
              <a:buBlip>
                <a:blip r:embed="rId2"/>
              </a:buBlip>
            </a:pPr>
            <a:r>
              <a:rPr lang="en-GB" sz="2000" dirty="0">
                <a:latin typeface="Helvetica" pitchFamily="34" charset="0"/>
              </a:rPr>
              <a:t>If one thread is executing a long process, it does not make the entire application wait for it to finish.</a:t>
            </a:r>
          </a:p>
          <a:p>
            <a:pPr>
              <a:spcBef>
                <a:spcPts val="275"/>
              </a:spcBef>
              <a:buClr>
                <a:srgbClr val="000000"/>
              </a:buClr>
              <a:buSzPct val="343000"/>
              <a:buFont typeface="Times New Roman" pitchFamily="18" charset="0"/>
              <a:buNone/>
            </a:pPr>
            <a:endParaRPr lang="en-GB" sz="1000" dirty="0">
              <a:latin typeface="Helvetica" pitchFamily="34" charset="0"/>
            </a:endParaRPr>
          </a:p>
          <a:p>
            <a:pPr>
              <a:spcBef>
                <a:spcPts val="275"/>
              </a:spcBef>
              <a:buClr>
                <a:srgbClr val="000000"/>
              </a:buClr>
              <a:buSzPct val="59000"/>
              <a:buFont typeface="Times New Roman" pitchFamily="18" charset="0"/>
              <a:buChar char="•"/>
            </a:pPr>
            <a:r>
              <a:rPr lang="en-GB" dirty="0">
                <a:latin typeface="Helvetica" pitchFamily="34" charset="0"/>
              </a:rPr>
              <a:t>If a multithreaded application is being executed on a system that has multiple processors, the OS may execute separate threads simultaneously on separate processors.</a:t>
            </a:r>
          </a:p>
          <a:p>
            <a:endParaRPr lang="en-US" dirty="0"/>
          </a:p>
        </p:txBody>
      </p:sp>
      <p:sp>
        <p:nvSpPr>
          <p:cNvPr id="3" name="Title 2"/>
          <p:cNvSpPr>
            <a:spLocks noGrp="1"/>
          </p:cNvSpPr>
          <p:nvPr>
            <p:ph type="title"/>
          </p:nvPr>
        </p:nvSpPr>
        <p:spPr/>
        <p:txBody>
          <a:bodyPr>
            <a:normAutofit fontScale="90000"/>
          </a:bodyPr>
          <a:lstStyle/>
          <a:p>
            <a:r>
              <a:rPr lang="en-GB" dirty="0">
                <a:latin typeface="Helvetica" pitchFamily="34" charset="0"/>
              </a:rPr>
              <a:t>Why use Multithreading?</a:t>
            </a:r>
            <a:br>
              <a:rPr lang="en-GB" dirty="0">
                <a:latin typeface="Helvetica" pitchFamily="34" charset="0"/>
              </a:rPr>
            </a:br>
            <a:endParaRPr lang="en-US" dirty="0"/>
          </a:p>
        </p:txBody>
      </p:sp>
    </p:spTree>
    <p:extLst>
      <p:ext uri="{BB962C8B-B14F-4D97-AF65-F5344CB8AC3E}">
        <p14:creationId xmlns:p14="http://schemas.microsoft.com/office/powerpoint/2010/main" val="89518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a:spcBef>
                <a:spcPts val="275"/>
              </a:spcBef>
              <a:buClr>
                <a:srgbClr val="000000"/>
              </a:buClr>
              <a:buSzPct val="59000"/>
              <a:buFont typeface="Times New Roman" pitchFamily="18" charset="0"/>
              <a:buBlip>
                <a:blip r:embed="rId2"/>
              </a:buBlip>
            </a:pPr>
            <a:r>
              <a:rPr lang="en-GB" dirty="0">
                <a:latin typeface="Helvetica" pitchFamily="34" charset="0"/>
              </a:rPr>
              <a:t>Any kind of application which has distinct tasks which can be performed independently</a:t>
            </a:r>
          </a:p>
          <a:p>
            <a:pPr lvl="1">
              <a:spcBef>
                <a:spcPts val="275"/>
              </a:spcBef>
              <a:buClr>
                <a:srgbClr val="000000"/>
              </a:buClr>
              <a:buSzPct val="85000"/>
              <a:buFont typeface="Times New Roman" pitchFamily="18" charset="0"/>
              <a:buBlip>
                <a:blip r:embed="rId2"/>
              </a:buBlip>
            </a:pPr>
            <a:r>
              <a:rPr lang="en-GB" sz="2000" dirty="0">
                <a:latin typeface="Helvetica" pitchFamily="34" charset="0"/>
              </a:rPr>
              <a:t>Any application with a GUI.</a:t>
            </a:r>
          </a:p>
          <a:p>
            <a:pPr lvl="2">
              <a:spcBef>
                <a:spcPts val="275"/>
              </a:spcBef>
              <a:buClr>
                <a:srgbClr val="000000"/>
              </a:buClr>
              <a:buSzPct val="85000"/>
              <a:buFont typeface="Times New Roman" pitchFamily="18" charset="0"/>
              <a:buBlip>
                <a:blip r:embed="rId2"/>
              </a:buBlip>
            </a:pPr>
            <a:r>
              <a:rPr lang="en-GB" dirty="0">
                <a:latin typeface="Helvetica" pitchFamily="34" charset="0"/>
              </a:rPr>
              <a:t>Threads dedicated to the GUI can delegate the processing of user requests to other threads.  </a:t>
            </a:r>
          </a:p>
          <a:p>
            <a:pPr lvl="2">
              <a:spcBef>
                <a:spcPts val="275"/>
              </a:spcBef>
              <a:buClr>
                <a:srgbClr val="000000"/>
              </a:buClr>
              <a:buSzPct val="85000"/>
              <a:buFont typeface="Times New Roman" pitchFamily="18" charset="0"/>
              <a:buBlip>
                <a:blip r:embed="rId2"/>
              </a:buBlip>
            </a:pPr>
            <a:r>
              <a:rPr lang="en-GB" dirty="0">
                <a:latin typeface="Helvetica" pitchFamily="34" charset="0"/>
              </a:rPr>
              <a:t>The GUI remains responsive to the user even when the user's requests are being processed</a:t>
            </a:r>
          </a:p>
          <a:p>
            <a:pPr lvl="1">
              <a:spcBef>
                <a:spcPts val="275"/>
              </a:spcBef>
              <a:buClr>
                <a:srgbClr val="000000"/>
              </a:buClr>
              <a:buSzPct val="85000"/>
              <a:buFont typeface="Times New Roman" pitchFamily="18" charset="0"/>
              <a:buBlip>
                <a:blip r:embed="rId2"/>
              </a:buBlip>
            </a:pPr>
            <a:r>
              <a:rPr lang="en-GB" sz="2000" dirty="0">
                <a:latin typeface="Helvetica" pitchFamily="34" charset="0"/>
              </a:rPr>
              <a:t>Any application which requires asynchronous response</a:t>
            </a:r>
          </a:p>
          <a:p>
            <a:pPr lvl="2">
              <a:spcBef>
                <a:spcPts val="275"/>
              </a:spcBef>
              <a:buClr>
                <a:srgbClr val="000000"/>
              </a:buClr>
              <a:buSzPct val="85000"/>
              <a:buFont typeface="Times New Roman" pitchFamily="18" charset="0"/>
              <a:buBlip>
                <a:blip r:embed="rId2"/>
              </a:buBlip>
            </a:pPr>
            <a:r>
              <a:rPr lang="en-GB" dirty="0">
                <a:latin typeface="Helvetica" pitchFamily="34" charset="0"/>
              </a:rPr>
              <a:t>Network based applications are ideally suited to multithreading. </a:t>
            </a:r>
          </a:p>
          <a:p>
            <a:pPr lvl="3">
              <a:spcBef>
                <a:spcPts val="275"/>
              </a:spcBef>
              <a:buClr>
                <a:srgbClr val="000000"/>
              </a:buClr>
              <a:buSzPct val="85000"/>
              <a:buFont typeface="Times New Roman" pitchFamily="18" charset="0"/>
              <a:buBlip>
                <a:blip r:embed="rId2"/>
              </a:buBlip>
            </a:pPr>
            <a:r>
              <a:rPr lang="en-GB" sz="2000" dirty="0">
                <a:latin typeface="Helvetica" pitchFamily="34" charset="0"/>
              </a:rPr>
              <a:t>Data can arrive from the network at any time.  </a:t>
            </a:r>
          </a:p>
          <a:p>
            <a:pPr lvl="3">
              <a:spcBef>
                <a:spcPts val="275"/>
              </a:spcBef>
              <a:buClr>
                <a:srgbClr val="000000"/>
              </a:buClr>
              <a:buSzPct val="85000"/>
              <a:buFont typeface="Times New Roman" pitchFamily="18" charset="0"/>
              <a:buBlip>
                <a:blip r:embed="rId2"/>
              </a:buBlip>
            </a:pPr>
            <a:r>
              <a:rPr lang="en-GB" sz="2000" dirty="0">
                <a:latin typeface="Helvetica" pitchFamily="34" charset="0"/>
              </a:rPr>
              <a:t>In a single threaded system, data is queued until the thread can read the data</a:t>
            </a:r>
          </a:p>
          <a:p>
            <a:pPr lvl="3">
              <a:spcBef>
                <a:spcPts val="275"/>
              </a:spcBef>
              <a:buClr>
                <a:srgbClr val="000000"/>
              </a:buClr>
              <a:buSzPct val="85000"/>
              <a:buFont typeface="Times New Roman" pitchFamily="18" charset="0"/>
              <a:buBlip>
                <a:blip r:embed="rId2"/>
              </a:buBlip>
            </a:pPr>
            <a:r>
              <a:rPr lang="en-GB" sz="2000" dirty="0">
                <a:latin typeface="Helvetica" pitchFamily="34" charset="0"/>
              </a:rPr>
              <a:t>In a multithreaded system, a thread can be dedicated to listening for data on the network port</a:t>
            </a:r>
          </a:p>
          <a:p>
            <a:pPr lvl="3">
              <a:spcBef>
                <a:spcPts val="275"/>
              </a:spcBef>
              <a:buClr>
                <a:srgbClr val="000000"/>
              </a:buClr>
              <a:buSzPct val="85000"/>
              <a:buFont typeface="Times New Roman" pitchFamily="18" charset="0"/>
              <a:buBlip>
                <a:blip r:embed="rId2"/>
              </a:buBlip>
            </a:pPr>
            <a:r>
              <a:rPr lang="en-GB" sz="2000" dirty="0">
                <a:latin typeface="Helvetica" pitchFamily="34" charset="0"/>
              </a:rPr>
              <a:t>When data arrives, the thread reads it immediately and processes it or delegates its processing to another thread</a:t>
            </a:r>
          </a:p>
          <a:p>
            <a:endParaRPr lang="en-US" dirty="0"/>
          </a:p>
        </p:txBody>
      </p:sp>
      <p:sp>
        <p:nvSpPr>
          <p:cNvPr id="3" name="Title 2"/>
          <p:cNvSpPr>
            <a:spLocks noGrp="1"/>
          </p:cNvSpPr>
          <p:nvPr>
            <p:ph type="title"/>
          </p:nvPr>
        </p:nvSpPr>
        <p:spPr/>
        <p:txBody>
          <a:bodyPr>
            <a:normAutofit fontScale="90000"/>
          </a:bodyPr>
          <a:lstStyle/>
          <a:p>
            <a:r>
              <a:rPr lang="en-GB" dirty="0">
                <a:latin typeface="Helvetica" pitchFamily="34" charset="0"/>
              </a:rPr>
              <a:t>What Kind of Applications Use Multithreading?</a:t>
            </a:r>
            <a:br>
              <a:rPr lang="en-GB" dirty="0">
                <a:latin typeface="Helvetica" pitchFamily="34" charset="0"/>
              </a:rPr>
            </a:br>
            <a:endParaRPr lang="en-US" dirty="0"/>
          </a:p>
        </p:txBody>
      </p:sp>
    </p:spTree>
    <p:extLst>
      <p:ext uri="{BB962C8B-B14F-4D97-AF65-F5344CB8AC3E}">
        <p14:creationId xmlns:p14="http://schemas.microsoft.com/office/powerpoint/2010/main" val="768242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pPr>
              <a:spcBef>
                <a:spcPts val="275"/>
              </a:spcBef>
              <a:buClr>
                <a:srgbClr val="000000"/>
              </a:buClr>
              <a:buSzPct val="59000"/>
              <a:buFont typeface="Times New Roman" pitchFamily="18" charset="0"/>
              <a:buBlip>
                <a:blip r:embed="rId2"/>
              </a:buBlip>
            </a:pPr>
            <a:r>
              <a:rPr lang="en-GB" dirty="0">
                <a:latin typeface="Helvetica" pitchFamily="34" charset="0"/>
              </a:rPr>
              <a:t>Each thread is given its own "context"</a:t>
            </a:r>
          </a:p>
          <a:p>
            <a:pPr lvl="1">
              <a:spcBef>
                <a:spcPts val="275"/>
              </a:spcBef>
              <a:buClr>
                <a:srgbClr val="000000"/>
              </a:buClr>
              <a:buSzPct val="85000"/>
              <a:buFont typeface="Times New Roman" pitchFamily="18" charset="0"/>
              <a:buBlip>
                <a:blip r:embed="rId2"/>
              </a:buBlip>
            </a:pPr>
            <a:r>
              <a:rPr lang="en-GB" sz="2000" dirty="0">
                <a:latin typeface="Helvetica" pitchFamily="34" charset="0"/>
              </a:rPr>
              <a:t>A thread's context includes virtual registers and its own calling stack</a:t>
            </a:r>
          </a:p>
          <a:p>
            <a:pPr lvl="1">
              <a:spcBef>
                <a:spcPts val="275"/>
              </a:spcBef>
              <a:buClr>
                <a:srgbClr val="000000"/>
              </a:buClr>
              <a:buSzPct val="343000"/>
              <a:buFont typeface="Times New Roman" pitchFamily="18" charset="0"/>
              <a:buNone/>
            </a:pPr>
            <a:endParaRPr lang="en-GB" sz="1000" dirty="0">
              <a:latin typeface="Helvetica" pitchFamily="34" charset="0"/>
            </a:endParaRPr>
          </a:p>
          <a:p>
            <a:pPr>
              <a:spcBef>
                <a:spcPts val="275"/>
              </a:spcBef>
              <a:buClr>
                <a:srgbClr val="000000"/>
              </a:buClr>
              <a:buSzPct val="59000"/>
              <a:buFont typeface="Times New Roman" pitchFamily="18" charset="0"/>
              <a:buChar char="•"/>
            </a:pPr>
            <a:r>
              <a:rPr lang="en-GB" dirty="0">
                <a:latin typeface="Helvetica" pitchFamily="34" charset="0"/>
              </a:rPr>
              <a:t>The "scheduler" decides which thread executes at any given time</a:t>
            </a:r>
          </a:p>
          <a:p>
            <a:pPr lvl="1">
              <a:spcBef>
                <a:spcPts val="275"/>
              </a:spcBef>
              <a:buClr>
                <a:srgbClr val="000000"/>
              </a:buClr>
              <a:buSzPct val="85000"/>
              <a:buFont typeface="Times New Roman" pitchFamily="18" charset="0"/>
              <a:buBlip>
                <a:blip r:embed="rId2"/>
              </a:buBlip>
            </a:pPr>
            <a:r>
              <a:rPr lang="en-GB" sz="2000" dirty="0">
                <a:latin typeface="Helvetica" pitchFamily="34" charset="0"/>
              </a:rPr>
              <a:t>The VM may use its own scheduler</a:t>
            </a:r>
          </a:p>
          <a:p>
            <a:pPr lvl="1">
              <a:spcBef>
                <a:spcPts val="275"/>
              </a:spcBef>
              <a:buClr>
                <a:srgbClr val="000000"/>
              </a:buClr>
              <a:buSzPct val="85000"/>
              <a:buFont typeface="Times New Roman" pitchFamily="18" charset="0"/>
              <a:buBlip>
                <a:blip r:embed="rId2"/>
              </a:buBlip>
            </a:pPr>
            <a:r>
              <a:rPr lang="en-GB" sz="2000" dirty="0">
                <a:latin typeface="Helvetica" pitchFamily="34" charset="0"/>
              </a:rPr>
              <a:t>Since many </a:t>
            </a:r>
            <a:r>
              <a:rPr lang="en-GB" sz="2000" dirty="0" err="1">
                <a:latin typeface="Helvetica" pitchFamily="34" charset="0"/>
              </a:rPr>
              <a:t>OSes</a:t>
            </a:r>
            <a:r>
              <a:rPr lang="en-GB" sz="2000" dirty="0">
                <a:latin typeface="Helvetica" pitchFamily="34" charset="0"/>
              </a:rPr>
              <a:t> now directly support multithreading, the VM may use the system's scheduler for scheduling threads</a:t>
            </a:r>
          </a:p>
          <a:p>
            <a:pPr>
              <a:spcBef>
                <a:spcPts val="275"/>
              </a:spcBef>
              <a:buClr>
                <a:srgbClr val="000000"/>
              </a:buClr>
              <a:buSzPct val="343000"/>
              <a:buFont typeface="Times New Roman" pitchFamily="18" charset="0"/>
              <a:buNone/>
            </a:pPr>
            <a:endParaRPr lang="en-GB" sz="1000" dirty="0">
              <a:latin typeface="Helvetica" pitchFamily="34" charset="0"/>
            </a:endParaRPr>
          </a:p>
          <a:p>
            <a:pPr>
              <a:spcBef>
                <a:spcPts val="275"/>
              </a:spcBef>
              <a:buClr>
                <a:srgbClr val="000000"/>
              </a:buClr>
              <a:buSzPct val="59000"/>
              <a:buFont typeface="Times New Roman" pitchFamily="18" charset="0"/>
              <a:buChar char="•"/>
            </a:pPr>
            <a:r>
              <a:rPr lang="en-GB" dirty="0">
                <a:latin typeface="Helvetica" pitchFamily="34" charset="0"/>
              </a:rPr>
              <a:t>The scheduler maintains a list of ready threads (the run queue) and a list of threads waiting for input (the wait queue)</a:t>
            </a:r>
          </a:p>
          <a:p>
            <a:pPr>
              <a:spcBef>
                <a:spcPts val="275"/>
              </a:spcBef>
              <a:buClr>
                <a:srgbClr val="000000"/>
              </a:buClr>
              <a:buSzPct val="343000"/>
              <a:buFont typeface="Times New Roman" pitchFamily="18" charset="0"/>
              <a:buNone/>
            </a:pPr>
            <a:endParaRPr lang="en-GB" sz="1000" dirty="0">
              <a:latin typeface="Helvetica" pitchFamily="34" charset="0"/>
            </a:endParaRPr>
          </a:p>
          <a:p>
            <a:pPr>
              <a:spcBef>
                <a:spcPts val="275"/>
              </a:spcBef>
              <a:buClr>
                <a:srgbClr val="000000"/>
              </a:buClr>
              <a:buSzPct val="59000"/>
              <a:buFont typeface="Times New Roman" pitchFamily="18" charset="0"/>
              <a:buBlip>
                <a:blip r:embed="rId2"/>
              </a:buBlip>
            </a:pPr>
            <a:r>
              <a:rPr lang="en-GB" dirty="0">
                <a:latin typeface="Helvetica" pitchFamily="34" charset="0"/>
              </a:rPr>
              <a:t>Each thread has a priority.  The scheduler typically schedules between the highest priority threads in the run queue</a:t>
            </a:r>
          </a:p>
          <a:p>
            <a:pPr lvl="1">
              <a:spcBef>
                <a:spcPts val="275"/>
              </a:spcBef>
              <a:buClr>
                <a:srgbClr val="000000"/>
              </a:buClr>
              <a:buSzPct val="85000"/>
              <a:buFont typeface="Times New Roman" pitchFamily="18" charset="0"/>
              <a:buBlip>
                <a:blip r:embed="rId2"/>
              </a:buBlip>
            </a:pPr>
            <a:r>
              <a:rPr lang="en-GB" sz="2000" dirty="0">
                <a:latin typeface="Helvetica" pitchFamily="34" charset="0"/>
              </a:rPr>
              <a:t>Note: the programmer cannot make assumptions about how threads are going to be scheduled.  Typically, threads will be executed differently on different platforms.</a:t>
            </a:r>
          </a:p>
          <a:p>
            <a:endParaRPr lang="en-US" dirty="0"/>
          </a:p>
        </p:txBody>
      </p:sp>
      <p:sp>
        <p:nvSpPr>
          <p:cNvPr id="3" name="Title 2"/>
          <p:cNvSpPr>
            <a:spLocks noGrp="1"/>
          </p:cNvSpPr>
          <p:nvPr>
            <p:ph type="title"/>
          </p:nvPr>
        </p:nvSpPr>
        <p:spPr/>
        <p:txBody>
          <a:bodyPr>
            <a:normAutofit fontScale="90000"/>
          </a:bodyPr>
          <a:lstStyle/>
          <a:p>
            <a:r>
              <a:rPr lang="en-GB" dirty="0">
                <a:latin typeface="Helvetica" pitchFamily="34" charset="0"/>
              </a:rPr>
              <a:t>How does it all work?</a:t>
            </a:r>
            <a:br>
              <a:rPr lang="en-GB" dirty="0">
                <a:latin typeface="Helvetica" pitchFamily="34" charset="0"/>
              </a:rPr>
            </a:br>
            <a:endParaRPr lang="en-US" dirty="0"/>
          </a:p>
        </p:txBody>
      </p:sp>
    </p:spTree>
    <p:extLst>
      <p:ext uri="{BB962C8B-B14F-4D97-AF65-F5344CB8AC3E}">
        <p14:creationId xmlns:p14="http://schemas.microsoft.com/office/powerpoint/2010/main" val="3154789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tr-TR" dirty="0"/>
              <a:t>Swith between threads only on costly stalls</a:t>
            </a:r>
          </a:p>
          <a:p>
            <a:r>
              <a:rPr lang="tr-TR" dirty="0"/>
              <a:t>This form of multithreading only hides long latency events.</a:t>
            </a:r>
          </a:p>
          <a:p>
            <a:r>
              <a:rPr lang="tr-TR" dirty="0"/>
              <a:t>Easy to implement but has large grains</a:t>
            </a:r>
          </a:p>
          <a:p>
            <a:endParaRPr lang="tr-TR" dirty="0"/>
          </a:p>
          <a:p>
            <a:endParaRPr lang="tr-TR" dirty="0"/>
          </a:p>
          <a:p>
            <a:endParaRPr lang="tr-TR" dirty="0"/>
          </a:p>
          <a:p>
            <a:endParaRPr lang="en-US" dirty="0"/>
          </a:p>
        </p:txBody>
      </p:sp>
      <p:sp>
        <p:nvSpPr>
          <p:cNvPr id="3" name="Title 2"/>
          <p:cNvSpPr>
            <a:spLocks noGrp="1"/>
          </p:cNvSpPr>
          <p:nvPr>
            <p:ph type="title"/>
          </p:nvPr>
        </p:nvSpPr>
        <p:spPr/>
        <p:txBody>
          <a:bodyPr>
            <a:normAutofit fontScale="90000"/>
          </a:bodyPr>
          <a:lstStyle/>
          <a:p>
            <a:r>
              <a:rPr lang="tr-TR" dirty="0"/>
              <a:t>MULTITHREADING: </a:t>
            </a:r>
            <a:r>
              <a:rPr lang="tr-TR" b="1" dirty="0"/>
              <a:t>Coarse - Grain Multithreading</a:t>
            </a:r>
            <a:endParaRPr lang="en-US" dirty="0"/>
          </a:p>
        </p:txBody>
      </p:sp>
    </p:spTree>
    <p:extLst>
      <p:ext uri="{BB962C8B-B14F-4D97-AF65-F5344CB8AC3E}">
        <p14:creationId xmlns:p14="http://schemas.microsoft.com/office/powerpoint/2010/main" val="26412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tr-TR" dirty="0"/>
              <a:t>MULTITHREADING: </a:t>
            </a:r>
            <a:r>
              <a:rPr lang="tr-TR" b="1" dirty="0" smtClean="0"/>
              <a:t>Coarse-Grain</a:t>
            </a:r>
            <a:r>
              <a:rPr lang="en-US" b="1" dirty="0" smtClean="0"/>
              <a:t>	</a:t>
            </a:r>
            <a:endParaRPr lang="en-US" dirty="0"/>
          </a:p>
        </p:txBody>
      </p:sp>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91639" y="1891431"/>
            <a:ext cx="5026068" cy="3895595"/>
          </a:xfrm>
        </p:spPr>
      </p:pic>
    </p:spTree>
    <p:extLst>
      <p:ext uri="{BB962C8B-B14F-4D97-AF65-F5344CB8AC3E}">
        <p14:creationId xmlns:p14="http://schemas.microsoft.com/office/powerpoint/2010/main" val="200425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tr-TR" dirty="0"/>
              <a:t>Context switch the threads on every clock cycle.</a:t>
            </a:r>
          </a:p>
          <a:p>
            <a:r>
              <a:rPr lang="tr-TR" dirty="0"/>
              <a:t>Occupancy of the execution core is now much higher</a:t>
            </a:r>
          </a:p>
          <a:p>
            <a:r>
              <a:rPr lang="tr-TR" dirty="0"/>
              <a:t>Hides both long and short latency events</a:t>
            </a:r>
          </a:p>
          <a:p>
            <a:r>
              <a:rPr lang="tr-TR" dirty="0"/>
              <a:t>Vertical waste are eliminated but horizontal waste is not. If a thread has little or no operations to execute issue slots will be wasted.</a:t>
            </a:r>
          </a:p>
          <a:p>
            <a:endParaRPr lang="tr-TR" dirty="0"/>
          </a:p>
          <a:p>
            <a:endParaRPr lang="tr-TR" b="1" dirty="0"/>
          </a:p>
          <a:p>
            <a:endParaRPr lang="tr-TR" dirty="0"/>
          </a:p>
          <a:p>
            <a:endParaRPr lang="tr-TR" b="1" dirty="0"/>
          </a:p>
          <a:p>
            <a:endParaRPr lang="tr-TR" b="1" dirty="0"/>
          </a:p>
          <a:p>
            <a:endParaRPr lang="en-US" dirty="0"/>
          </a:p>
        </p:txBody>
      </p:sp>
      <p:sp>
        <p:nvSpPr>
          <p:cNvPr id="3" name="Title 2"/>
          <p:cNvSpPr>
            <a:spLocks noGrp="1"/>
          </p:cNvSpPr>
          <p:nvPr>
            <p:ph type="title"/>
          </p:nvPr>
        </p:nvSpPr>
        <p:spPr/>
        <p:txBody>
          <a:bodyPr>
            <a:normAutofit fontScale="90000"/>
          </a:bodyPr>
          <a:lstStyle/>
          <a:p>
            <a:r>
              <a:rPr lang="tr-TR" sz="4000" dirty="0"/>
              <a:t/>
            </a:r>
            <a:br>
              <a:rPr lang="tr-TR" sz="4000" dirty="0"/>
            </a:br>
            <a:r>
              <a:rPr lang="tr-TR" sz="4000" dirty="0"/>
              <a:t/>
            </a:r>
            <a:br>
              <a:rPr lang="tr-TR" sz="4000" dirty="0"/>
            </a:br>
            <a:r>
              <a:rPr lang="tr-TR" sz="4000" dirty="0"/>
              <a:t/>
            </a:r>
            <a:br>
              <a:rPr lang="tr-TR" sz="4000" dirty="0"/>
            </a:br>
            <a:r>
              <a:rPr lang="tr-TR" sz="4000" dirty="0"/>
              <a:t/>
            </a:r>
            <a:br>
              <a:rPr lang="tr-TR" sz="4000" dirty="0"/>
            </a:br>
            <a:r>
              <a:rPr lang="tr-TR" sz="4000" dirty="0"/>
              <a:t>MULTITHREADING: </a:t>
            </a:r>
            <a:r>
              <a:rPr lang="tr-TR" sz="4000" b="1" dirty="0"/>
              <a:t>Fine - Grain Multithreading</a:t>
            </a:r>
            <a:r>
              <a:rPr lang="tr-TR" sz="4000" dirty="0"/>
              <a:t/>
            </a:r>
            <a:br>
              <a:rPr lang="tr-TR" sz="4000" dirty="0"/>
            </a:br>
            <a:r>
              <a:rPr lang="tr-TR" sz="4000" dirty="0"/>
              <a:t/>
            </a:r>
            <a:br>
              <a:rPr lang="tr-TR" sz="4000" dirty="0"/>
            </a:br>
            <a:r>
              <a:rPr lang="tr-TR" sz="4000" dirty="0"/>
              <a:t/>
            </a:r>
            <a:br>
              <a:rPr lang="tr-TR" sz="4000" dirty="0"/>
            </a:br>
            <a:r>
              <a:rPr lang="tr-TR" sz="4000" dirty="0"/>
              <a:t/>
            </a:r>
            <a:br>
              <a:rPr lang="tr-TR" sz="4000" dirty="0"/>
            </a:br>
            <a:endParaRPr lang="en-US" sz="3600" dirty="0"/>
          </a:p>
        </p:txBody>
      </p:sp>
    </p:spTree>
    <p:extLst>
      <p:ext uri="{BB962C8B-B14F-4D97-AF65-F5344CB8AC3E}">
        <p14:creationId xmlns:p14="http://schemas.microsoft.com/office/powerpoint/2010/main" val="370373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tr-TR" dirty="0"/>
              <a:t>MULTITHREADING: </a:t>
            </a:r>
            <a:r>
              <a:rPr lang="tr-TR" b="1" dirty="0"/>
              <a:t>Fine-Grain</a:t>
            </a:r>
            <a:endParaRPr lang="en-US" dirty="0"/>
          </a:p>
        </p:txBody>
      </p:sp>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72226" y="2104374"/>
            <a:ext cx="6407063" cy="3895594"/>
          </a:xfrm>
        </p:spPr>
      </p:pic>
    </p:spTree>
    <p:extLst>
      <p:ext uri="{BB962C8B-B14F-4D97-AF65-F5344CB8AC3E}">
        <p14:creationId xmlns:p14="http://schemas.microsoft.com/office/powerpoint/2010/main" val="55019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148" name="Picture 4" descr="http://media.theiapolis.com/d4/hMO/i1KI3/k4/l1KSQ/w1HC/batman-christian-bale-in-the-dark-kn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0"/>
            <a:ext cx="1613646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52800" y="6248400"/>
            <a:ext cx="5638800" cy="461665"/>
          </a:xfrm>
          <a:prstGeom prst="rect">
            <a:avLst/>
          </a:prstGeom>
          <a:noFill/>
        </p:spPr>
        <p:txBody>
          <a:bodyPr wrap="square" rtlCol="0">
            <a:spAutoFit/>
          </a:bodyPr>
          <a:lstStyle/>
          <a:p>
            <a:r>
              <a:rPr lang="en-US" sz="1200" dirty="0">
                <a:solidFill>
                  <a:srgbClr val="FFFFFF"/>
                </a:solidFill>
              </a:rPr>
              <a:t>http://cinema.theiapolis.com/movie-2RUB/the-dark-knight-rises/gallery/batman-christian-bale-in-the-dark-knight-1073001~1.html</a:t>
            </a:r>
          </a:p>
        </p:txBody>
      </p:sp>
    </p:spTree>
    <p:extLst>
      <p:ext uri="{BB962C8B-B14F-4D97-AF65-F5344CB8AC3E}">
        <p14:creationId xmlns:p14="http://schemas.microsoft.com/office/powerpoint/2010/main" val="40077124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a:lnSpc>
                <a:spcPct val="80000"/>
              </a:lnSpc>
            </a:pPr>
            <a:r>
              <a:rPr lang="tr-TR" sz="2000" dirty="0"/>
              <a:t>Compaq Alpha 21464 (EV8)</a:t>
            </a:r>
          </a:p>
          <a:p>
            <a:pPr lvl="1">
              <a:lnSpc>
                <a:spcPct val="80000"/>
              </a:lnSpc>
            </a:pPr>
            <a:r>
              <a:rPr lang="tr-TR" sz="1800" dirty="0"/>
              <a:t>4T SMT</a:t>
            </a:r>
          </a:p>
          <a:p>
            <a:pPr lvl="1">
              <a:lnSpc>
                <a:spcPct val="80000"/>
              </a:lnSpc>
            </a:pPr>
            <a:r>
              <a:rPr lang="tr-TR" sz="1800" dirty="0"/>
              <a:t>Project killed June 2001</a:t>
            </a:r>
          </a:p>
          <a:p>
            <a:pPr>
              <a:lnSpc>
                <a:spcPct val="80000"/>
              </a:lnSpc>
            </a:pPr>
            <a:r>
              <a:rPr lang="tr-TR" sz="2000" dirty="0"/>
              <a:t>Intel Pentium IV (Xeon)</a:t>
            </a:r>
          </a:p>
          <a:p>
            <a:pPr lvl="1">
              <a:lnSpc>
                <a:spcPct val="80000"/>
              </a:lnSpc>
            </a:pPr>
            <a:r>
              <a:rPr lang="tr-TR" sz="1800" dirty="0"/>
              <a:t>2T SMT</a:t>
            </a:r>
          </a:p>
          <a:p>
            <a:pPr lvl="1">
              <a:lnSpc>
                <a:spcPct val="80000"/>
              </a:lnSpc>
            </a:pPr>
            <a:r>
              <a:rPr lang="tr-TR" sz="1800" dirty="0"/>
              <a:t>Availability in 2002 (already there before, but not enabled)</a:t>
            </a:r>
          </a:p>
          <a:p>
            <a:pPr lvl="1">
              <a:lnSpc>
                <a:spcPct val="80000"/>
              </a:lnSpc>
            </a:pPr>
            <a:r>
              <a:rPr lang="tr-TR" sz="1800" dirty="0"/>
              <a:t>10-30% gains expected</a:t>
            </a:r>
          </a:p>
          <a:p>
            <a:pPr lvl="1">
              <a:lnSpc>
                <a:spcPct val="80000"/>
              </a:lnSpc>
            </a:pPr>
            <a:r>
              <a:rPr lang="tr-TR" sz="1800" dirty="0"/>
              <a:t>Also called as Hyperthreading</a:t>
            </a:r>
          </a:p>
          <a:p>
            <a:pPr>
              <a:lnSpc>
                <a:spcPct val="80000"/>
              </a:lnSpc>
            </a:pPr>
            <a:r>
              <a:rPr lang="tr-TR" sz="2000" dirty="0"/>
              <a:t>SUN Ultra IV</a:t>
            </a:r>
          </a:p>
          <a:p>
            <a:pPr lvl="1">
              <a:lnSpc>
                <a:spcPct val="80000"/>
              </a:lnSpc>
            </a:pPr>
            <a:r>
              <a:rPr lang="tr-TR" sz="1800" dirty="0"/>
              <a:t>2-core CMP, 2T SMT</a:t>
            </a:r>
          </a:p>
          <a:p>
            <a:pPr>
              <a:lnSpc>
                <a:spcPct val="80000"/>
              </a:lnSpc>
            </a:pPr>
            <a:r>
              <a:rPr lang="tr-TR" sz="2000" dirty="0"/>
              <a:t>IBM POWER5 </a:t>
            </a:r>
          </a:p>
          <a:p>
            <a:pPr lvl="1">
              <a:lnSpc>
                <a:spcPct val="80000"/>
              </a:lnSpc>
            </a:pPr>
            <a:r>
              <a:rPr lang="tr-TR" sz="1800" dirty="0"/>
              <a:t>Dual processor core</a:t>
            </a:r>
          </a:p>
          <a:p>
            <a:pPr lvl="1">
              <a:lnSpc>
                <a:spcPct val="80000"/>
              </a:lnSpc>
            </a:pPr>
            <a:r>
              <a:rPr lang="tr-TR" sz="1800" dirty="0"/>
              <a:t>8-way superscalar</a:t>
            </a:r>
          </a:p>
          <a:p>
            <a:pPr lvl="1">
              <a:lnSpc>
                <a:spcPct val="80000"/>
              </a:lnSpc>
            </a:pPr>
            <a:r>
              <a:rPr lang="tr-TR" sz="1800" dirty="0"/>
              <a:t>Simultaneous multithreaded (SMT) core: Up to 2 virtual processors per real processor</a:t>
            </a:r>
          </a:p>
          <a:p>
            <a:pPr lvl="1">
              <a:lnSpc>
                <a:spcPct val="80000"/>
              </a:lnSpc>
            </a:pPr>
            <a:r>
              <a:rPr lang="tr-TR" sz="1800" dirty="0"/>
              <a:t>24% area growth per core for SMT</a:t>
            </a:r>
          </a:p>
          <a:p>
            <a:pPr lvl="1">
              <a:lnSpc>
                <a:spcPct val="80000"/>
              </a:lnSpc>
            </a:pPr>
            <a:endParaRPr lang="tr-TR" sz="1800" dirty="0"/>
          </a:p>
          <a:p>
            <a:pPr lvl="1">
              <a:lnSpc>
                <a:spcPct val="80000"/>
              </a:lnSpc>
            </a:pPr>
            <a:endParaRPr lang="tr-TR" sz="1800" dirty="0"/>
          </a:p>
          <a:p>
            <a:pPr lvl="1">
              <a:lnSpc>
                <a:spcPct val="80000"/>
              </a:lnSpc>
            </a:pPr>
            <a:endParaRPr lang="tr-TR" sz="1800" dirty="0"/>
          </a:p>
          <a:p>
            <a:pPr lvl="1">
              <a:lnSpc>
                <a:spcPct val="80000"/>
              </a:lnSpc>
            </a:pPr>
            <a:endParaRPr lang="tr-TR" sz="1800" dirty="0"/>
          </a:p>
          <a:p>
            <a:pPr lvl="1">
              <a:lnSpc>
                <a:spcPct val="80000"/>
              </a:lnSpc>
            </a:pPr>
            <a:endParaRPr lang="tr-TR" sz="1800" dirty="0"/>
          </a:p>
          <a:p>
            <a:pPr lvl="1">
              <a:lnSpc>
                <a:spcPct val="80000"/>
              </a:lnSpc>
            </a:pPr>
            <a:endParaRPr lang="tr-TR" sz="1800" dirty="0"/>
          </a:p>
          <a:p>
            <a:pPr lvl="1">
              <a:lnSpc>
                <a:spcPct val="80000"/>
              </a:lnSpc>
            </a:pPr>
            <a:endParaRPr lang="tr-TR" sz="1800" dirty="0"/>
          </a:p>
          <a:p>
            <a:pPr lvl="1">
              <a:lnSpc>
                <a:spcPct val="80000"/>
              </a:lnSpc>
            </a:pPr>
            <a:endParaRPr lang="tr-TR" sz="1800" dirty="0"/>
          </a:p>
          <a:p>
            <a:pPr lvl="1">
              <a:lnSpc>
                <a:spcPct val="80000"/>
              </a:lnSpc>
            </a:pPr>
            <a:endParaRPr lang="tr-TR" sz="1800" dirty="0"/>
          </a:p>
          <a:p>
            <a:pPr>
              <a:lnSpc>
                <a:spcPct val="80000"/>
              </a:lnSpc>
            </a:pPr>
            <a:endParaRPr lang="tr-TR" sz="2000" dirty="0"/>
          </a:p>
          <a:p>
            <a:pPr>
              <a:lnSpc>
                <a:spcPct val="80000"/>
              </a:lnSpc>
            </a:pPr>
            <a:endParaRPr lang="tr-TR" sz="2000" dirty="0"/>
          </a:p>
          <a:p>
            <a:pPr>
              <a:lnSpc>
                <a:spcPct val="80000"/>
              </a:lnSpc>
            </a:pPr>
            <a:endParaRPr lang="tr-TR" sz="2000" dirty="0"/>
          </a:p>
          <a:p>
            <a:endParaRPr lang="en-US" dirty="0"/>
          </a:p>
        </p:txBody>
      </p:sp>
      <p:sp>
        <p:nvSpPr>
          <p:cNvPr id="3" name="Title 2"/>
          <p:cNvSpPr>
            <a:spLocks noGrp="1"/>
          </p:cNvSpPr>
          <p:nvPr>
            <p:ph type="title"/>
          </p:nvPr>
        </p:nvSpPr>
        <p:spPr/>
        <p:txBody>
          <a:bodyPr/>
          <a:lstStyle/>
          <a:p>
            <a:r>
              <a:rPr lang="tr-TR" dirty="0"/>
              <a:t>Commercial Examples</a:t>
            </a:r>
            <a:endParaRPr lang="en-US" dirty="0"/>
          </a:p>
        </p:txBody>
      </p:sp>
    </p:spTree>
    <p:extLst>
      <p:ext uri="{BB962C8B-B14F-4D97-AF65-F5344CB8AC3E}">
        <p14:creationId xmlns:p14="http://schemas.microsoft.com/office/powerpoint/2010/main" val="2380037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buNone/>
            </a:pPr>
            <a:endParaRPr lang="en-US" dirty="0"/>
          </a:p>
        </p:txBody>
      </p:sp>
      <p:sp>
        <p:nvSpPr>
          <p:cNvPr id="3" name="Title 2"/>
          <p:cNvSpPr>
            <a:spLocks noGrp="1"/>
          </p:cNvSpPr>
          <p:nvPr>
            <p:ph type="title"/>
          </p:nvPr>
        </p:nvSpPr>
        <p:spPr>
          <a:xfrm>
            <a:off x="862445" y="2775816"/>
            <a:ext cx="7600950" cy="1325563"/>
          </a:xfrm>
        </p:spPr>
        <p:txBody>
          <a:bodyPr>
            <a:normAutofit/>
          </a:bodyPr>
          <a:lstStyle/>
          <a:p>
            <a:pPr algn="ctr"/>
            <a:r>
              <a:rPr lang="en-US" sz="5400" b="1" dirty="0" smtClean="0"/>
              <a:t>Thank you</a:t>
            </a:r>
            <a:endParaRPr lang="en-US" sz="5400" b="1" dirty="0"/>
          </a:p>
        </p:txBody>
      </p:sp>
    </p:spTree>
    <p:extLst>
      <p:ext uri="{BB962C8B-B14F-4D97-AF65-F5344CB8AC3E}">
        <p14:creationId xmlns:p14="http://schemas.microsoft.com/office/powerpoint/2010/main" val="5025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0"/>
            <a:ext cx="7498080" cy="1143000"/>
          </a:xfrm>
        </p:spPr>
        <p:txBody>
          <a:bodyPr/>
          <a:lstStyle/>
          <a:p>
            <a:r>
              <a:rPr lang="en-US" dirty="0" smtClean="0"/>
              <a:t>Order </a:t>
            </a:r>
            <a:r>
              <a:rPr lang="en-US" dirty="0" err="1" smtClean="0"/>
              <a:t>Proboscidea</a:t>
            </a:r>
            <a:endParaRPr lang="en-US" dirty="0"/>
          </a:p>
        </p:txBody>
      </p:sp>
      <p:sp>
        <p:nvSpPr>
          <p:cNvPr id="3" name="Content Placeholder 2"/>
          <p:cNvSpPr>
            <a:spLocks noGrp="1"/>
          </p:cNvSpPr>
          <p:nvPr>
            <p:ph idx="1"/>
          </p:nvPr>
        </p:nvSpPr>
        <p:spPr>
          <a:xfrm>
            <a:off x="457200" y="1600200"/>
            <a:ext cx="8229600" cy="5105400"/>
          </a:xfrm>
        </p:spPr>
        <p:txBody>
          <a:bodyPr>
            <a:normAutofit fontScale="77500" lnSpcReduction="20000"/>
          </a:bodyPr>
          <a:lstStyle/>
          <a:p>
            <a:r>
              <a:rPr lang="en-US" dirty="0" smtClean="0"/>
              <a:t>Should probably be considered part of the </a:t>
            </a:r>
            <a:r>
              <a:rPr lang="en-US" dirty="0" err="1" smtClean="0"/>
              <a:t>Afrotheria</a:t>
            </a:r>
            <a:r>
              <a:rPr lang="en-US" dirty="0" smtClean="0"/>
              <a:t>.  Closest living relatives are </a:t>
            </a:r>
            <a:r>
              <a:rPr lang="en-US" dirty="0" err="1" smtClean="0"/>
              <a:t>seacows</a:t>
            </a:r>
            <a:r>
              <a:rPr lang="en-US" dirty="0" smtClean="0"/>
              <a:t>  and hyraxes (see next slide).</a:t>
            </a:r>
          </a:p>
          <a:p>
            <a:pPr lvl="1"/>
            <a:r>
              <a:rPr lang="en-US" dirty="0" smtClean="0"/>
              <a:t>Mammals, large size, with light brown to gray coloring</a:t>
            </a:r>
          </a:p>
          <a:p>
            <a:r>
              <a:rPr lang="en-US" dirty="0" smtClean="0"/>
              <a:t>XX’s stay in natal group, cementing relationships w/mothers, grandmas, sisters, aunts, XX cousins….</a:t>
            </a:r>
          </a:p>
          <a:p>
            <a:r>
              <a:rPr lang="en-US" dirty="0" smtClean="0"/>
              <a:t>Between ages 8-20yrs, XY’s think increasingly of sex &amp; become such pests that XX’s run them out of herd.  Thereafter they join bachelor society (next slide).</a:t>
            </a:r>
          </a:p>
          <a:p>
            <a:pPr>
              <a:lnSpc>
                <a:spcPct val="90000"/>
              </a:lnSpc>
            </a:pPr>
            <a:r>
              <a:rPr lang="en-US" dirty="0" smtClean="0"/>
              <a:t>Vast variety of plants eaten (</a:t>
            </a:r>
            <a:r>
              <a:rPr lang="en-US" dirty="0" err="1" smtClean="0"/>
              <a:t>Kibale</a:t>
            </a:r>
            <a:r>
              <a:rPr lang="en-US" dirty="0" smtClean="0"/>
              <a:t>, Uganda: 227 of 255 known species) but most food is usually from few species.</a:t>
            </a:r>
          </a:p>
          <a:p>
            <a:pPr>
              <a:lnSpc>
                <a:spcPct val="90000"/>
              </a:lnSpc>
            </a:pPr>
            <a:r>
              <a:rPr lang="en-US" dirty="0" smtClean="0"/>
              <a:t>Absorptive efficiency is low, and these animals meet minimal nutritional needs by eating large quantities of OK food or </a:t>
            </a:r>
            <a:r>
              <a:rPr lang="en-US" u="sng" dirty="0" smtClean="0"/>
              <a:t>vast</a:t>
            </a:r>
            <a:r>
              <a:rPr lang="en-US" dirty="0" smtClean="0"/>
              <a:t> quantities of wretched food.</a:t>
            </a:r>
          </a:p>
          <a:p>
            <a:endParaRPr lang="en-US" dirty="0" smtClean="0"/>
          </a:p>
          <a:p>
            <a:endParaRPr lang="en-US" dirty="0"/>
          </a:p>
        </p:txBody>
      </p:sp>
      <p:sp>
        <p:nvSpPr>
          <p:cNvPr id="4" name="Slide Number Placeholder 3"/>
          <p:cNvSpPr>
            <a:spLocks noGrp="1"/>
          </p:cNvSpPr>
          <p:nvPr>
            <p:ph type="sldNum" sz="quarter" idx="12"/>
          </p:nvPr>
        </p:nvSpPr>
        <p:spPr>
          <a:xfrm>
            <a:off x="8410575" y="6181531"/>
            <a:ext cx="609600" cy="457200"/>
          </a:xfrm>
          <a:prstGeom prst="rect">
            <a:avLst/>
          </a:prstGeom>
        </p:spPr>
        <p:txBody>
          <a:bodyPr/>
          <a:lstStyle/>
          <a:p>
            <a:fld id="{C1AF1556-61E2-405E-A225-139EBF70CCB7}" type="slidenum">
              <a:rPr lang="en-US" smtClean="0">
                <a:solidFill>
                  <a:prstClr val="black">
                    <a:tint val="75000"/>
                  </a:prstClr>
                </a:solidFill>
              </a:rPr>
              <a:pPr/>
              <a:t>32</a:t>
            </a:fld>
            <a:endParaRPr lang="en-US">
              <a:solidFill>
                <a:prstClr val="black">
                  <a:tint val="75000"/>
                </a:prstClr>
              </a:solidFill>
            </a:endParaRPr>
          </a:p>
        </p:txBody>
      </p:sp>
    </p:spTree>
    <p:extLst>
      <p:ext uri="{BB962C8B-B14F-4D97-AF65-F5344CB8AC3E}">
        <p14:creationId xmlns:p14="http://schemas.microsoft.com/office/powerpoint/2010/main" val="2223340758"/>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ilyerl3\AppData\Local\Microsoft\Windows\Temporary Internet Files\Content.IE5\A36BJD2P\MP900403197[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945117" y="6537087"/>
            <a:ext cx="4114800" cy="523220"/>
          </a:xfrm>
          <a:prstGeom prst="rect">
            <a:avLst/>
          </a:prstGeom>
          <a:noFill/>
        </p:spPr>
        <p:txBody>
          <a:bodyPr wrap="square" rtlCol="0">
            <a:spAutoFit/>
          </a:bodyPr>
          <a:lstStyle/>
          <a:p>
            <a:pPr algn="l" fontAlgn="auto">
              <a:spcBef>
                <a:spcPts val="0"/>
              </a:spcBef>
              <a:spcAft>
                <a:spcPts val="0"/>
              </a:spcAft>
            </a:pPr>
            <a:r>
              <a:rPr lang="en-US" sz="1400" i="1" dirty="0" smtClean="0">
                <a:solidFill>
                  <a:prstClr val="black"/>
                </a:solidFill>
                <a:latin typeface="Calibri"/>
              </a:rPr>
              <a:t>From a presentation by Lee </a:t>
            </a:r>
            <a:r>
              <a:rPr lang="en-US" sz="1400" i="1" dirty="0" err="1" smtClean="0">
                <a:solidFill>
                  <a:prstClr val="black"/>
                </a:solidFill>
                <a:latin typeface="Calibri"/>
              </a:rPr>
              <a:t>Hilyer</a:t>
            </a:r>
            <a:r>
              <a:rPr lang="en-US" sz="1400" i="1" dirty="0" smtClean="0">
                <a:solidFill>
                  <a:prstClr val="black"/>
                </a:solidFill>
                <a:latin typeface="Calibri"/>
              </a:rPr>
              <a:t>, University of Houston</a:t>
            </a:r>
            <a:endParaRPr lang="en-US" sz="1400" i="1" dirty="0">
              <a:solidFill>
                <a:prstClr val="black"/>
              </a:solidFill>
              <a:latin typeface="Calibri"/>
            </a:endParaRPr>
          </a:p>
        </p:txBody>
      </p:sp>
    </p:spTree>
    <p:extLst>
      <p:ext uri="{BB962C8B-B14F-4D97-AF65-F5344CB8AC3E}">
        <p14:creationId xmlns:p14="http://schemas.microsoft.com/office/powerpoint/2010/main" val="2843187798"/>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609601"/>
            <a:ext cx="8534400" cy="5355312"/>
          </a:xfrm>
          <a:prstGeom prst="rect">
            <a:avLst/>
          </a:prstGeom>
          <a:noFill/>
        </p:spPr>
        <p:txBody>
          <a:bodyPr wrap="square" rtlCol="0">
            <a:spAutoFit/>
          </a:bodyPr>
          <a:lstStyle/>
          <a:p>
            <a:pPr algn="l" fontAlgn="auto">
              <a:spcBef>
                <a:spcPts val="0"/>
              </a:spcBef>
              <a:spcAft>
                <a:spcPts val="0"/>
              </a:spcAft>
            </a:pPr>
            <a:r>
              <a:rPr lang="en-US" dirty="0" smtClean="0">
                <a:solidFill>
                  <a:prstClr val="black"/>
                </a:solidFill>
                <a:latin typeface="Tw Cen MT"/>
              </a:rPr>
              <a:t>Sensory inputs—sights and sounds—are processed differently in different parts of the brain. When inputs become a part of working memory, sights are processed in the visual channel, while sounds are processed in the auditory channel. This processing in working memory is necessary for encoding and retrieval to and from long-term memory. </a:t>
            </a:r>
            <a:r>
              <a:rPr lang="en-US" dirty="0">
                <a:solidFill>
                  <a:prstClr val="black"/>
                </a:solidFill>
                <a:latin typeface="Tw Cen MT"/>
              </a:rPr>
              <a:t>Different parts of the brain process the various inputs, which is why people usually have no problem watching a person while listening to him or her speak. </a:t>
            </a:r>
            <a:r>
              <a:rPr lang="en-US" dirty="0" smtClean="0">
                <a:solidFill>
                  <a:prstClr val="black"/>
                </a:solidFill>
                <a:latin typeface="Tw Cen MT"/>
              </a:rPr>
              <a:t>The different parts of the brain can process two different inputs with very little confusion. </a:t>
            </a:r>
          </a:p>
          <a:p>
            <a:pPr algn="l" fontAlgn="auto">
              <a:spcBef>
                <a:spcPts val="0"/>
              </a:spcBef>
              <a:spcAft>
                <a:spcPts val="0"/>
              </a:spcAft>
            </a:pPr>
            <a:endParaRPr lang="en-US" dirty="0">
              <a:solidFill>
                <a:prstClr val="black"/>
              </a:solidFill>
              <a:latin typeface="Tw Cen MT"/>
            </a:endParaRPr>
          </a:p>
          <a:p>
            <a:pPr algn="l" fontAlgn="auto">
              <a:spcBef>
                <a:spcPts val="0"/>
              </a:spcBef>
              <a:spcAft>
                <a:spcPts val="0"/>
              </a:spcAft>
            </a:pPr>
            <a:r>
              <a:rPr lang="en-US" dirty="0">
                <a:solidFill>
                  <a:prstClr val="black"/>
                </a:solidFill>
                <a:latin typeface="Tw Cen MT"/>
              </a:rPr>
              <a:t>Written words cause problems when they are a major part of a presentation because they overload working memory’s visual and auditory channels that process the different inputs</a:t>
            </a:r>
            <a:r>
              <a:rPr lang="en-US" dirty="0" smtClean="0">
                <a:solidFill>
                  <a:prstClr val="black"/>
                </a:solidFill>
                <a:latin typeface="Tw Cen MT"/>
              </a:rPr>
              <a:t>. Written text is processed first by the visual channel as it enters working memory through the sensory input of sight. We see text. Before written text can enter long-term memory, however, it must be additionally processed in the auditory channel. So written text is processed both in the visual channel as well as the auditory channel. Its longer processing means that it overloads the channels, especially the auditory channel. This longer processing is why some people have trouble reading subtitles while watching movies, but most people have trouble reading a book while listening to someone speak to them. Written text in a presentation means that the audience has trouble listening to the presenter. The channels trying to process the spoken words are also trying to process the written words. </a:t>
            </a:r>
            <a:endParaRPr lang="en-US" dirty="0">
              <a:solidFill>
                <a:prstClr val="black"/>
              </a:solidFill>
              <a:latin typeface="Tw Cen MT"/>
            </a:endParaRPr>
          </a:p>
        </p:txBody>
      </p:sp>
    </p:spTree>
    <p:extLst>
      <p:ext uri="{BB962C8B-B14F-4D97-AF65-F5344CB8AC3E}">
        <p14:creationId xmlns:p14="http://schemas.microsoft.com/office/powerpoint/2010/main" val="24756615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990602"/>
            <a:ext cx="7696200" cy="5970865"/>
          </a:xfrm>
          <a:prstGeom prst="rect">
            <a:avLst/>
          </a:prstGeom>
          <a:noFill/>
        </p:spPr>
        <p:txBody>
          <a:bodyPr wrap="square" rtlCol="0">
            <a:spAutoFit/>
          </a:bodyPr>
          <a:lstStyle/>
          <a:p>
            <a:pPr marL="339725" indent="-339725" algn="l" fontAlgn="auto">
              <a:spcBef>
                <a:spcPts val="0"/>
              </a:spcBef>
              <a:spcAft>
                <a:spcPts val="0"/>
              </a:spcAft>
              <a:buFont typeface="Arial" pitchFamily="34" charset="0"/>
              <a:buChar char="•"/>
            </a:pPr>
            <a:r>
              <a:rPr lang="en-US" sz="2800" dirty="0" smtClean="0">
                <a:solidFill>
                  <a:prstClr val="black"/>
                </a:solidFill>
                <a:latin typeface="Tw Cen MT"/>
              </a:rPr>
              <a:t>Sensory Input, both sights and sounds</a:t>
            </a:r>
          </a:p>
          <a:p>
            <a:pPr marL="339725" indent="-339725" algn="l" fontAlgn="auto">
              <a:spcBef>
                <a:spcPts val="0"/>
              </a:spcBef>
              <a:spcAft>
                <a:spcPts val="0"/>
              </a:spcAft>
              <a:buFont typeface="Arial" pitchFamily="34" charset="0"/>
              <a:buChar char="•"/>
            </a:pPr>
            <a:r>
              <a:rPr lang="en-US" sz="2800" dirty="0" smtClean="0">
                <a:solidFill>
                  <a:prstClr val="black"/>
                </a:solidFill>
                <a:latin typeface="Tw Cen MT"/>
              </a:rPr>
              <a:t>First, goes into sensory memory</a:t>
            </a:r>
          </a:p>
          <a:p>
            <a:pPr marL="339725" indent="-339725" algn="l" fontAlgn="auto">
              <a:spcBef>
                <a:spcPts val="0"/>
              </a:spcBef>
              <a:spcAft>
                <a:spcPts val="0"/>
              </a:spcAft>
              <a:buFont typeface="Arial" pitchFamily="34" charset="0"/>
              <a:buChar char="•"/>
            </a:pPr>
            <a:r>
              <a:rPr lang="en-US" sz="2800" dirty="0" smtClean="0">
                <a:solidFill>
                  <a:prstClr val="black"/>
                </a:solidFill>
                <a:latin typeface="Tw Cen MT"/>
              </a:rPr>
              <a:t>Then sensory input goes into working memory</a:t>
            </a:r>
          </a:p>
          <a:p>
            <a:pPr marL="339725" lvl="1" indent="-339725" algn="l" fontAlgn="auto">
              <a:spcBef>
                <a:spcPts val="0"/>
              </a:spcBef>
              <a:spcAft>
                <a:spcPts val="0"/>
              </a:spcAft>
              <a:buFont typeface="Arial" pitchFamily="34" charset="0"/>
              <a:buChar char="•"/>
            </a:pPr>
            <a:r>
              <a:rPr lang="en-US" sz="2800" dirty="0" smtClean="0">
                <a:solidFill>
                  <a:prstClr val="black"/>
                </a:solidFill>
                <a:latin typeface="Tw Cen MT"/>
              </a:rPr>
              <a:t>Through the visual channel</a:t>
            </a:r>
          </a:p>
          <a:p>
            <a:pPr marL="796925" lvl="3" indent="-339725" algn="l" fontAlgn="auto">
              <a:spcBef>
                <a:spcPts val="0"/>
              </a:spcBef>
              <a:spcAft>
                <a:spcPts val="0"/>
              </a:spcAft>
              <a:buFont typeface="Arial" pitchFamily="34" charset="0"/>
              <a:buChar char="•"/>
            </a:pPr>
            <a:r>
              <a:rPr lang="en-US" sz="2800" dirty="0" smtClean="0">
                <a:solidFill>
                  <a:prstClr val="black"/>
                </a:solidFill>
                <a:latin typeface="Tw Cen MT"/>
              </a:rPr>
              <a:t>Visual (pictures) are processed in the visual channel</a:t>
            </a:r>
          </a:p>
          <a:p>
            <a:pPr marL="339725" lvl="1" indent="-339725" algn="l" fontAlgn="auto">
              <a:spcBef>
                <a:spcPts val="0"/>
              </a:spcBef>
              <a:spcAft>
                <a:spcPts val="0"/>
              </a:spcAft>
              <a:buFont typeface="Arial" pitchFamily="34" charset="0"/>
              <a:buChar char="•"/>
            </a:pPr>
            <a:r>
              <a:rPr lang="en-US" sz="2800" dirty="0" smtClean="0">
                <a:solidFill>
                  <a:prstClr val="black"/>
                </a:solidFill>
                <a:latin typeface="Tw Cen MT"/>
              </a:rPr>
              <a:t>Through the auditory channel</a:t>
            </a:r>
          </a:p>
          <a:p>
            <a:pPr marL="796925" lvl="3" indent="-339725" algn="l" fontAlgn="auto">
              <a:spcBef>
                <a:spcPts val="0"/>
              </a:spcBef>
              <a:spcAft>
                <a:spcPts val="0"/>
              </a:spcAft>
              <a:buFont typeface="Arial" pitchFamily="34" charset="0"/>
              <a:buChar char="•"/>
            </a:pPr>
            <a:r>
              <a:rPr lang="en-US" sz="2800" dirty="0" smtClean="0">
                <a:solidFill>
                  <a:prstClr val="black"/>
                </a:solidFill>
                <a:latin typeface="Tw Cen MT"/>
              </a:rPr>
              <a:t>Spoken words are processed in the auditory channel</a:t>
            </a:r>
          </a:p>
          <a:p>
            <a:pPr marL="339725" indent="-339725" algn="l" fontAlgn="auto">
              <a:spcBef>
                <a:spcPts val="0"/>
              </a:spcBef>
              <a:spcAft>
                <a:spcPts val="0"/>
              </a:spcAft>
              <a:buFont typeface="Arial" pitchFamily="34" charset="0"/>
              <a:buChar char="•"/>
            </a:pPr>
            <a:r>
              <a:rPr lang="en-US" sz="2800" dirty="0" smtClean="0">
                <a:solidFill>
                  <a:prstClr val="black"/>
                </a:solidFill>
                <a:latin typeface="Tw Cen MT"/>
              </a:rPr>
              <a:t>Then it moves into long-term memory </a:t>
            </a:r>
          </a:p>
          <a:p>
            <a:pPr marL="339725" indent="-339725" algn="l" fontAlgn="auto">
              <a:spcBef>
                <a:spcPts val="0"/>
              </a:spcBef>
              <a:spcAft>
                <a:spcPts val="0"/>
              </a:spcAft>
              <a:buFont typeface="Arial" pitchFamily="34" charset="0"/>
              <a:buChar char="•"/>
            </a:pPr>
            <a:r>
              <a:rPr lang="en-US" sz="2800" dirty="0" smtClean="0">
                <a:solidFill>
                  <a:prstClr val="black"/>
                </a:solidFill>
                <a:latin typeface="Tw Cen MT"/>
              </a:rPr>
              <a:t>Words are first processed in the visual channel but then they get final processing in the auditory channel</a:t>
            </a:r>
          </a:p>
          <a:p>
            <a:pPr marL="457200" indent="-457200" algn="l" fontAlgn="auto">
              <a:spcBef>
                <a:spcPts val="0"/>
              </a:spcBef>
              <a:spcAft>
                <a:spcPts val="0"/>
              </a:spcAft>
              <a:buFont typeface="Arial" pitchFamily="34" charset="0"/>
              <a:buChar char="•"/>
            </a:pPr>
            <a:endParaRPr lang="en-US" dirty="0">
              <a:solidFill>
                <a:prstClr val="black"/>
              </a:solidFill>
              <a:latin typeface="Tw Cen MT"/>
            </a:endParaRPr>
          </a:p>
        </p:txBody>
      </p:sp>
      <p:sp>
        <p:nvSpPr>
          <p:cNvPr id="3" name="TextBox 2"/>
          <p:cNvSpPr txBox="1"/>
          <p:nvPr/>
        </p:nvSpPr>
        <p:spPr>
          <a:xfrm>
            <a:off x="0" y="228602"/>
            <a:ext cx="9144000" cy="646331"/>
          </a:xfrm>
          <a:prstGeom prst="rect">
            <a:avLst/>
          </a:prstGeom>
          <a:noFill/>
        </p:spPr>
        <p:txBody>
          <a:bodyPr wrap="square" rtlCol="0">
            <a:spAutoFit/>
          </a:bodyPr>
          <a:lstStyle/>
          <a:p>
            <a:pPr fontAlgn="auto">
              <a:spcBef>
                <a:spcPts val="0"/>
              </a:spcBef>
              <a:spcAft>
                <a:spcPts val="0"/>
              </a:spcAft>
            </a:pPr>
            <a:r>
              <a:rPr lang="en-US" sz="3600" b="1" dirty="0" smtClean="0">
                <a:solidFill>
                  <a:prstClr val="black"/>
                </a:solidFill>
                <a:latin typeface="Tw Cen MT"/>
              </a:rPr>
              <a:t>Sensory Input</a:t>
            </a:r>
            <a:endParaRPr lang="en-US" sz="3600" b="1" dirty="0">
              <a:solidFill>
                <a:prstClr val="black"/>
              </a:solidFill>
              <a:latin typeface="Tw Cen MT"/>
            </a:endParaRPr>
          </a:p>
        </p:txBody>
      </p:sp>
    </p:spTree>
    <p:extLst>
      <p:ext uri="{BB962C8B-B14F-4D97-AF65-F5344CB8AC3E}">
        <p14:creationId xmlns:p14="http://schemas.microsoft.com/office/powerpoint/2010/main" val="2205713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990602"/>
            <a:ext cx="7696200" cy="5970865"/>
          </a:xfrm>
          <a:prstGeom prst="rect">
            <a:avLst/>
          </a:prstGeom>
          <a:noFill/>
        </p:spPr>
        <p:txBody>
          <a:bodyPr wrap="square" rtlCol="0">
            <a:spAutoFit/>
          </a:bodyPr>
          <a:lstStyle/>
          <a:p>
            <a:pPr marL="339725" indent="-339725" algn="l" fontAlgn="auto">
              <a:spcBef>
                <a:spcPts val="0"/>
              </a:spcBef>
              <a:spcAft>
                <a:spcPts val="0"/>
              </a:spcAft>
              <a:buFont typeface="Arial" pitchFamily="34" charset="0"/>
              <a:buChar char="•"/>
            </a:pPr>
            <a:r>
              <a:rPr lang="en-US" sz="2800" dirty="0" smtClean="0">
                <a:solidFill>
                  <a:prstClr val="black"/>
                </a:solidFill>
                <a:latin typeface="Tw Cen MT"/>
              </a:rPr>
              <a:t>Sensory Input, both sights and sounds</a:t>
            </a:r>
          </a:p>
          <a:p>
            <a:pPr marL="339725" indent="-339725" algn="l" fontAlgn="auto">
              <a:spcBef>
                <a:spcPts val="0"/>
              </a:spcBef>
              <a:spcAft>
                <a:spcPts val="0"/>
              </a:spcAft>
              <a:buFont typeface="Arial" pitchFamily="34" charset="0"/>
              <a:buChar char="•"/>
            </a:pPr>
            <a:r>
              <a:rPr lang="en-US" sz="2800" dirty="0" smtClean="0">
                <a:solidFill>
                  <a:prstClr val="black"/>
                </a:solidFill>
                <a:latin typeface="Tw Cen MT"/>
              </a:rPr>
              <a:t>First, goes into sensory memory</a:t>
            </a:r>
          </a:p>
          <a:p>
            <a:pPr marL="339725" indent="-339725" algn="l" fontAlgn="auto">
              <a:spcBef>
                <a:spcPts val="0"/>
              </a:spcBef>
              <a:spcAft>
                <a:spcPts val="0"/>
              </a:spcAft>
              <a:buFont typeface="Arial" pitchFamily="34" charset="0"/>
              <a:buChar char="•"/>
            </a:pPr>
            <a:r>
              <a:rPr lang="en-US" sz="2800" dirty="0" smtClean="0">
                <a:solidFill>
                  <a:prstClr val="black"/>
                </a:solidFill>
                <a:latin typeface="Tw Cen MT"/>
              </a:rPr>
              <a:t>Then sensory input goes into working memory</a:t>
            </a:r>
          </a:p>
          <a:p>
            <a:pPr marL="339725" lvl="1" indent="-339725" algn="l" fontAlgn="auto">
              <a:spcBef>
                <a:spcPts val="0"/>
              </a:spcBef>
              <a:spcAft>
                <a:spcPts val="0"/>
              </a:spcAft>
              <a:buFont typeface="Arial" pitchFamily="34" charset="0"/>
              <a:buChar char="•"/>
            </a:pPr>
            <a:r>
              <a:rPr lang="en-US" sz="2800" dirty="0" smtClean="0">
                <a:solidFill>
                  <a:prstClr val="black"/>
                </a:solidFill>
                <a:latin typeface="Tw Cen MT"/>
              </a:rPr>
              <a:t>Through the visual channel</a:t>
            </a:r>
          </a:p>
          <a:p>
            <a:pPr marL="796925" lvl="3" indent="-339725" algn="l" fontAlgn="auto">
              <a:spcBef>
                <a:spcPts val="0"/>
              </a:spcBef>
              <a:spcAft>
                <a:spcPts val="0"/>
              </a:spcAft>
              <a:buFont typeface="Arial" pitchFamily="34" charset="0"/>
              <a:buChar char="•"/>
            </a:pPr>
            <a:r>
              <a:rPr lang="en-US" sz="2800" dirty="0" smtClean="0">
                <a:solidFill>
                  <a:prstClr val="black"/>
                </a:solidFill>
                <a:latin typeface="Tw Cen MT"/>
              </a:rPr>
              <a:t>Visual (pictures) are processed in the visual channel</a:t>
            </a:r>
          </a:p>
          <a:p>
            <a:pPr marL="339725" lvl="1" indent="-339725" algn="l" fontAlgn="auto">
              <a:spcBef>
                <a:spcPts val="0"/>
              </a:spcBef>
              <a:spcAft>
                <a:spcPts val="0"/>
              </a:spcAft>
              <a:buFont typeface="Arial" pitchFamily="34" charset="0"/>
              <a:buChar char="•"/>
            </a:pPr>
            <a:r>
              <a:rPr lang="en-US" sz="2800" dirty="0" smtClean="0">
                <a:solidFill>
                  <a:prstClr val="black"/>
                </a:solidFill>
                <a:latin typeface="Tw Cen MT"/>
              </a:rPr>
              <a:t>Through the auditory channel</a:t>
            </a:r>
          </a:p>
          <a:p>
            <a:pPr marL="796925" lvl="3" indent="-339725" algn="l" fontAlgn="auto">
              <a:spcBef>
                <a:spcPts val="0"/>
              </a:spcBef>
              <a:spcAft>
                <a:spcPts val="0"/>
              </a:spcAft>
              <a:buFont typeface="Arial" pitchFamily="34" charset="0"/>
              <a:buChar char="•"/>
            </a:pPr>
            <a:r>
              <a:rPr lang="en-US" sz="2800" dirty="0" smtClean="0">
                <a:solidFill>
                  <a:prstClr val="black"/>
                </a:solidFill>
                <a:latin typeface="Tw Cen MT"/>
              </a:rPr>
              <a:t>Spoken words are processed in the auditory channel</a:t>
            </a:r>
          </a:p>
          <a:p>
            <a:pPr marL="339725" indent="-339725" algn="l" fontAlgn="auto">
              <a:spcBef>
                <a:spcPts val="0"/>
              </a:spcBef>
              <a:spcAft>
                <a:spcPts val="0"/>
              </a:spcAft>
              <a:buFont typeface="Arial" pitchFamily="34" charset="0"/>
              <a:buChar char="•"/>
            </a:pPr>
            <a:r>
              <a:rPr lang="en-US" sz="2800" dirty="0" smtClean="0">
                <a:solidFill>
                  <a:prstClr val="black"/>
                </a:solidFill>
                <a:latin typeface="Tw Cen MT"/>
              </a:rPr>
              <a:t>Then it moves into long-term memory </a:t>
            </a:r>
          </a:p>
          <a:p>
            <a:pPr marL="339725" indent="-339725" algn="l" fontAlgn="auto">
              <a:spcBef>
                <a:spcPts val="0"/>
              </a:spcBef>
              <a:spcAft>
                <a:spcPts val="0"/>
              </a:spcAft>
              <a:buFont typeface="Arial" pitchFamily="34" charset="0"/>
              <a:buChar char="•"/>
            </a:pPr>
            <a:r>
              <a:rPr lang="en-US" sz="2800" dirty="0" smtClean="0">
                <a:solidFill>
                  <a:prstClr val="black"/>
                </a:solidFill>
                <a:latin typeface="Tw Cen MT"/>
              </a:rPr>
              <a:t>Words are first processed in the visual channel but then they get final processing in the auditory channel</a:t>
            </a:r>
          </a:p>
          <a:p>
            <a:pPr marL="457200" indent="-457200" algn="l" fontAlgn="auto">
              <a:spcBef>
                <a:spcPts val="0"/>
              </a:spcBef>
              <a:spcAft>
                <a:spcPts val="0"/>
              </a:spcAft>
              <a:buFont typeface="Arial" pitchFamily="34" charset="0"/>
              <a:buChar char="•"/>
            </a:pPr>
            <a:endParaRPr lang="en-US" dirty="0">
              <a:solidFill>
                <a:prstClr val="black"/>
              </a:solidFill>
              <a:latin typeface="Tw Cen MT"/>
            </a:endParaRPr>
          </a:p>
        </p:txBody>
      </p:sp>
      <p:sp>
        <p:nvSpPr>
          <p:cNvPr id="3" name="TextBox 2"/>
          <p:cNvSpPr txBox="1"/>
          <p:nvPr/>
        </p:nvSpPr>
        <p:spPr>
          <a:xfrm>
            <a:off x="0" y="228602"/>
            <a:ext cx="9144000" cy="646331"/>
          </a:xfrm>
          <a:prstGeom prst="rect">
            <a:avLst/>
          </a:prstGeom>
          <a:noFill/>
        </p:spPr>
        <p:txBody>
          <a:bodyPr wrap="square" rtlCol="0">
            <a:spAutoFit/>
          </a:bodyPr>
          <a:lstStyle/>
          <a:p>
            <a:pPr fontAlgn="auto">
              <a:spcBef>
                <a:spcPts val="0"/>
              </a:spcBef>
              <a:spcAft>
                <a:spcPts val="0"/>
              </a:spcAft>
            </a:pPr>
            <a:r>
              <a:rPr lang="en-US" sz="3600" b="1" dirty="0" smtClean="0">
                <a:solidFill>
                  <a:prstClr val="black"/>
                </a:solidFill>
                <a:latin typeface="Tw Cen MT"/>
              </a:rPr>
              <a:t>Sensory Input</a:t>
            </a:r>
            <a:endParaRPr lang="en-US" sz="3600" b="1" dirty="0">
              <a:solidFill>
                <a:prstClr val="black"/>
              </a:solidFill>
              <a:latin typeface="Tw Cen MT"/>
            </a:endParaRPr>
          </a:p>
        </p:txBody>
      </p:sp>
    </p:spTree>
    <p:extLst>
      <p:ext uri="{BB962C8B-B14F-4D97-AF65-F5344CB8AC3E}">
        <p14:creationId xmlns:p14="http://schemas.microsoft.com/office/powerpoint/2010/main" val="91096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990602"/>
            <a:ext cx="7696200" cy="5970865"/>
          </a:xfrm>
          <a:prstGeom prst="rect">
            <a:avLst/>
          </a:prstGeom>
          <a:noFill/>
        </p:spPr>
        <p:txBody>
          <a:bodyPr wrap="square" rtlCol="0">
            <a:spAutoFit/>
          </a:bodyPr>
          <a:lstStyle/>
          <a:p>
            <a:pPr marL="339725" indent="-339725" algn="l" fontAlgn="auto">
              <a:spcBef>
                <a:spcPts val="0"/>
              </a:spcBef>
              <a:spcAft>
                <a:spcPts val="0"/>
              </a:spcAft>
              <a:buFont typeface="Arial" pitchFamily="34" charset="0"/>
              <a:buChar char="•"/>
            </a:pPr>
            <a:r>
              <a:rPr lang="en-US" sz="2800" dirty="0" smtClean="0">
                <a:solidFill>
                  <a:prstClr val="black"/>
                </a:solidFill>
                <a:latin typeface="Tw Cen MT"/>
              </a:rPr>
              <a:t>Sensory Input, both sights and sounds</a:t>
            </a:r>
          </a:p>
          <a:p>
            <a:pPr marL="339725" indent="-339725" algn="l" fontAlgn="auto">
              <a:spcBef>
                <a:spcPts val="0"/>
              </a:spcBef>
              <a:spcAft>
                <a:spcPts val="0"/>
              </a:spcAft>
              <a:buFont typeface="Arial" pitchFamily="34" charset="0"/>
              <a:buChar char="•"/>
            </a:pPr>
            <a:r>
              <a:rPr lang="en-US" sz="2800" dirty="0" smtClean="0">
                <a:solidFill>
                  <a:prstClr val="black"/>
                </a:solidFill>
                <a:latin typeface="Tw Cen MT"/>
              </a:rPr>
              <a:t>First, goes into sensory memory</a:t>
            </a:r>
          </a:p>
          <a:p>
            <a:pPr marL="339725" indent="-339725" algn="l" fontAlgn="auto">
              <a:spcBef>
                <a:spcPts val="0"/>
              </a:spcBef>
              <a:spcAft>
                <a:spcPts val="0"/>
              </a:spcAft>
              <a:buFont typeface="Arial" pitchFamily="34" charset="0"/>
              <a:buChar char="•"/>
            </a:pPr>
            <a:r>
              <a:rPr lang="en-US" sz="2800" dirty="0" smtClean="0">
                <a:solidFill>
                  <a:prstClr val="black"/>
                </a:solidFill>
                <a:latin typeface="Tw Cen MT"/>
              </a:rPr>
              <a:t>Then sensory input goes into working memory</a:t>
            </a:r>
          </a:p>
          <a:p>
            <a:pPr marL="339725" lvl="1" indent="-339725" algn="l" fontAlgn="auto">
              <a:spcBef>
                <a:spcPts val="0"/>
              </a:spcBef>
              <a:spcAft>
                <a:spcPts val="0"/>
              </a:spcAft>
              <a:buFont typeface="Arial" pitchFamily="34" charset="0"/>
              <a:buChar char="•"/>
            </a:pPr>
            <a:r>
              <a:rPr lang="en-US" sz="2800" dirty="0" smtClean="0">
                <a:solidFill>
                  <a:prstClr val="black"/>
                </a:solidFill>
                <a:latin typeface="Tw Cen MT"/>
              </a:rPr>
              <a:t>Through the visual channel</a:t>
            </a:r>
          </a:p>
          <a:p>
            <a:pPr marL="796925" lvl="3" indent="-339725" algn="l" fontAlgn="auto">
              <a:spcBef>
                <a:spcPts val="0"/>
              </a:spcBef>
              <a:spcAft>
                <a:spcPts val="0"/>
              </a:spcAft>
              <a:buFont typeface="Arial" pitchFamily="34" charset="0"/>
              <a:buChar char="•"/>
            </a:pPr>
            <a:r>
              <a:rPr lang="en-US" sz="2800" dirty="0" smtClean="0">
                <a:solidFill>
                  <a:prstClr val="black"/>
                </a:solidFill>
                <a:latin typeface="Tw Cen MT"/>
              </a:rPr>
              <a:t>Visual (pictures) are processed in the visual channel</a:t>
            </a:r>
          </a:p>
          <a:p>
            <a:pPr marL="339725" lvl="1" indent="-339725" algn="l" fontAlgn="auto">
              <a:spcBef>
                <a:spcPts val="0"/>
              </a:spcBef>
              <a:spcAft>
                <a:spcPts val="0"/>
              </a:spcAft>
              <a:buFont typeface="Arial" pitchFamily="34" charset="0"/>
              <a:buChar char="•"/>
            </a:pPr>
            <a:r>
              <a:rPr lang="en-US" sz="2800" dirty="0" smtClean="0">
                <a:solidFill>
                  <a:prstClr val="black"/>
                </a:solidFill>
                <a:latin typeface="Tw Cen MT"/>
              </a:rPr>
              <a:t>Through the auditory channel</a:t>
            </a:r>
          </a:p>
          <a:p>
            <a:pPr marL="796925" lvl="3" indent="-339725" algn="l" fontAlgn="auto">
              <a:spcBef>
                <a:spcPts val="0"/>
              </a:spcBef>
              <a:spcAft>
                <a:spcPts val="0"/>
              </a:spcAft>
              <a:buFont typeface="Arial" pitchFamily="34" charset="0"/>
              <a:buChar char="•"/>
            </a:pPr>
            <a:r>
              <a:rPr lang="en-US" sz="2800" dirty="0" smtClean="0">
                <a:solidFill>
                  <a:prstClr val="black"/>
                </a:solidFill>
                <a:latin typeface="Tw Cen MT"/>
              </a:rPr>
              <a:t>Spoken words are processed in the auditory channel</a:t>
            </a:r>
          </a:p>
          <a:p>
            <a:pPr marL="339725" indent="-339725" algn="l" fontAlgn="auto">
              <a:spcBef>
                <a:spcPts val="0"/>
              </a:spcBef>
              <a:spcAft>
                <a:spcPts val="0"/>
              </a:spcAft>
              <a:buFont typeface="Arial" pitchFamily="34" charset="0"/>
              <a:buChar char="•"/>
            </a:pPr>
            <a:r>
              <a:rPr lang="en-US" sz="2800" dirty="0" smtClean="0">
                <a:solidFill>
                  <a:prstClr val="black"/>
                </a:solidFill>
                <a:latin typeface="Tw Cen MT"/>
              </a:rPr>
              <a:t>Then it moves into long-term memory </a:t>
            </a:r>
          </a:p>
          <a:p>
            <a:pPr marL="339725" indent="-339725" algn="l" fontAlgn="auto">
              <a:spcBef>
                <a:spcPts val="0"/>
              </a:spcBef>
              <a:spcAft>
                <a:spcPts val="0"/>
              </a:spcAft>
              <a:buFont typeface="Arial" pitchFamily="34" charset="0"/>
              <a:buChar char="•"/>
            </a:pPr>
            <a:r>
              <a:rPr lang="en-US" sz="2800" dirty="0" smtClean="0">
                <a:solidFill>
                  <a:prstClr val="black"/>
                </a:solidFill>
                <a:latin typeface="Tw Cen MT"/>
              </a:rPr>
              <a:t>Words are first processed in the visual channel but then they get final processing in the auditory channel</a:t>
            </a:r>
          </a:p>
          <a:p>
            <a:pPr marL="457200" indent="-457200" algn="l" fontAlgn="auto">
              <a:spcBef>
                <a:spcPts val="0"/>
              </a:spcBef>
              <a:spcAft>
                <a:spcPts val="0"/>
              </a:spcAft>
              <a:buFont typeface="Arial" pitchFamily="34" charset="0"/>
              <a:buChar char="•"/>
            </a:pPr>
            <a:endParaRPr lang="en-US" dirty="0">
              <a:solidFill>
                <a:prstClr val="black"/>
              </a:solidFill>
              <a:latin typeface="Tw Cen MT"/>
            </a:endParaRPr>
          </a:p>
        </p:txBody>
      </p:sp>
      <p:sp>
        <p:nvSpPr>
          <p:cNvPr id="3" name="TextBox 2"/>
          <p:cNvSpPr txBox="1"/>
          <p:nvPr/>
        </p:nvSpPr>
        <p:spPr>
          <a:xfrm>
            <a:off x="0" y="228602"/>
            <a:ext cx="9144000" cy="646331"/>
          </a:xfrm>
          <a:prstGeom prst="rect">
            <a:avLst/>
          </a:prstGeom>
          <a:noFill/>
        </p:spPr>
        <p:txBody>
          <a:bodyPr wrap="square" rtlCol="0">
            <a:spAutoFit/>
          </a:bodyPr>
          <a:lstStyle/>
          <a:p>
            <a:pPr fontAlgn="auto">
              <a:spcBef>
                <a:spcPts val="0"/>
              </a:spcBef>
              <a:spcAft>
                <a:spcPts val="0"/>
              </a:spcAft>
            </a:pPr>
            <a:r>
              <a:rPr lang="en-US" sz="3600" b="1" dirty="0" smtClean="0">
                <a:solidFill>
                  <a:prstClr val="black"/>
                </a:solidFill>
                <a:latin typeface="Tw Cen MT"/>
              </a:rPr>
              <a:t>Sensory Input</a:t>
            </a:r>
            <a:endParaRPr lang="en-US" sz="3600" b="1" dirty="0">
              <a:solidFill>
                <a:prstClr val="black"/>
              </a:solidFill>
              <a:latin typeface="Tw Cen MT"/>
            </a:endParaRPr>
          </a:p>
        </p:txBody>
      </p:sp>
    </p:spTree>
    <p:extLst>
      <p:ext uri="{BB962C8B-B14F-4D97-AF65-F5344CB8AC3E}">
        <p14:creationId xmlns:p14="http://schemas.microsoft.com/office/powerpoint/2010/main" val="335777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additive="base">
                                        <p:cTn id="14"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circle(in)">
                                      <p:cBhvr>
                                        <p:cTn id="20" dur="2000"/>
                                        <p:tgtEl>
                                          <p:spTgt spid="2">
                                            <p:txEl>
                                              <p:pRg st="3" end="3"/>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circle(in)">
                                      <p:cBhvr>
                                        <p:cTn id="23" dur="2000"/>
                                        <p:tgtEl>
                                          <p:spTgt spid="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 calcmode="lin" valueType="num">
                                      <p:cBhvr>
                                        <p:cTn id="28" dur="1000" fill="hold"/>
                                        <p:tgtEl>
                                          <p:spTgt spid="2">
                                            <p:txEl>
                                              <p:pRg st="5" end="5"/>
                                            </p:txEl>
                                          </p:spTgt>
                                        </p:tgtEl>
                                        <p:attrNameLst>
                                          <p:attrName>ppt_w</p:attrName>
                                        </p:attrNameLst>
                                      </p:cBhvr>
                                      <p:tavLst>
                                        <p:tav tm="0">
                                          <p:val>
                                            <p:fltVal val="0"/>
                                          </p:val>
                                        </p:tav>
                                        <p:tav tm="100000">
                                          <p:val>
                                            <p:strVal val="#ppt_w"/>
                                          </p:val>
                                        </p:tav>
                                      </p:tavLst>
                                    </p:anim>
                                    <p:anim calcmode="lin" valueType="num">
                                      <p:cBhvr>
                                        <p:cTn id="29" dur="1000" fill="hold"/>
                                        <p:tgtEl>
                                          <p:spTgt spid="2">
                                            <p:txEl>
                                              <p:pRg st="5" end="5"/>
                                            </p:txEl>
                                          </p:spTgt>
                                        </p:tgtEl>
                                        <p:attrNameLst>
                                          <p:attrName>ppt_h</p:attrName>
                                        </p:attrNameLst>
                                      </p:cBhvr>
                                      <p:tavLst>
                                        <p:tav tm="0">
                                          <p:val>
                                            <p:fltVal val="0"/>
                                          </p:val>
                                        </p:tav>
                                        <p:tav tm="100000">
                                          <p:val>
                                            <p:strVal val="#ppt_h"/>
                                          </p:val>
                                        </p:tav>
                                      </p:tavLst>
                                    </p:anim>
                                    <p:anim calcmode="lin" valueType="num">
                                      <p:cBhvr>
                                        <p:cTn id="30" dur="1000" fill="hold"/>
                                        <p:tgtEl>
                                          <p:spTgt spid="2">
                                            <p:txEl>
                                              <p:pRg st="5" end="5"/>
                                            </p:txEl>
                                          </p:spTgt>
                                        </p:tgtEl>
                                        <p:attrNameLst>
                                          <p:attrName>style.rotation</p:attrName>
                                        </p:attrNameLst>
                                      </p:cBhvr>
                                      <p:tavLst>
                                        <p:tav tm="0">
                                          <p:val>
                                            <p:fltVal val="90"/>
                                          </p:val>
                                        </p:tav>
                                        <p:tav tm="100000">
                                          <p:val>
                                            <p:fltVal val="0"/>
                                          </p:val>
                                        </p:tav>
                                      </p:tavLst>
                                    </p:anim>
                                    <p:animEffect transition="in" filter="fade">
                                      <p:cBhvr>
                                        <p:cTn id="31" dur="1000"/>
                                        <p:tgtEl>
                                          <p:spTgt spid="2">
                                            <p:txEl>
                                              <p:pRg st="5" end="5"/>
                                            </p:txEl>
                                          </p:spTgt>
                                        </p:tgtEl>
                                      </p:cBhvr>
                                    </p:animEffect>
                                  </p:childTnLst>
                                </p:cTn>
                              </p:par>
                              <p:par>
                                <p:cTn id="32" presetID="31" presetClass="entr" presetSubtype="0" fill="hold" nodeType="withEffect">
                                  <p:stCondLst>
                                    <p:cond delay="0"/>
                                  </p:stCondLst>
                                  <p:childTnLst>
                                    <p:set>
                                      <p:cBhvr>
                                        <p:cTn id="33" dur="1" fill="hold">
                                          <p:stCondLst>
                                            <p:cond delay="0"/>
                                          </p:stCondLst>
                                        </p:cTn>
                                        <p:tgtEl>
                                          <p:spTgt spid="2">
                                            <p:txEl>
                                              <p:pRg st="6" end="6"/>
                                            </p:txEl>
                                          </p:spTgt>
                                        </p:tgtEl>
                                        <p:attrNameLst>
                                          <p:attrName>style.visibility</p:attrName>
                                        </p:attrNameLst>
                                      </p:cBhvr>
                                      <p:to>
                                        <p:strVal val="visible"/>
                                      </p:to>
                                    </p:set>
                                    <p:anim calcmode="lin" valueType="num">
                                      <p:cBhvr>
                                        <p:cTn id="34" dur="1000" fill="hold"/>
                                        <p:tgtEl>
                                          <p:spTgt spid="2">
                                            <p:txEl>
                                              <p:pRg st="6" end="6"/>
                                            </p:txEl>
                                          </p:spTgt>
                                        </p:tgtEl>
                                        <p:attrNameLst>
                                          <p:attrName>ppt_w</p:attrName>
                                        </p:attrNameLst>
                                      </p:cBhvr>
                                      <p:tavLst>
                                        <p:tav tm="0">
                                          <p:val>
                                            <p:fltVal val="0"/>
                                          </p:val>
                                        </p:tav>
                                        <p:tav tm="100000">
                                          <p:val>
                                            <p:strVal val="#ppt_w"/>
                                          </p:val>
                                        </p:tav>
                                      </p:tavLst>
                                    </p:anim>
                                    <p:anim calcmode="lin" valueType="num">
                                      <p:cBhvr>
                                        <p:cTn id="35" dur="1000" fill="hold"/>
                                        <p:tgtEl>
                                          <p:spTgt spid="2">
                                            <p:txEl>
                                              <p:pRg st="6" end="6"/>
                                            </p:txEl>
                                          </p:spTgt>
                                        </p:tgtEl>
                                        <p:attrNameLst>
                                          <p:attrName>ppt_h</p:attrName>
                                        </p:attrNameLst>
                                      </p:cBhvr>
                                      <p:tavLst>
                                        <p:tav tm="0">
                                          <p:val>
                                            <p:fltVal val="0"/>
                                          </p:val>
                                        </p:tav>
                                        <p:tav tm="100000">
                                          <p:val>
                                            <p:strVal val="#ppt_h"/>
                                          </p:val>
                                        </p:tav>
                                      </p:tavLst>
                                    </p:anim>
                                    <p:anim calcmode="lin" valueType="num">
                                      <p:cBhvr>
                                        <p:cTn id="36" dur="1000" fill="hold"/>
                                        <p:tgtEl>
                                          <p:spTgt spid="2">
                                            <p:txEl>
                                              <p:pRg st="6" end="6"/>
                                            </p:txEl>
                                          </p:spTgt>
                                        </p:tgtEl>
                                        <p:attrNameLst>
                                          <p:attrName>style.rotation</p:attrName>
                                        </p:attrNameLst>
                                      </p:cBhvr>
                                      <p:tavLst>
                                        <p:tav tm="0">
                                          <p:val>
                                            <p:fltVal val="90"/>
                                          </p:val>
                                        </p:tav>
                                        <p:tav tm="100000">
                                          <p:val>
                                            <p:fltVal val="0"/>
                                          </p:val>
                                        </p:tav>
                                      </p:tavLst>
                                    </p:anim>
                                    <p:animEffect transition="in" filter="fade">
                                      <p:cBhvr>
                                        <p:cTn id="37" dur="10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8" presetClass="entr" presetSubtype="0" accel="50000" fill="hold" nodeType="clickEffect">
                                  <p:stCondLst>
                                    <p:cond delay="0"/>
                                  </p:stCondLst>
                                  <p:iterate type="lt">
                                    <p:tmPct val="50000"/>
                                  </p:iterate>
                                  <p:childTnLst>
                                    <p:set>
                                      <p:cBhvr>
                                        <p:cTn id="41" dur="1" fill="hold">
                                          <p:stCondLst>
                                            <p:cond delay="0"/>
                                          </p:stCondLst>
                                        </p:cTn>
                                        <p:tgtEl>
                                          <p:spTgt spid="2">
                                            <p:txEl>
                                              <p:pRg st="7" end="7"/>
                                            </p:txEl>
                                          </p:spTgt>
                                        </p:tgtEl>
                                        <p:attrNameLst>
                                          <p:attrName>style.visibility</p:attrName>
                                        </p:attrNameLst>
                                      </p:cBhvr>
                                      <p:to>
                                        <p:strVal val="visible"/>
                                      </p:to>
                                    </p:set>
                                    <p:set>
                                      <p:cBhvr>
                                        <p:cTn id="42" dur="455" fill="hold">
                                          <p:stCondLst>
                                            <p:cond delay="0"/>
                                          </p:stCondLst>
                                        </p:cTn>
                                        <p:tgtEl>
                                          <p:spTgt spid="2">
                                            <p:txEl>
                                              <p:pRg st="7" end="7"/>
                                            </p:txEl>
                                          </p:spTgt>
                                        </p:tgtEl>
                                        <p:attrNameLst>
                                          <p:attrName>style.rotation</p:attrName>
                                        </p:attrNameLst>
                                      </p:cBhvr>
                                      <p:to>
                                        <p:strVal val="-45.0"/>
                                      </p:to>
                                    </p:set>
                                    <p:anim calcmode="lin" valueType="num">
                                      <p:cBhvr>
                                        <p:cTn id="43" dur="455" fill="hold">
                                          <p:stCondLst>
                                            <p:cond delay="455"/>
                                          </p:stCondLst>
                                        </p:cTn>
                                        <p:tgtEl>
                                          <p:spTgt spid="2">
                                            <p:txEl>
                                              <p:pRg st="7" end="7"/>
                                            </p:txEl>
                                          </p:spTgt>
                                        </p:tgtEl>
                                        <p:attrNameLst>
                                          <p:attrName>style.rotation</p:attrName>
                                        </p:attrNameLst>
                                      </p:cBhvr>
                                      <p:tavLst>
                                        <p:tav tm="0">
                                          <p:val>
                                            <p:fltVal val="-45"/>
                                          </p:val>
                                        </p:tav>
                                        <p:tav tm="69900">
                                          <p:val>
                                            <p:fltVal val="45"/>
                                          </p:val>
                                        </p:tav>
                                        <p:tav tm="100000">
                                          <p:val>
                                            <p:fltVal val="0"/>
                                          </p:val>
                                        </p:tav>
                                      </p:tavLst>
                                    </p:anim>
                                    <p:anim calcmode="lin" valueType="num">
                                      <p:cBhvr>
                                        <p:cTn id="44" dur="455" fill="hold">
                                          <p:stCondLst>
                                            <p:cond delay="0"/>
                                          </p:stCondLst>
                                        </p:cTn>
                                        <p:tgtEl>
                                          <p:spTgt spid="2">
                                            <p:txEl>
                                              <p:pRg st="7" end="7"/>
                                            </p:txEl>
                                          </p:spTgt>
                                        </p:tgtEl>
                                        <p:attrNameLst>
                                          <p:attrName>ppt_y</p:attrName>
                                        </p:attrNameLst>
                                      </p:cBhvr>
                                      <p:tavLst>
                                        <p:tav tm="0">
                                          <p:val>
                                            <p:strVal val="#ppt_y-1"/>
                                          </p:val>
                                        </p:tav>
                                        <p:tav tm="100000">
                                          <p:val>
                                            <p:strVal val="#ppt_y-(0.354*#ppt_w-0.172*#ppt_h)"/>
                                          </p:val>
                                        </p:tav>
                                      </p:tavLst>
                                    </p:anim>
                                    <p:anim calcmode="lin" valueType="num">
                                      <p:cBhvr>
                                        <p:cTn id="45" dur="156" decel="50000" autoRev="1" fill="hold">
                                          <p:stCondLst>
                                            <p:cond delay="455"/>
                                          </p:stCondLst>
                                        </p:cTn>
                                        <p:tgtEl>
                                          <p:spTgt spid="2">
                                            <p:txEl>
                                              <p:pRg st="7" end="7"/>
                                            </p:txEl>
                                          </p:spTgt>
                                        </p:tgtEl>
                                        <p:attrNameLst>
                                          <p:attrName>ppt_y</p:attrName>
                                        </p:attrNameLst>
                                      </p:cBhvr>
                                      <p:tavLst>
                                        <p:tav tm="0">
                                          <p:val>
                                            <p:strVal val="#ppt_y-(0.354*#ppt_w-0.172*#ppt_h)"/>
                                          </p:val>
                                        </p:tav>
                                        <p:tav tm="100000">
                                          <p:val>
                                            <p:strVal val="#ppt_y-(0.354*#ppt_w-0.172*#ppt_h)-#ppt_h/2"/>
                                          </p:val>
                                        </p:tav>
                                      </p:tavLst>
                                    </p:anim>
                                    <p:anim calcmode="lin" valueType="num">
                                      <p:cBhvr>
                                        <p:cTn id="46" dur="136" fill="hold">
                                          <p:stCondLst>
                                            <p:cond delay="864"/>
                                          </p:stCondLst>
                                        </p:cTn>
                                        <p:tgtEl>
                                          <p:spTgt spid="2">
                                            <p:txEl>
                                              <p:pRg st="7" end="7"/>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1" presetClass="entr" presetSubtype="0" fill="hold" nodeType="clickEffect">
                                  <p:stCondLst>
                                    <p:cond delay="0"/>
                                  </p:stCondLst>
                                  <p:iterate type="lt">
                                    <p:tmPct val="10000"/>
                                  </p:iterate>
                                  <p:childTnLst>
                                    <p:set>
                                      <p:cBhvr>
                                        <p:cTn id="50" dur="1" fill="hold">
                                          <p:stCondLst>
                                            <p:cond delay="0"/>
                                          </p:stCondLst>
                                        </p:cTn>
                                        <p:tgtEl>
                                          <p:spTgt spid="2">
                                            <p:txEl>
                                              <p:pRg st="8" end="8"/>
                                            </p:txEl>
                                          </p:spTgt>
                                        </p:tgtEl>
                                        <p:attrNameLst>
                                          <p:attrName>style.visibility</p:attrName>
                                        </p:attrNameLst>
                                      </p:cBhvr>
                                      <p:to>
                                        <p:strVal val="visible"/>
                                      </p:to>
                                    </p:set>
                                    <p:anim calcmode="lin" valueType="num">
                                      <p:cBhvr>
                                        <p:cTn id="51" dur="500" fill="hold"/>
                                        <p:tgtEl>
                                          <p:spTgt spid="2">
                                            <p:txEl>
                                              <p:pRg st="8" end="8"/>
                                            </p:txEl>
                                          </p:spTgt>
                                        </p:tgtEl>
                                        <p:attrNameLst>
                                          <p:attrName>ppt_x</p:attrName>
                                        </p:attrNameLst>
                                      </p:cBhvr>
                                      <p:tavLst>
                                        <p:tav tm="0">
                                          <p:val>
                                            <p:strVal val="#ppt_x"/>
                                          </p:val>
                                        </p:tav>
                                        <p:tav tm="50000">
                                          <p:val>
                                            <p:strVal val="#ppt_x+.1"/>
                                          </p:val>
                                        </p:tav>
                                        <p:tav tm="100000">
                                          <p:val>
                                            <p:strVal val="#ppt_x"/>
                                          </p:val>
                                        </p:tav>
                                      </p:tavLst>
                                    </p:anim>
                                    <p:anim calcmode="lin" valueType="num">
                                      <p:cBhvr>
                                        <p:cTn id="52" dur="500" fill="hold"/>
                                        <p:tgtEl>
                                          <p:spTgt spid="2">
                                            <p:txEl>
                                              <p:pRg st="8" end="8"/>
                                            </p:txEl>
                                          </p:spTgt>
                                        </p:tgtEl>
                                        <p:attrNameLst>
                                          <p:attrName>ppt_y</p:attrName>
                                        </p:attrNameLst>
                                      </p:cBhvr>
                                      <p:tavLst>
                                        <p:tav tm="0">
                                          <p:val>
                                            <p:strVal val="#ppt_y"/>
                                          </p:val>
                                        </p:tav>
                                        <p:tav tm="100000">
                                          <p:val>
                                            <p:strVal val="#ppt_y"/>
                                          </p:val>
                                        </p:tav>
                                      </p:tavLst>
                                    </p:anim>
                                    <p:anim calcmode="lin" valueType="num">
                                      <p:cBhvr>
                                        <p:cTn id="53" dur="500" fill="hold"/>
                                        <p:tgtEl>
                                          <p:spTgt spid="2">
                                            <p:txEl>
                                              <p:pRg st="8" end="8"/>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4" dur="500" fill="hold"/>
                                        <p:tgtEl>
                                          <p:spTgt spid="2">
                                            <p:txEl>
                                              <p:pRg st="8" end="8"/>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5" dur="500" tmFilter="0,0; .5, 1; 1, 1"/>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52400" y="2971800"/>
            <a:ext cx="1676400" cy="9144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dirty="0" smtClean="0">
                <a:solidFill>
                  <a:srgbClr val="000000"/>
                </a:solidFill>
              </a:rPr>
              <a:t>Sensory Input</a:t>
            </a:r>
            <a:br>
              <a:rPr lang="en-US" dirty="0" smtClean="0">
                <a:solidFill>
                  <a:srgbClr val="000000"/>
                </a:solidFill>
              </a:rPr>
            </a:br>
            <a:r>
              <a:rPr lang="en-US" sz="1400" dirty="0" smtClean="0">
                <a:solidFill>
                  <a:srgbClr val="000000"/>
                </a:solidFill>
              </a:rPr>
              <a:t>(Sights and Sounds)</a:t>
            </a:r>
            <a:endParaRPr lang="en-US" sz="1400" dirty="0">
              <a:solidFill>
                <a:srgbClr val="000000"/>
              </a:solidFill>
            </a:endParaRPr>
          </a:p>
        </p:txBody>
      </p:sp>
      <p:sp>
        <p:nvSpPr>
          <p:cNvPr id="6" name="Rectangle 5"/>
          <p:cNvSpPr/>
          <p:nvPr/>
        </p:nvSpPr>
        <p:spPr>
          <a:xfrm>
            <a:off x="2438400" y="2209800"/>
            <a:ext cx="1371600" cy="2438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fontAlgn="auto">
              <a:spcBef>
                <a:spcPts val="0"/>
              </a:spcBef>
              <a:spcAft>
                <a:spcPts val="0"/>
              </a:spcAft>
            </a:pPr>
            <a:r>
              <a:rPr lang="en-US" sz="1600" dirty="0" smtClean="0">
                <a:solidFill>
                  <a:srgbClr val="000000"/>
                </a:solidFill>
              </a:rPr>
              <a:t>Sensory Memory</a:t>
            </a:r>
            <a:endParaRPr lang="en-US" sz="1600" dirty="0">
              <a:solidFill>
                <a:srgbClr val="000000"/>
              </a:solidFill>
            </a:endParaRPr>
          </a:p>
        </p:txBody>
      </p:sp>
      <p:sp>
        <p:nvSpPr>
          <p:cNvPr id="9" name="Rectangle 8"/>
          <p:cNvSpPr/>
          <p:nvPr/>
        </p:nvSpPr>
        <p:spPr>
          <a:xfrm>
            <a:off x="4228244" y="2209800"/>
            <a:ext cx="1371600" cy="2438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fontAlgn="auto">
              <a:spcBef>
                <a:spcPts val="0"/>
              </a:spcBef>
              <a:spcAft>
                <a:spcPts val="0"/>
              </a:spcAft>
            </a:pPr>
            <a:r>
              <a:rPr lang="en-US" sz="1600" b="1" dirty="0" smtClean="0">
                <a:solidFill>
                  <a:srgbClr val="000000"/>
                </a:solidFill>
              </a:rPr>
              <a:t>Working Memory</a:t>
            </a:r>
            <a:endParaRPr lang="en-US" sz="1600" b="1" dirty="0">
              <a:solidFill>
                <a:srgbClr val="000000"/>
              </a:solidFill>
            </a:endParaRPr>
          </a:p>
        </p:txBody>
      </p:sp>
      <p:sp>
        <p:nvSpPr>
          <p:cNvPr id="7" name="Rectangle 6"/>
          <p:cNvSpPr/>
          <p:nvPr/>
        </p:nvSpPr>
        <p:spPr>
          <a:xfrm>
            <a:off x="4418744" y="2362200"/>
            <a:ext cx="990600" cy="762000"/>
          </a:xfrm>
          <a:prstGeom prst="rect">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dirty="0" smtClean="0">
                <a:solidFill>
                  <a:srgbClr val="000000"/>
                </a:solidFill>
              </a:rPr>
              <a:t>Visual Channel</a:t>
            </a:r>
            <a:endParaRPr lang="en-US" dirty="0">
              <a:solidFill>
                <a:srgbClr val="000000"/>
              </a:solidFill>
            </a:endParaRPr>
          </a:p>
        </p:txBody>
      </p:sp>
      <p:sp>
        <p:nvSpPr>
          <p:cNvPr id="8" name="Rectangle 7"/>
          <p:cNvSpPr/>
          <p:nvPr/>
        </p:nvSpPr>
        <p:spPr>
          <a:xfrm>
            <a:off x="4418744" y="3733800"/>
            <a:ext cx="990600" cy="762000"/>
          </a:xfrm>
          <a:prstGeom prst="rect">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dirty="0" smtClean="0">
                <a:solidFill>
                  <a:srgbClr val="000000"/>
                </a:solidFill>
              </a:rPr>
              <a:t>Auditory Channel</a:t>
            </a:r>
            <a:endParaRPr lang="en-US" dirty="0">
              <a:solidFill>
                <a:srgbClr val="000000"/>
              </a:solidFill>
            </a:endParaRPr>
          </a:p>
        </p:txBody>
      </p:sp>
      <p:sp>
        <p:nvSpPr>
          <p:cNvPr id="11" name="Rectangle 10"/>
          <p:cNvSpPr/>
          <p:nvPr/>
        </p:nvSpPr>
        <p:spPr>
          <a:xfrm>
            <a:off x="2628900" y="2361344"/>
            <a:ext cx="990600" cy="7620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dirty="0">
              <a:solidFill>
                <a:srgbClr val="000000"/>
              </a:solidFill>
            </a:endParaRPr>
          </a:p>
        </p:txBody>
      </p:sp>
      <p:sp>
        <p:nvSpPr>
          <p:cNvPr id="12" name="Rectangle 11"/>
          <p:cNvSpPr/>
          <p:nvPr/>
        </p:nvSpPr>
        <p:spPr>
          <a:xfrm>
            <a:off x="2628900" y="3732944"/>
            <a:ext cx="990600" cy="7620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dirty="0">
              <a:solidFill>
                <a:srgbClr val="000000"/>
              </a:solidFill>
            </a:endParaRPr>
          </a:p>
        </p:txBody>
      </p:sp>
      <p:sp>
        <p:nvSpPr>
          <p:cNvPr id="14" name="TextBox 13"/>
          <p:cNvSpPr txBox="1"/>
          <p:nvPr/>
        </p:nvSpPr>
        <p:spPr>
          <a:xfrm>
            <a:off x="6158758" y="3121225"/>
            <a:ext cx="851643" cy="307777"/>
          </a:xfrm>
          <a:prstGeom prst="rect">
            <a:avLst/>
          </a:prstGeom>
          <a:noFill/>
        </p:spPr>
        <p:txBody>
          <a:bodyPr wrap="none" rtlCol="0">
            <a:spAutoFit/>
          </a:bodyPr>
          <a:lstStyle/>
          <a:p>
            <a:pPr algn="l" fontAlgn="auto">
              <a:spcBef>
                <a:spcPts val="0"/>
              </a:spcBef>
              <a:spcAft>
                <a:spcPts val="0"/>
              </a:spcAft>
            </a:pPr>
            <a:r>
              <a:rPr lang="en-US" sz="1400" dirty="0" smtClean="0">
                <a:solidFill>
                  <a:srgbClr val="000000"/>
                </a:solidFill>
                <a:latin typeface="Calibri"/>
              </a:rPr>
              <a:t>Encoding</a:t>
            </a:r>
            <a:endParaRPr lang="en-US" sz="1400" dirty="0">
              <a:solidFill>
                <a:srgbClr val="000000"/>
              </a:solidFill>
              <a:latin typeface="Calibri"/>
            </a:endParaRPr>
          </a:p>
        </p:txBody>
      </p:sp>
      <p:sp>
        <p:nvSpPr>
          <p:cNvPr id="19" name="TextBox 18"/>
          <p:cNvSpPr txBox="1"/>
          <p:nvPr/>
        </p:nvSpPr>
        <p:spPr>
          <a:xfrm>
            <a:off x="5723742" y="3429002"/>
            <a:ext cx="829458" cy="307777"/>
          </a:xfrm>
          <a:prstGeom prst="rect">
            <a:avLst/>
          </a:prstGeom>
          <a:noFill/>
        </p:spPr>
        <p:txBody>
          <a:bodyPr wrap="none" rtlCol="0">
            <a:spAutoFit/>
          </a:bodyPr>
          <a:lstStyle/>
          <a:p>
            <a:pPr algn="l" fontAlgn="auto">
              <a:spcBef>
                <a:spcPts val="0"/>
              </a:spcBef>
              <a:spcAft>
                <a:spcPts val="0"/>
              </a:spcAft>
            </a:pPr>
            <a:r>
              <a:rPr lang="en-US" sz="1400" dirty="0" smtClean="0">
                <a:solidFill>
                  <a:srgbClr val="000000"/>
                </a:solidFill>
                <a:latin typeface="Calibri"/>
              </a:rPr>
              <a:t>Retrieval</a:t>
            </a:r>
            <a:endParaRPr lang="en-US" sz="1400" dirty="0">
              <a:solidFill>
                <a:srgbClr val="000000"/>
              </a:solidFill>
              <a:latin typeface="Calibri"/>
            </a:endParaRPr>
          </a:p>
        </p:txBody>
      </p:sp>
      <p:sp>
        <p:nvSpPr>
          <p:cNvPr id="15" name="Rectangle 14"/>
          <p:cNvSpPr/>
          <p:nvPr/>
        </p:nvSpPr>
        <p:spPr>
          <a:xfrm>
            <a:off x="7086600" y="2743200"/>
            <a:ext cx="1905000" cy="13716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dirty="0" smtClean="0">
                <a:solidFill>
                  <a:srgbClr val="000000"/>
                </a:solidFill>
              </a:rPr>
              <a:t>Long-Term Memory</a:t>
            </a:r>
            <a:br>
              <a:rPr lang="en-US" dirty="0" smtClean="0">
                <a:solidFill>
                  <a:srgbClr val="000000"/>
                </a:solidFill>
              </a:rPr>
            </a:br>
            <a:r>
              <a:rPr lang="en-US" sz="1400" dirty="0" smtClean="0">
                <a:solidFill>
                  <a:srgbClr val="000000"/>
                </a:solidFill>
              </a:rPr>
              <a:t>(Storage)</a:t>
            </a:r>
            <a:endParaRPr lang="en-US" dirty="0">
              <a:solidFill>
                <a:srgbClr val="000000"/>
              </a:solidFill>
            </a:endParaRPr>
          </a:p>
        </p:txBody>
      </p:sp>
      <p:sp>
        <p:nvSpPr>
          <p:cNvPr id="5" name="Right Arrow 4"/>
          <p:cNvSpPr/>
          <p:nvPr/>
        </p:nvSpPr>
        <p:spPr>
          <a:xfrm>
            <a:off x="1905000" y="3341372"/>
            <a:ext cx="838200" cy="198119"/>
          </a:xfrm>
          <a:prstGeom prst="rightArrow">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srgbClr val="000000"/>
              </a:solidFill>
            </a:endParaRPr>
          </a:p>
        </p:txBody>
      </p:sp>
      <p:sp>
        <p:nvSpPr>
          <p:cNvPr id="21" name="Right Arrow 20"/>
          <p:cNvSpPr/>
          <p:nvPr/>
        </p:nvSpPr>
        <p:spPr>
          <a:xfrm>
            <a:off x="3887056" y="3341372"/>
            <a:ext cx="608744" cy="198119"/>
          </a:xfrm>
          <a:prstGeom prst="rightArrow">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srgbClr val="000000"/>
              </a:solidFill>
            </a:endParaRPr>
          </a:p>
        </p:txBody>
      </p:sp>
      <p:sp>
        <p:nvSpPr>
          <p:cNvPr id="13" name="Left-Right Arrow 12"/>
          <p:cNvSpPr/>
          <p:nvPr/>
        </p:nvSpPr>
        <p:spPr>
          <a:xfrm>
            <a:off x="5334000" y="3341372"/>
            <a:ext cx="1981200" cy="198119"/>
          </a:xfrm>
          <a:prstGeom prst="leftRightArrow">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srgbClr val="000000"/>
              </a:solidFill>
            </a:endParaRPr>
          </a:p>
        </p:txBody>
      </p:sp>
      <p:grpSp>
        <p:nvGrpSpPr>
          <p:cNvPr id="2" name="Group 1"/>
          <p:cNvGrpSpPr/>
          <p:nvPr/>
        </p:nvGrpSpPr>
        <p:grpSpPr>
          <a:xfrm>
            <a:off x="4572001" y="762000"/>
            <a:ext cx="4147028" cy="1230702"/>
            <a:chOff x="4572000" y="762000"/>
            <a:chExt cx="4147027" cy="1230702"/>
          </a:xfrm>
        </p:grpSpPr>
        <p:sp>
          <p:nvSpPr>
            <p:cNvPr id="16" name="Down Arrow 15"/>
            <p:cNvSpPr/>
            <p:nvPr/>
          </p:nvSpPr>
          <p:spPr>
            <a:xfrm>
              <a:off x="4572000" y="762000"/>
              <a:ext cx="609600" cy="1230702"/>
            </a:xfrm>
            <a:prstGeom prst="down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srgbClr val="000000"/>
                </a:solidFill>
              </a:endParaRPr>
            </a:p>
          </p:txBody>
        </p:sp>
        <p:sp>
          <p:nvSpPr>
            <p:cNvPr id="18" name="TextBox 17"/>
            <p:cNvSpPr txBox="1"/>
            <p:nvPr/>
          </p:nvSpPr>
          <p:spPr>
            <a:xfrm>
              <a:off x="5095407" y="783528"/>
              <a:ext cx="3623620" cy="830997"/>
            </a:xfrm>
            <a:prstGeom prst="rect">
              <a:avLst/>
            </a:prstGeom>
            <a:noFill/>
          </p:spPr>
          <p:txBody>
            <a:bodyPr wrap="none" rtlCol="0">
              <a:spAutoFit/>
            </a:bodyPr>
            <a:lstStyle/>
            <a:p>
              <a:pPr algn="l" fontAlgn="auto">
                <a:spcBef>
                  <a:spcPts val="0"/>
                </a:spcBef>
                <a:spcAft>
                  <a:spcPts val="0"/>
                </a:spcAft>
              </a:pPr>
              <a:r>
                <a:rPr lang="en-US" sz="2400" dirty="0" smtClean="0">
                  <a:solidFill>
                    <a:srgbClr val="000000"/>
                  </a:solidFill>
                  <a:latin typeface="Calibri"/>
                  <a:cs typeface="Arial" pitchFamily="34" charset="0"/>
                </a:rPr>
                <a:t>While text is </a:t>
              </a:r>
              <a:r>
                <a:rPr lang="en-US" sz="2400" i="1" dirty="0" smtClean="0">
                  <a:solidFill>
                    <a:srgbClr val="000000"/>
                  </a:solidFill>
                  <a:latin typeface="Calibri"/>
                  <a:cs typeface="Arial" pitchFamily="34" charset="0"/>
                </a:rPr>
                <a:t>first </a:t>
              </a:r>
              <a:r>
                <a:rPr lang="en-US" sz="2400" dirty="0" smtClean="0">
                  <a:solidFill>
                    <a:srgbClr val="000000"/>
                  </a:solidFill>
                  <a:latin typeface="Calibri"/>
                  <a:cs typeface="Arial" pitchFamily="34" charset="0"/>
                </a:rPr>
                <a:t>processed</a:t>
              </a:r>
              <a:br>
                <a:rPr lang="en-US" sz="2400" dirty="0" smtClean="0">
                  <a:solidFill>
                    <a:srgbClr val="000000"/>
                  </a:solidFill>
                  <a:latin typeface="Calibri"/>
                  <a:cs typeface="Arial" pitchFamily="34" charset="0"/>
                </a:rPr>
              </a:br>
              <a:r>
                <a:rPr lang="en-US" sz="2400" dirty="0" smtClean="0">
                  <a:solidFill>
                    <a:srgbClr val="000000"/>
                  </a:solidFill>
                  <a:latin typeface="Calibri"/>
                  <a:cs typeface="Arial" pitchFamily="34" charset="0"/>
                </a:rPr>
                <a:t>in the visual channel…</a:t>
              </a:r>
              <a:endParaRPr lang="en-US" sz="2400" dirty="0">
                <a:solidFill>
                  <a:srgbClr val="000000"/>
                </a:solidFill>
                <a:latin typeface="Calibri"/>
                <a:cs typeface="Arial" pitchFamily="34" charset="0"/>
              </a:endParaRPr>
            </a:p>
          </p:txBody>
        </p:sp>
      </p:grpSp>
      <p:grpSp>
        <p:nvGrpSpPr>
          <p:cNvPr id="3" name="Group 2"/>
          <p:cNvGrpSpPr/>
          <p:nvPr/>
        </p:nvGrpSpPr>
        <p:grpSpPr>
          <a:xfrm>
            <a:off x="5105400" y="2667000"/>
            <a:ext cx="3679942" cy="3200400"/>
            <a:chOff x="5105400" y="2667000"/>
            <a:chExt cx="3679942" cy="3200400"/>
          </a:xfrm>
        </p:grpSpPr>
        <p:sp>
          <p:nvSpPr>
            <p:cNvPr id="17" name="Curved Left Arrow 16"/>
            <p:cNvSpPr/>
            <p:nvPr/>
          </p:nvSpPr>
          <p:spPr>
            <a:xfrm>
              <a:off x="5715000" y="2667000"/>
              <a:ext cx="990600" cy="1676400"/>
            </a:xfrm>
            <a:prstGeom prst="curvedLef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a:solidFill>
                  <a:srgbClr val="FFFFFF"/>
                </a:solidFill>
              </a:endParaRPr>
            </a:p>
          </p:txBody>
        </p:sp>
        <p:sp>
          <p:nvSpPr>
            <p:cNvPr id="20" name="TextBox 19"/>
            <p:cNvSpPr txBox="1"/>
            <p:nvPr/>
          </p:nvSpPr>
          <p:spPr>
            <a:xfrm>
              <a:off x="5105400" y="4667071"/>
              <a:ext cx="3679942" cy="1200329"/>
            </a:xfrm>
            <a:prstGeom prst="rect">
              <a:avLst/>
            </a:prstGeom>
            <a:noFill/>
          </p:spPr>
          <p:txBody>
            <a:bodyPr wrap="square" rtlCol="0">
              <a:spAutoFit/>
            </a:bodyPr>
            <a:lstStyle/>
            <a:p>
              <a:pPr algn="l" fontAlgn="auto">
                <a:spcBef>
                  <a:spcPts val="0"/>
                </a:spcBef>
                <a:spcAft>
                  <a:spcPts val="0"/>
                </a:spcAft>
              </a:pPr>
              <a:r>
                <a:rPr lang="en-US" sz="2400" b="1" dirty="0" smtClean="0">
                  <a:solidFill>
                    <a:srgbClr val="00B0F0"/>
                  </a:solidFill>
                  <a:latin typeface="Calibri"/>
                  <a:cs typeface="Arial" pitchFamily="34" charset="0"/>
                </a:rPr>
                <a:t>…final </a:t>
              </a:r>
              <a:r>
                <a:rPr lang="en-US" sz="2400" dirty="0" smtClean="0">
                  <a:solidFill>
                    <a:srgbClr val="000000"/>
                  </a:solidFill>
                  <a:latin typeface="Calibri"/>
                  <a:cs typeface="Arial" pitchFamily="34" charset="0"/>
                </a:rPr>
                <a:t>processing of text is completed in the auditory channel.</a:t>
              </a:r>
              <a:endParaRPr lang="en-US" sz="2400" dirty="0">
                <a:solidFill>
                  <a:srgbClr val="000000"/>
                </a:solidFill>
                <a:latin typeface="Calibri"/>
                <a:cs typeface="Arial" pitchFamily="34" charset="0"/>
              </a:endParaRPr>
            </a:p>
          </p:txBody>
        </p:sp>
      </p:grpSp>
      <p:sp>
        <p:nvSpPr>
          <p:cNvPr id="22" name="TextBox 21"/>
          <p:cNvSpPr txBox="1"/>
          <p:nvPr/>
        </p:nvSpPr>
        <p:spPr>
          <a:xfrm>
            <a:off x="4572001" y="6537087"/>
            <a:ext cx="4487917" cy="307777"/>
          </a:xfrm>
          <a:prstGeom prst="rect">
            <a:avLst/>
          </a:prstGeom>
          <a:noFill/>
        </p:spPr>
        <p:txBody>
          <a:bodyPr wrap="square" rtlCol="0">
            <a:spAutoFit/>
          </a:bodyPr>
          <a:lstStyle/>
          <a:p>
            <a:pPr algn="l" fontAlgn="auto">
              <a:spcBef>
                <a:spcPts val="0"/>
              </a:spcBef>
              <a:spcAft>
                <a:spcPts val="0"/>
              </a:spcAft>
            </a:pPr>
            <a:r>
              <a:rPr lang="en-US" sz="1400" i="1" dirty="0" smtClean="0">
                <a:solidFill>
                  <a:srgbClr val="000000"/>
                </a:solidFill>
                <a:latin typeface="Calibri"/>
              </a:rPr>
              <a:t>From a presentation by Lee </a:t>
            </a:r>
            <a:r>
              <a:rPr lang="en-US" sz="1400" i="1" dirty="0" err="1" smtClean="0">
                <a:solidFill>
                  <a:srgbClr val="000000"/>
                </a:solidFill>
                <a:latin typeface="Calibri"/>
              </a:rPr>
              <a:t>Hilyer</a:t>
            </a:r>
            <a:r>
              <a:rPr lang="en-US" sz="1400" i="1" dirty="0" smtClean="0">
                <a:solidFill>
                  <a:srgbClr val="000000"/>
                </a:solidFill>
                <a:latin typeface="Calibri"/>
              </a:rPr>
              <a:t>, University of Houston</a:t>
            </a:r>
            <a:endParaRPr lang="en-US" sz="1400" i="1" dirty="0">
              <a:solidFill>
                <a:srgbClr val="000000"/>
              </a:solidFill>
              <a:latin typeface="Calibri"/>
            </a:endParaRPr>
          </a:p>
        </p:txBody>
      </p:sp>
    </p:spTree>
    <p:extLst>
      <p:ext uri="{BB962C8B-B14F-4D97-AF65-F5344CB8AC3E}">
        <p14:creationId xmlns:p14="http://schemas.microsoft.com/office/powerpoint/2010/main" val="4283524499"/>
      </p:ext>
    </p:extLst>
  </p:cSld>
  <p:clrMapOvr>
    <a:masterClrMapping/>
  </p:clrMapOvr>
  <p:transition>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533400" indent="-533400"/>
            <a:r>
              <a:rPr lang="tr-TR" dirty="0"/>
              <a:t>Extend, replicate and redesign some units of superscalar to achive multithreading</a:t>
            </a:r>
          </a:p>
          <a:p>
            <a:pPr marL="533400" indent="-533400"/>
            <a:r>
              <a:rPr lang="tr-TR" dirty="0"/>
              <a:t>Resources replicated</a:t>
            </a:r>
          </a:p>
          <a:p>
            <a:pPr marL="914400" lvl="1" indent="-457200"/>
            <a:r>
              <a:rPr lang="tr-TR" dirty="0"/>
              <a:t>State for hardware contexts (registers, PCs)</a:t>
            </a:r>
          </a:p>
          <a:p>
            <a:pPr marL="914400" lvl="1" indent="-457200"/>
            <a:r>
              <a:rPr lang="tr-TR" dirty="0"/>
              <a:t>Per thread mechanisms for Pipeline flushing and subroutine returns</a:t>
            </a:r>
          </a:p>
          <a:p>
            <a:pPr marL="914400" lvl="1" indent="-457200"/>
            <a:r>
              <a:rPr lang="tr-TR" dirty="0"/>
              <a:t>Per thread identiers for branch target buffer and translation lookaside buffer</a:t>
            </a:r>
          </a:p>
          <a:p>
            <a:pPr marL="914400" lvl="1" indent="-457200">
              <a:buFont typeface="Wingdings" pitchFamily="2" charset="2"/>
              <a:buAutoNum type="arabicPeriod"/>
            </a:pPr>
            <a:endParaRPr lang="tr-TR" dirty="0"/>
          </a:p>
          <a:p>
            <a:pPr marL="533400" indent="-533400"/>
            <a:endParaRPr lang="tr-TR" dirty="0"/>
          </a:p>
          <a:p>
            <a:endParaRPr lang="en-US" dirty="0"/>
          </a:p>
        </p:txBody>
      </p:sp>
      <p:sp>
        <p:nvSpPr>
          <p:cNvPr id="3" name="Title 2"/>
          <p:cNvSpPr>
            <a:spLocks noGrp="1"/>
          </p:cNvSpPr>
          <p:nvPr>
            <p:ph type="title"/>
          </p:nvPr>
        </p:nvSpPr>
        <p:spPr/>
        <p:txBody>
          <a:bodyPr>
            <a:normAutofit fontScale="90000"/>
          </a:bodyPr>
          <a:lstStyle/>
          <a:p>
            <a:r>
              <a:rPr lang="tr-TR" dirty="0"/>
              <a:t>Simultaneous Multithreading: Model</a:t>
            </a:r>
            <a:endParaRPr lang="en-US" dirty="0"/>
          </a:p>
        </p:txBody>
      </p:sp>
    </p:spTree>
    <p:extLst>
      <p:ext uri="{BB962C8B-B14F-4D97-AF65-F5344CB8AC3E}">
        <p14:creationId xmlns:p14="http://schemas.microsoft.com/office/powerpoint/2010/main" val="723891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2" name="Picture 4" descr="http://cdn.bleedingcool.net/wp-content/uploads/2014/01/batman-19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4813"/>
            <a:ext cx="11877423" cy="68628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905000" y="6372997"/>
            <a:ext cx="5638800" cy="276999"/>
          </a:xfrm>
          <a:prstGeom prst="rect">
            <a:avLst/>
          </a:prstGeom>
          <a:noFill/>
        </p:spPr>
        <p:txBody>
          <a:bodyPr wrap="square" rtlCol="0">
            <a:spAutoFit/>
          </a:bodyPr>
          <a:lstStyle/>
          <a:p>
            <a:r>
              <a:rPr lang="en-US" sz="1200" dirty="0">
                <a:solidFill>
                  <a:srgbClr val="FFFFFF"/>
                </a:solidFill>
              </a:rPr>
              <a:t>http://www.bleedingcool.com/2014/01/15/batman-1966/</a:t>
            </a:r>
          </a:p>
        </p:txBody>
      </p:sp>
    </p:spTree>
    <p:extLst>
      <p:ext uri="{BB962C8B-B14F-4D97-AF65-F5344CB8AC3E}">
        <p14:creationId xmlns:p14="http://schemas.microsoft.com/office/powerpoint/2010/main" val="35263414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2"/>
          </p:nvPr>
        </p:nvSpPr>
        <p:spPr/>
        <p:txBody>
          <a:bodyPr/>
          <a:lstStyle/>
          <a:p>
            <a:endParaRPr lang="en-US"/>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5"/>
          <p:cNvSpPr>
            <a:spLocks noGrp="1"/>
          </p:cNvSpPr>
          <p:nvPr>
            <p:ph type="title"/>
          </p:nvPr>
        </p:nvSpPr>
        <p:spPr/>
        <p:txBody>
          <a:bodyPr/>
          <a:lstStyle/>
          <a:p>
            <a:endParaRPr lang="en-US"/>
          </a:p>
        </p:txBody>
      </p:sp>
    </p:spTree>
    <p:extLst>
      <p:ext uri="{BB962C8B-B14F-4D97-AF65-F5344CB8AC3E}">
        <p14:creationId xmlns:p14="http://schemas.microsoft.com/office/powerpoint/2010/main" val="31549505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2"/>
          </p:nvPr>
        </p:nvSpPr>
        <p:spPr/>
        <p:txBody>
          <a:bodyPr/>
          <a:lstStyle/>
          <a:p>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48" y="0"/>
            <a:ext cx="9152835" cy="6864626"/>
          </a:xfrm>
          <a:prstGeom prst="rect">
            <a:avLst/>
          </a:prstGeom>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498256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2" name="Rectangle 12"/>
          <p:cNvSpPr>
            <a:spLocks noGrp="1" noChangeArrowheads="1"/>
          </p:cNvSpPr>
          <p:nvPr>
            <p:ph type="title"/>
          </p:nvPr>
        </p:nvSpPr>
        <p:spPr>
          <a:xfrm>
            <a:off x="609600" y="381000"/>
            <a:ext cx="8229600" cy="1066800"/>
          </a:xfrm>
          <a:noFill/>
        </p:spPr>
        <p:txBody>
          <a:bodyPr>
            <a:normAutofit fontScale="90000"/>
          </a:bodyPr>
          <a:lstStyle/>
          <a:p>
            <a:pPr eaLnBrk="1" hangingPunct="1"/>
            <a:r>
              <a:rPr lang="en-US" dirty="0" smtClean="0"/>
              <a:t>Practice your presentation at least once or twice.</a:t>
            </a:r>
          </a:p>
        </p:txBody>
      </p:sp>
      <p:sp>
        <p:nvSpPr>
          <p:cNvPr id="5" name="Content Placeholder 4"/>
          <p:cNvSpPr>
            <a:spLocks noGrp="1"/>
          </p:cNvSpPr>
          <p:nvPr>
            <p:ph sz="quarter" idx="2"/>
          </p:nvPr>
        </p:nvSpPr>
        <p:spPr/>
        <p:txBody>
          <a:bodyPr/>
          <a:lstStyle/>
          <a:p>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200" y="-152400"/>
            <a:ext cx="9547200" cy="7160400"/>
          </a:xfrm>
          <a:prstGeom prst="rect">
            <a:avLst/>
          </a:prstGeom>
        </p:spPr>
      </p:pic>
    </p:spTree>
    <p:extLst>
      <p:ext uri="{BB962C8B-B14F-4D97-AF65-F5344CB8AC3E}">
        <p14:creationId xmlns:p14="http://schemas.microsoft.com/office/powerpoint/2010/main" val="12528949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5800" y="1600200"/>
            <a:ext cx="7772400" cy="4530725"/>
          </a:xfrm>
        </p:spPr>
        <p:txBody>
          <a:bodyPr/>
          <a:lstStyle/>
          <a:p>
            <a:pPr marL="0" indent="0" algn="ctr">
              <a:buNone/>
            </a:pPr>
            <a:r>
              <a:rPr lang="en-US" sz="11500" dirty="0" smtClean="0"/>
              <a:t>Content</a:t>
            </a:r>
            <a:endParaRPr lang="en-US" sz="11500" dirty="0"/>
          </a:p>
        </p:txBody>
      </p:sp>
    </p:spTree>
    <p:extLst>
      <p:ext uri="{BB962C8B-B14F-4D97-AF65-F5344CB8AC3E}">
        <p14:creationId xmlns:p14="http://schemas.microsoft.com/office/powerpoint/2010/main" val="34329630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857500"/>
            <a:ext cx="7772400" cy="1143000"/>
          </a:xfrm>
        </p:spPr>
        <p:txBody>
          <a:bodyPr/>
          <a:lstStyle/>
          <a:p>
            <a:pPr algn="ctr"/>
            <a:r>
              <a:rPr lang="en-US" sz="16600" dirty="0" err="1" smtClean="0">
                <a:solidFill>
                  <a:srgbClr val="FFFFFF"/>
                </a:solidFill>
                <a:latin typeface="+mn-lt"/>
              </a:rPr>
              <a:t>IMRaD</a:t>
            </a:r>
            <a:endParaRPr lang="en-US" sz="16600" dirty="0">
              <a:solidFill>
                <a:srgbClr val="FFFFFF"/>
              </a:solidFill>
              <a:latin typeface="+mn-lt"/>
            </a:endParaRPr>
          </a:p>
        </p:txBody>
      </p:sp>
    </p:spTree>
    <p:extLst>
      <p:ext uri="{BB962C8B-B14F-4D97-AF65-F5344CB8AC3E}">
        <p14:creationId xmlns:p14="http://schemas.microsoft.com/office/powerpoint/2010/main" val="40853821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857500"/>
            <a:ext cx="7772400" cy="1143000"/>
          </a:xfrm>
        </p:spPr>
        <p:txBody>
          <a:bodyPr/>
          <a:lstStyle/>
          <a:p>
            <a:pPr algn="ctr"/>
            <a:r>
              <a:rPr lang="en-US" sz="9600" dirty="0" smtClean="0">
                <a:solidFill>
                  <a:srgbClr val="FFFFFF"/>
                </a:solidFill>
                <a:latin typeface="+mn-lt"/>
              </a:rPr>
              <a:t>Introduction</a:t>
            </a:r>
            <a:endParaRPr lang="en-US" sz="9600" dirty="0">
              <a:solidFill>
                <a:srgbClr val="FFFFFF"/>
              </a:solidFill>
              <a:latin typeface="+mn-lt"/>
            </a:endParaRPr>
          </a:p>
        </p:txBody>
      </p:sp>
    </p:spTree>
    <p:extLst>
      <p:ext uri="{BB962C8B-B14F-4D97-AF65-F5344CB8AC3E}">
        <p14:creationId xmlns:p14="http://schemas.microsoft.com/office/powerpoint/2010/main" val="191157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857500"/>
            <a:ext cx="7772400" cy="1143000"/>
          </a:xfrm>
        </p:spPr>
        <p:txBody>
          <a:bodyPr/>
          <a:lstStyle/>
          <a:p>
            <a:pPr algn="ctr"/>
            <a:r>
              <a:rPr lang="en-US" sz="9600" dirty="0" smtClean="0">
                <a:solidFill>
                  <a:srgbClr val="FFFFFF"/>
                </a:solidFill>
                <a:latin typeface="+mn-lt"/>
              </a:rPr>
              <a:t>Methodology</a:t>
            </a:r>
            <a:endParaRPr lang="en-US" sz="9600" dirty="0">
              <a:solidFill>
                <a:srgbClr val="FFFFFF"/>
              </a:solidFill>
              <a:latin typeface="+mn-lt"/>
            </a:endParaRPr>
          </a:p>
        </p:txBody>
      </p:sp>
    </p:spTree>
    <p:extLst>
      <p:ext uri="{BB962C8B-B14F-4D97-AF65-F5344CB8AC3E}">
        <p14:creationId xmlns:p14="http://schemas.microsoft.com/office/powerpoint/2010/main" val="201530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857500"/>
            <a:ext cx="7772400" cy="1143000"/>
          </a:xfrm>
        </p:spPr>
        <p:txBody>
          <a:bodyPr/>
          <a:lstStyle/>
          <a:p>
            <a:pPr algn="ctr"/>
            <a:r>
              <a:rPr lang="en-US" sz="9600" dirty="0" smtClean="0">
                <a:solidFill>
                  <a:srgbClr val="FFFFFF"/>
                </a:solidFill>
                <a:latin typeface="+mn-lt"/>
              </a:rPr>
              <a:t>Results</a:t>
            </a:r>
            <a:endParaRPr lang="en-US" sz="9600" dirty="0">
              <a:solidFill>
                <a:srgbClr val="FFFFFF"/>
              </a:solidFill>
              <a:latin typeface="+mn-lt"/>
            </a:endParaRPr>
          </a:p>
        </p:txBody>
      </p:sp>
    </p:spTree>
    <p:extLst>
      <p:ext uri="{BB962C8B-B14F-4D97-AF65-F5344CB8AC3E}">
        <p14:creationId xmlns:p14="http://schemas.microsoft.com/office/powerpoint/2010/main" val="250505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857500"/>
            <a:ext cx="7772400" cy="1143000"/>
          </a:xfrm>
        </p:spPr>
        <p:txBody>
          <a:bodyPr/>
          <a:lstStyle/>
          <a:p>
            <a:pPr algn="ctr"/>
            <a:r>
              <a:rPr lang="en-US" sz="9600" dirty="0" smtClean="0">
                <a:solidFill>
                  <a:srgbClr val="FFFFFF"/>
                </a:solidFill>
                <a:latin typeface="+mn-lt"/>
              </a:rPr>
              <a:t>Discussion</a:t>
            </a:r>
            <a:endParaRPr lang="en-US" sz="9600" dirty="0">
              <a:solidFill>
                <a:srgbClr val="FFFFFF"/>
              </a:solidFill>
              <a:latin typeface="+mn-lt"/>
            </a:endParaRPr>
          </a:p>
        </p:txBody>
      </p:sp>
    </p:spTree>
    <p:extLst>
      <p:ext uri="{BB962C8B-B14F-4D97-AF65-F5344CB8AC3E}">
        <p14:creationId xmlns:p14="http://schemas.microsoft.com/office/powerpoint/2010/main" val="344361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857500"/>
            <a:ext cx="7772400" cy="1143000"/>
          </a:xfrm>
        </p:spPr>
        <p:txBody>
          <a:bodyPr/>
          <a:lstStyle/>
          <a:p>
            <a:pPr algn="ctr"/>
            <a:r>
              <a:rPr lang="en-US" sz="16600" dirty="0" err="1" smtClean="0">
                <a:solidFill>
                  <a:srgbClr val="FFFFFF"/>
                </a:solidFill>
                <a:latin typeface="+mn-lt"/>
              </a:rPr>
              <a:t>IMRaD</a:t>
            </a:r>
            <a:endParaRPr lang="en-US" sz="16600" dirty="0">
              <a:solidFill>
                <a:srgbClr val="FFFFFF"/>
              </a:solidFill>
              <a:latin typeface="+mn-lt"/>
            </a:endParaRPr>
          </a:p>
        </p:txBody>
      </p:sp>
    </p:spTree>
    <p:extLst>
      <p:ext uri="{BB962C8B-B14F-4D97-AF65-F5344CB8AC3E}">
        <p14:creationId xmlns:p14="http://schemas.microsoft.com/office/powerpoint/2010/main" val="18480942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http://i.imgur.com/tm5uQi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176" y="0"/>
            <a:ext cx="11273132" cy="70424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33600" y="6577956"/>
            <a:ext cx="5638800" cy="461665"/>
          </a:xfrm>
          <a:prstGeom prst="rect">
            <a:avLst/>
          </a:prstGeom>
          <a:noFill/>
        </p:spPr>
        <p:txBody>
          <a:bodyPr wrap="square" rtlCol="0">
            <a:spAutoFit/>
          </a:bodyPr>
          <a:lstStyle/>
          <a:p>
            <a:r>
              <a:rPr lang="en-US" sz="1200" dirty="0">
                <a:solidFill>
                  <a:srgbClr val="FFFFFF"/>
                </a:solidFill>
              </a:rPr>
              <a:t>https://www.reddit.com/r/FanTheories/comments/36jlej/the_joker_from_the_1960s_batman_series_and_movie/</a:t>
            </a:r>
          </a:p>
        </p:txBody>
      </p:sp>
    </p:spTree>
    <p:extLst>
      <p:ext uri="{BB962C8B-B14F-4D97-AF65-F5344CB8AC3E}">
        <p14:creationId xmlns:p14="http://schemas.microsoft.com/office/powerpoint/2010/main" val="18653356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5800" y="1600200"/>
            <a:ext cx="7772400" cy="4530725"/>
          </a:xfrm>
        </p:spPr>
        <p:txBody>
          <a:bodyPr/>
          <a:lstStyle/>
          <a:p>
            <a:pPr marL="0" indent="0" algn="ctr">
              <a:buNone/>
            </a:pPr>
            <a:r>
              <a:rPr lang="en-US" sz="11500" dirty="0"/>
              <a:t>Aesthetics</a:t>
            </a:r>
          </a:p>
        </p:txBody>
      </p:sp>
    </p:spTree>
    <p:extLst>
      <p:ext uri="{BB962C8B-B14F-4D97-AF65-F5344CB8AC3E}">
        <p14:creationId xmlns:p14="http://schemas.microsoft.com/office/powerpoint/2010/main" val="47407577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Quadrature Encoder.jpg"/>
          <p:cNvPicPr>
            <a:picLocks noGrp="1" noChangeAspect="1"/>
          </p:cNvPicPr>
          <p:nvPr>
            <p:ph idx="1"/>
          </p:nvPr>
        </p:nvPicPr>
        <p:blipFill>
          <a:blip r:embed="rId2" cstate="print"/>
          <a:stretch>
            <a:fillRect/>
          </a:stretch>
        </p:blipFill>
        <p:spPr>
          <a:xfrm>
            <a:off x="0" y="-1"/>
            <a:ext cx="9144000" cy="6858001"/>
          </a:xfrm>
        </p:spPr>
      </p:pic>
    </p:spTree>
    <p:extLst>
      <p:ext uri="{BB962C8B-B14F-4D97-AF65-F5344CB8AC3E}">
        <p14:creationId xmlns:p14="http://schemas.microsoft.com/office/powerpoint/2010/main" val="19258457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4386" name="Picture 2" descr="http://1.bp.blogspot.com/-hM7n1XPOVZI/Ta2ckTII-jI/AAAAAAAAAYo/gsI1Nuge6tI/s1600/Poster+FINA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92" y="9524"/>
            <a:ext cx="9121608" cy="6838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907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5410" name="Picture 2" descr="http://www.lewas.centers.vt.edu/images/gallery-photos/lewas%20idr%20post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67" y="19684"/>
            <a:ext cx="9144000" cy="6855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95080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3" descr="F:\april_20\Neostar\40x_star02.jpg"/>
          <p:cNvPicPr>
            <a:picLocks noChangeAspect="1" noChangeArrowheads="1"/>
          </p:cNvPicPr>
          <p:nvPr/>
        </p:nvPicPr>
        <p:blipFill>
          <a:blip r:embed="rId3" cstate="print">
            <a:lum bright="-7000" contrast="26000"/>
          </a:blip>
          <a:srcRect/>
          <a:stretch>
            <a:fillRect/>
          </a:stretch>
        </p:blipFill>
        <p:spPr bwMode="auto">
          <a:xfrm>
            <a:off x="1917128" y="5983432"/>
            <a:ext cx="869529" cy="541374"/>
          </a:xfrm>
          <a:prstGeom prst="rect">
            <a:avLst/>
          </a:prstGeom>
          <a:noFill/>
        </p:spPr>
      </p:pic>
      <p:pic>
        <p:nvPicPr>
          <p:cNvPr id="1026" name="Picture 2" descr="F:\dotarray.PNG"/>
          <p:cNvPicPr>
            <a:picLocks noChangeAspect="1" noChangeArrowheads="1"/>
          </p:cNvPicPr>
          <p:nvPr/>
        </p:nvPicPr>
        <p:blipFill>
          <a:blip r:embed="rId4" cstate="print"/>
          <a:srcRect/>
          <a:stretch>
            <a:fillRect/>
          </a:stretch>
        </p:blipFill>
        <p:spPr bwMode="auto">
          <a:xfrm>
            <a:off x="4049719" y="4462860"/>
            <a:ext cx="1986999" cy="826296"/>
          </a:xfrm>
          <a:prstGeom prst="rect">
            <a:avLst/>
          </a:prstGeom>
          <a:noFill/>
        </p:spPr>
      </p:pic>
      <p:grpSp>
        <p:nvGrpSpPr>
          <p:cNvPr id="4" name="Group 161"/>
          <p:cNvGrpSpPr>
            <a:grpSpLocks/>
          </p:cNvGrpSpPr>
          <p:nvPr/>
        </p:nvGrpSpPr>
        <p:grpSpPr bwMode="auto">
          <a:xfrm>
            <a:off x="6796025" y="868826"/>
            <a:ext cx="1451769" cy="1008724"/>
            <a:chOff x="26951712" y="4284133"/>
            <a:chExt cx="6243024" cy="5205984"/>
          </a:xfrm>
        </p:grpSpPr>
        <p:pic>
          <p:nvPicPr>
            <p:cNvPr id="12472" name="Picture 2" descr="F:\april_17\NSWindow.jpg"/>
            <p:cNvPicPr>
              <a:picLocks noChangeAspect="1" noChangeArrowheads="1"/>
            </p:cNvPicPr>
            <p:nvPr/>
          </p:nvPicPr>
          <p:blipFill>
            <a:blip r:embed="rId5" cstate="print"/>
            <a:srcRect l="1022" t="12524" r="37390" b="7237"/>
            <a:stretch>
              <a:fillRect/>
            </a:stretch>
          </p:blipFill>
          <p:spPr bwMode="auto">
            <a:xfrm>
              <a:off x="26951712" y="4284133"/>
              <a:ext cx="6239643" cy="5205984"/>
            </a:xfrm>
            <a:prstGeom prst="rect">
              <a:avLst/>
            </a:prstGeom>
            <a:noFill/>
            <a:ln w="9525">
              <a:noFill/>
              <a:miter lim="800000"/>
              <a:headEnd/>
              <a:tailEnd/>
            </a:ln>
          </p:spPr>
        </p:pic>
        <p:pic>
          <p:nvPicPr>
            <p:cNvPr id="12473" name="Picture 205" descr="blankedwater_measuredmediaandink.jpg"/>
            <p:cNvPicPr>
              <a:picLocks noChangeAspect="1"/>
            </p:cNvPicPr>
            <p:nvPr/>
          </p:nvPicPr>
          <p:blipFill>
            <a:blip r:embed="rId6" cstate="print"/>
            <a:srcRect l="734" t="19063" r="25427" b="2733"/>
            <a:stretch>
              <a:fillRect/>
            </a:stretch>
          </p:blipFill>
          <p:spPr bwMode="auto">
            <a:xfrm>
              <a:off x="28448649" y="4284133"/>
              <a:ext cx="4746087" cy="3074606"/>
            </a:xfrm>
            <a:prstGeom prst="rect">
              <a:avLst/>
            </a:prstGeom>
            <a:noFill/>
            <a:ln w="9525">
              <a:noFill/>
              <a:miter lim="800000"/>
              <a:headEnd/>
              <a:tailEnd/>
            </a:ln>
          </p:spPr>
        </p:pic>
      </p:grpSp>
      <p:sp>
        <p:nvSpPr>
          <p:cNvPr id="2053" name="TextBox 2087"/>
          <p:cNvSpPr txBox="1">
            <a:spLocks noChangeArrowheads="1"/>
          </p:cNvSpPr>
          <p:nvPr/>
        </p:nvSpPr>
        <p:spPr bwMode="auto">
          <a:xfrm>
            <a:off x="3143647" y="694867"/>
            <a:ext cx="5875020" cy="150151"/>
          </a:xfrm>
          <a:prstGeom prst="rect">
            <a:avLst/>
          </a:prstGeom>
          <a:gradFill>
            <a:gsLst>
              <a:gs pos="0">
                <a:srgbClr val="C00000"/>
              </a:gs>
              <a:gs pos="64999">
                <a:srgbClr val="C00000"/>
              </a:gs>
              <a:gs pos="100000">
                <a:srgbClr val="C00000"/>
              </a:gs>
            </a:gsLst>
            <a:lin ang="2700000" scaled="0"/>
          </a:gradFill>
          <a:ln w="69850">
            <a:noFill/>
            <a:miter lim="800000"/>
            <a:headEnd/>
            <a:tailEnd/>
          </a:ln>
        </p:spPr>
        <p:txBody>
          <a:bodyPr lIns="21028" tIns="10512" rIns="21028" bIns="10512"/>
          <a:lstStyle/>
          <a:p>
            <a:pPr defTabSz="1009350">
              <a:spcBef>
                <a:spcPct val="50000"/>
              </a:spcBef>
              <a:defRPr/>
            </a:pPr>
            <a:r>
              <a:rPr lang="en-US" sz="900" b="1" spc="12" dirty="0">
                <a:ln w="13500">
                  <a:solidFill>
                    <a:srgbClr val="BBE0E3">
                      <a:shade val="2500"/>
                      <a:alpha val="6500"/>
                    </a:srgbClr>
                  </a:solidFill>
                  <a:prstDash val="solid"/>
                </a:ln>
                <a:solidFill>
                  <a:srgbClr val="BBE0E3">
                    <a:tint val="3000"/>
                    <a:alpha val="95000"/>
                  </a:srgbClr>
                </a:solidFill>
                <a:effectLst>
                  <a:innerShdw blurRad="50900" dist="38500" dir="13500000">
                    <a:srgbClr val="000000">
                      <a:alpha val="60000"/>
                    </a:srgbClr>
                  </a:innerShdw>
                </a:effectLst>
                <a:ea typeface="ＭＳ Ｐゴシック" pitchFamily="-107" charset="-128"/>
                <a:cs typeface="Arial" charset="0"/>
              </a:rPr>
              <a:t>SYSTEM DESIGN AND ANALYSIS</a:t>
            </a:r>
          </a:p>
        </p:txBody>
      </p:sp>
      <p:sp>
        <p:nvSpPr>
          <p:cNvPr id="2056" name="TextBox 51"/>
          <p:cNvSpPr txBox="1">
            <a:spLocks noChangeArrowheads="1"/>
          </p:cNvSpPr>
          <p:nvPr/>
        </p:nvSpPr>
        <p:spPr bwMode="auto">
          <a:xfrm>
            <a:off x="6150228" y="6307402"/>
            <a:ext cx="2880360" cy="150151"/>
          </a:xfrm>
          <a:prstGeom prst="rect">
            <a:avLst/>
          </a:prstGeom>
          <a:gradFill>
            <a:gsLst>
              <a:gs pos="0">
                <a:srgbClr val="C00000"/>
              </a:gs>
              <a:gs pos="64999">
                <a:srgbClr val="C00000"/>
              </a:gs>
              <a:gs pos="100000">
                <a:srgbClr val="C00000"/>
              </a:gs>
            </a:gsLst>
            <a:lin ang="2700000" scaled="0"/>
          </a:gradFill>
          <a:ln w="69850">
            <a:noFill/>
            <a:miter lim="800000"/>
            <a:headEnd/>
            <a:tailEnd/>
          </a:ln>
        </p:spPr>
        <p:txBody>
          <a:bodyPr lIns="21028" tIns="10512" rIns="21028" bIns="10512"/>
          <a:lstStyle/>
          <a:p>
            <a:pPr defTabSz="1009350">
              <a:spcBef>
                <a:spcPct val="50000"/>
              </a:spcBef>
              <a:defRPr/>
            </a:pPr>
            <a:r>
              <a:rPr lang="en-US" sz="900" b="1" spc="12" dirty="0">
                <a:ln w="13500">
                  <a:solidFill>
                    <a:srgbClr val="BBE0E3">
                      <a:shade val="2500"/>
                      <a:alpha val="6500"/>
                    </a:srgbClr>
                  </a:solidFill>
                  <a:prstDash val="solid"/>
                </a:ln>
                <a:solidFill>
                  <a:srgbClr val="BBE0E3">
                    <a:tint val="3000"/>
                    <a:alpha val="95000"/>
                  </a:srgbClr>
                </a:solidFill>
                <a:effectLst>
                  <a:innerShdw blurRad="50900" dist="38500" dir="13500000">
                    <a:srgbClr val="000000">
                      <a:alpha val="60000"/>
                    </a:srgbClr>
                  </a:innerShdw>
                </a:effectLst>
                <a:ea typeface="ＭＳ Ｐゴシック" pitchFamily="-107" charset="-128"/>
                <a:cs typeface="Arial" charset="0"/>
              </a:rPr>
              <a:t>ACKNOWLEDGEMENTS</a:t>
            </a:r>
          </a:p>
        </p:txBody>
      </p:sp>
      <p:sp>
        <p:nvSpPr>
          <p:cNvPr id="2057" name="TextBox 2052"/>
          <p:cNvSpPr txBox="1">
            <a:spLocks noChangeArrowheads="1"/>
          </p:cNvSpPr>
          <p:nvPr/>
        </p:nvSpPr>
        <p:spPr bwMode="auto">
          <a:xfrm>
            <a:off x="6153425" y="3945091"/>
            <a:ext cx="2875091" cy="150151"/>
          </a:xfrm>
          <a:prstGeom prst="rect">
            <a:avLst/>
          </a:prstGeom>
          <a:gradFill>
            <a:gsLst>
              <a:gs pos="0">
                <a:srgbClr val="C00000"/>
              </a:gs>
              <a:gs pos="64999">
                <a:srgbClr val="C00000"/>
              </a:gs>
              <a:gs pos="100000">
                <a:srgbClr val="C00000"/>
              </a:gs>
            </a:gsLst>
            <a:lin ang="2700000" scaled="0"/>
          </a:gradFill>
          <a:ln w="69850">
            <a:noFill/>
            <a:miter lim="800000"/>
            <a:headEnd/>
            <a:tailEnd/>
          </a:ln>
        </p:spPr>
        <p:txBody>
          <a:bodyPr lIns="21028" tIns="10512" rIns="21028" bIns="10512"/>
          <a:lstStyle/>
          <a:p>
            <a:pPr defTabSz="1009350">
              <a:spcBef>
                <a:spcPct val="50000"/>
              </a:spcBef>
              <a:defRPr/>
            </a:pPr>
            <a:r>
              <a:rPr lang="en-US" sz="900" b="1" spc="12" dirty="0">
                <a:ln w="13500">
                  <a:solidFill>
                    <a:srgbClr val="BBE0E3">
                      <a:shade val="2500"/>
                      <a:alpha val="6500"/>
                    </a:srgbClr>
                  </a:solidFill>
                  <a:prstDash val="solid"/>
                </a:ln>
                <a:solidFill>
                  <a:srgbClr val="BBE0E3">
                    <a:tint val="3000"/>
                    <a:alpha val="95000"/>
                  </a:srgbClr>
                </a:solidFill>
                <a:effectLst>
                  <a:innerShdw blurRad="50900" dist="38500" dir="13500000">
                    <a:srgbClr val="000000">
                      <a:alpha val="60000"/>
                    </a:srgbClr>
                  </a:innerShdw>
                </a:effectLst>
                <a:ea typeface="ＭＳ Ｐゴシック" pitchFamily="-107" charset="-128"/>
                <a:cs typeface="Arial" charset="0"/>
              </a:rPr>
              <a:t>DISCUSSION AND RECOMMENDATIONS</a:t>
            </a:r>
          </a:p>
        </p:txBody>
      </p:sp>
      <p:sp>
        <p:nvSpPr>
          <p:cNvPr id="2058" name="TextBox 2053"/>
          <p:cNvSpPr txBox="1">
            <a:spLocks noChangeArrowheads="1"/>
          </p:cNvSpPr>
          <p:nvPr/>
        </p:nvSpPr>
        <p:spPr bwMode="auto">
          <a:xfrm>
            <a:off x="6150228" y="5963980"/>
            <a:ext cx="2880360" cy="150151"/>
          </a:xfrm>
          <a:prstGeom prst="rect">
            <a:avLst/>
          </a:prstGeom>
          <a:gradFill>
            <a:gsLst>
              <a:gs pos="0">
                <a:srgbClr val="C00000"/>
              </a:gs>
              <a:gs pos="64999">
                <a:srgbClr val="C00000"/>
              </a:gs>
              <a:gs pos="100000">
                <a:srgbClr val="C00000"/>
              </a:gs>
            </a:gsLst>
            <a:lin ang="2700000" scaled="0"/>
          </a:gradFill>
          <a:ln w="69850">
            <a:noFill/>
            <a:miter lim="800000"/>
            <a:headEnd/>
            <a:tailEnd/>
          </a:ln>
        </p:spPr>
        <p:txBody>
          <a:bodyPr lIns="21028" tIns="10512" rIns="21028" bIns="10512"/>
          <a:lstStyle/>
          <a:p>
            <a:pPr defTabSz="1009350">
              <a:spcBef>
                <a:spcPct val="50000"/>
              </a:spcBef>
              <a:defRPr/>
            </a:pPr>
            <a:r>
              <a:rPr lang="en-US" sz="900" b="1" spc="12" dirty="0">
                <a:ln w="13500">
                  <a:solidFill>
                    <a:srgbClr val="BBE0E3">
                      <a:shade val="2500"/>
                      <a:alpha val="6500"/>
                    </a:srgbClr>
                  </a:solidFill>
                  <a:prstDash val="solid"/>
                </a:ln>
                <a:solidFill>
                  <a:srgbClr val="BBE0E3">
                    <a:tint val="3000"/>
                    <a:alpha val="95000"/>
                  </a:srgbClr>
                </a:solidFill>
                <a:effectLst>
                  <a:innerShdw blurRad="50900" dist="38500" dir="13500000">
                    <a:srgbClr val="000000">
                      <a:alpha val="60000"/>
                    </a:srgbClr>
                  </a:innerShdw>
                </a:effectLst>
                <a:ea typeface="ＭＳ Ｐゴシック" pitchFamily="-107" charset="-128"/>
                <a:cs typeface="Arial" charset="0"/>
              </a:rPr>
              <a:t>REFERENCES</a:t>
            </a:r>
          </a:p>
        </p:txBody>
      </p:sp>
      <p:sp>
        <p:nvSpPr>
          <p:cNvPr id="12295" name="Text Box 98"/>
          <p:cNvSpPr txBox="1">
            <a:spLocks noChangeArrowheads="1"/>
          </p:cNvSpPr>
          <p:nvPr/>
        </p:nvSpPr>
        <p:spPr bwMode="auto">
          <a:xfrm>
            <a:off x="6212285" y="6492731"/>
            <a:ext cx="2743200" cy="246063"/>
          </a:xfrm>
          <a:prstGeom prst="rect">
            <a:avLst/>
          </a:prstGeom>
          <a:noFill/>
          <a:ln w="9525">
            <a:noFill/>
            <a:miter lim="800000"/>
            <a:headEnd/>
            <a:tailEnd/>
          </a:ln>
        </p:spPr>
        <p:txBody>
          <a:bodyPr lIns="21028" tIns="10512" rIns="21028" bIns="10512"/>
          <a:lstStyle/>
          <a:p>
            <a:pPr algn="l" defTabSz="1009350">
              <a:spcBef>
                <a:spcPct val="50000"/>
              </a:spcBef>
            </a:pPr>
            <a:r>
              <a:rPr lang="en-US" sz="500" dirty="0">
                <a:solidFill>
                  <a:srgbClr val="FFFFFF"/>
                </a:solidFill>
                <a:ea typeface="ＭＳ Ｐゴシック" pitchFamily="34" charset="-128"/>
                <a:cs typeface="Arial" charset="0"/>
              </a:rPr>
              <a:t>Project supported by The University of Houston Cullen College of Engineering.  Many thanks to D. Martinez, Ph.D. and L. Gutierrez, Ph.D.  for their guidance and support and to M. </a:t>
            </a:r>
            <a:r>
              <a:rPr lang="en-US" sz="500" dirty="0" err="1">
                <a:solidFill>
                  <a:srgbClr val="FFFFFF"/>
                </a:solidFill>
                <a:ea typeface="ＭＳ Ｐゴシック" pitchFamily="34" charset="-128"/>
                <a:cs typeface="Arial" charset="0"/>
              </a:rPr>
              <a:t>Franchek</a:t>
            </a:r>
            <a:r>
              <a:rPr lang="en-US" sz="500" dirty="0">
                <a:solidFill>
                  <a:srgbClr val="FFFFFF"/>
                </a:solidFill>
                <a:ea typeface="ＭＳ Ｐゴシック" pitchFamily="34" charset="-128"/>
                <a:cs typeface="Arial" charset="0"/>
              </a:rPr>
              <a:t>, Ph.D. for use of the Biomedical Engineering Research Core Laboratory (BMERCL).</a:t>
            </a:r>
          </a:p>
        </p:txBody>
      </p:sp>
      <p:pic>
        <p:nvPicPr>
          <p:cNvPr id="12296" name="Picture 306" descr="http://www.tlc2.uh.edu/About_TLC2/Graphics_and_Templates/TLC2_Logo"/>
          <p:cNvPicPr>
            <a:picLocks noChangeAspect="1" noChangeArrowheads="1"/>
          </p:cNvPicPr>
          <p:nvPr/>
        </p:nvPicPr>
        <p:blipFill>
          <a:blip r:embed="rId7" cstate="print"/>
          <a:srcRect/>
          <a:stretch>
            <a:fillRect/>
          </a:stretch>
        </p:blipFill>
        <p:spPr bwMode="auto">
          <a:xfrm>
            <a:off x="8560997" y="187199"/>
            <a:ext cx="316309" cy="236471"/>
          </a:xfrm>
          <a:prstGeom prst="rect">
            <a:avLst/>
          </a:prstGeom>
          <a:noFill/>
          <a:ln w="9525">
            <a:noFill/>
            <a:miter lim="800000"/>
            <a:headEnd/>
            <a:tailEnd/>
          </a:ln>
        </p:spPr>
      </p:pic>
      <p:sp>
        <p:nvSpPr>
          <p:cNvPr id="12297" name="TextBox 2048"/>
          <p:cNvSpPr txBox="1">
            <a:spLocks noChangeArrowheads="1"/>
          </p:cNvSpPr>
          <p:nvPr/>
        </p:nvSpPr>
        <p:spPr bwMode="auto">
          <a:xfrm>
            <a:off x="579440" y="99550"/>
            <a:ext cx="7985125" cy="230538"/>
          </a:xfrm>
          <a:prstGeom prst="rect">
            <a:avLst/>
          </a:prstGeom>
          <a:noFill/>
          <a:ln w="9525">
            <a:noFill/>
            <a:miter lim="800000"/>
            <a:headEnd/>
            <a:tailEnd/>
          </a:ln>
        </p:spPr>
        <p:txBody>
          <a:bodyPr lIns="21028" tIns="10512" rIns="21028" bIns="10512">
            <a:spAutoFit/>
          </a:bodyPr>
          <a:lstStyle/>
          <a:p>
            <a:pPr defTabSz="1009350">
              <a:lnSpc>
                <a:spcPct val="85000"/>
              </a:lnSpc>
              <a:spcBef>
                <a:spcPct val="50000"/>
              </a:spcBef>
            </a:pPr>
            <a:r>
              <a:rPr lang="en-US" sz="1600" b="1" dirty="0">
                <a:solidFill>
                  <a:srgbClr val="FFFFFF"/>
                </a:solidFill>
                <a:ea typeface="ＭＳ Ｐゴシック" pitchFamily="34" charset="-128"/>
                <a:cs typeface="Arial" charset="0"/>
              </a:rPr>
              <a:t>Cell Patterning with a Commercially Available Thermal Inkjet Printer</a:t>
            </a:r>
          </a:p>
        </p:txBody>
      </p:sp>
      <p:sp>
        <p:nvSpPr>
          <p:cNvPr id="12299" name="Rectangle 304"/>
          <p:cNvSpPr>
            <a:spLocks noChangeArrowheads="1"/>
          </p:cNvSpPr>
          <p:nvPr/>
        </p:nvSpPr>
        <p:spPr bwMode="auto">
          <a:xfrm>
            <a:off x="259953" y="555626"/>
            <a:ext cx="8624094" cy="113582"/>
          </a:xfrm>
          <a:prstGeom prst="rect">
            <a:avLst/>
          </a:prstGeom>
          <a:noFill/>
          <a:ln w="9525">
            <a:noFill/>
            <a:miter lim="800000"/>
            <a:headEnd/>
            <a:tailEnd/>
          </a:ln>
        </p:spPr>
        <p:txBody>
          <a:bodyPr lIns="21028" tIns="10512" rIns="21028" bIns="10512">
            <a:spAutoFit/>
          </a:bodyPr>
          <a:lstStyle/>
          <a:p>
            <a:pPr defTabSz="1009350">
              <a:spcBef>
                <a:spcPct val="50000"/>
              </a:spcBef>
            </a:pPr>
            <a:r>
              <a:rPr lang="en-GB" sz="600" b="1" i="1" dirty="0">
                <a:solidFill>
                  <a:srgbClr val="FFFFFF"/>
                </a:solidFill>
                <a:ea typeface="ＭＳ Ｐゴシック" pitchFamily="34" charset="-128"/>
                <a:cs typeface="Arial" charset="0"/>
              </a:rPr>
              <a:t>Biomedical Engineering Program</a:t>
            </a:r>
            <a:r>
              <a:rPr lang="en-GB" sz="600" b="1" i="1" baseline="30000" dirty="0">
                <a:solidFill>
                  <a:srgbClr val="FFFFFF"/>
                </a:solidFill>
                <a:ea typeface="ＭＳ Ｐゴシック" pitchFamily="34" charset="-128"/>
                <a:cs typeface="Arial" charset="0"/>
              </a:rPr>
              <a:t>1</a:t>
            </a:r>
            <a:r>
              <a:rPr lang="en-GB" sz="600" b="1" i="1" dirty="0">
                <a:solidFill>
                  <a:srgbClr val="FFFFFF"/>
                </a:solidFill>
                <a:ea typeface="ＭＳ Ｐゴシック" pitchFamily="34" charset="-128"/>
                <a:cs typeface="Arial" charset="0"/>
              </a:rPr>
              <a:t> and Department of Electrical and Computer Engineering</a:t>
            </a:r>
            <a:r>
              <a:rPr lang="en-GB" sz="600" b="1" i="1" baseline="30000" dirty="0">
                <a:solidFill>
                  <a:srgbClr val="FFFFFF"/>
                </a:solidFill>
                <a:ea typeface="ＭＳ Ｐゴシック" pitchFamily="34" charset="-128"/>
                <a:cs typeface="Arial" charset="0"/>
              </a:rPr>
              <a:t>2</a:t>
            </a:r>
            <a:r>
              <a:rPr lang="en-GB" sz="600" b="1" i="1" dirty="0">
                <a:solidFill>
                  <a:srgbClr val="FFFFFF"/>
                </a:solidFill>
                <a:ea typeface="ＭＳ Ｐゴシック" pitchFamily="34" charset="-128"/>
                <a:cs typeface="Arial" charset="0"/>
              </a:rPr>
              <a:t>, University of Houston Cullen College of Engineering</a:t>
            </a:r>
            <a:endParaRPr lang="en-US" sz="600" b="1" i="1" dirty="0">
              <a:solidFill>
                <a:srgbClr val="FFFF00"/>
              </a:solidFill>
              <a:ea typeface="ＭＳ Ｐゴシック" pitchFamily="34" charset="-128"/>
              <a:cs typeface="Arial" charset="0"/>
            </a:endParaRPr>
          </a:p>
        </p:txBody>
      </p:sp>
      <p:sp>
        <p:nvSpPr>
          <p:cNvPr id="12300" name="Rectangle 110"/>
          <p:cNvSpPr>
            <a:spLocks noChangeArrowheads="1"/>
          </p:cNvSpPr>
          <p:nvPr/>
        </p:nvSpPr>
        <p:spPr bwMode="auto">
          <a:xfrm>
            <a:off x="6238875" y="4512799"/>
            <a:ext cx="2742406" cy="1232628"/>
          </a:xfrm>
          <a:prstGeom prst="rect">
            <a:avLst/>
          </a:prstGeom>
          <a:noFill/>
          <a:ln w="9525">
            <a:noFill/>
            <a:miter lim="800000"/>
            <a:headEnd/>
            <a:tailEnd/>
          </a:ln>
        </p:spPr>
        <p:txBody>
          <a:bodyPr lIns="21028" tIns="10512" rIns="21028" bIns="10512"/>
          <a:lstStyle/>
          <a:p>
            <a:pPr marL="118274" indent="-118274" algn="l" eaLnBrk="0" hangingPunct="0">
              <a:buFont typeface="Arial" charset="0"/>
              <a:buAutoNum type="arabicPeriod"/>
            </a:pPr>
            <a:endParaRPr lang="en-US" sz="600" b="1" dirty="0">
              <a:solidFill>
                <a:srgbClr val="FFFFFF"/>
              </a:solidFill>
              <a:ea typeface="ＭＳ Ｐゴシック" pitchFamily="34" charset="-128"/>
              <a:cs typeface="Arial" charset="0"/>
            </a:endParaRPr>
          </a:p>
        </p:txBody>
      </p:sp>
      <p:pic>
        <p:nvPicPr>
          <p:cNvPr id="12304" name="Picture 38" descr="H:\untitled folder\printer1.jpg"/>
          <p:cNvPicPr>
            <a:picLocks noChangeAspect="1" noChangeArrowheads="1"/>
          </p:cNvPicPr>
          <p:nvPr/>
        </p:nvPicPr>
        <p:blipFill>
          <a:blip r:embed="rId8" cstate="print"/>
          <a:srcRect/>
          <a:stretch>
            <a:fillRect/>
          </a:stretch>
        </p:blipFill>
        <p:spPr bwMode="auto">
          <a:xfrm>
            <a:off x="3275807" y="901574"/>
            <a:ext cx="982663" cy="517591"/>
          </a:xfrm>
          <a:prstGeom prst="rect">
            <a:avLst/>
          </a:prstGeom>
          <a:noFill/>
          <a:ln w="9525">
            <a:noFill/>
            <a:miter lim="800000"/>
            <a:headEnd/>
            <a:tailEnd/>
          </a:ln>
        </p:spPr>
      </p:pic>
      <p:graphicFrame>
        <p:nvGraphicFramePr>
          <p:cNvPr id="82" name="Chart 81"/>
          <p:cNvGraphicFramePr>
            <a:graphicFrameLocks/>
          </p:cNvGraphicFramePr>
          <p:nvPr/>
        </p:nvGraphicFramePr>
        <p:xfrm>
          <a:off x="3427760" y="2029811"/>
          <a:ext cx="2071688" cy="1288556"/>
        </p:xfrm>
        <a:graphic>
          <a:graphicData uri="http://schemas.openxmlformats.org/drawingml/2006/chart">
            <c:chart xmlns:c="http://schemas.openxmlformats.org/drawingml/2006/chart" xmlns:r="http://schemas.openxmlformats.org/officeDocument/2006/relationships" r:id="rId9"/>
          </a:graphicData>
        </a:graphic>
      </p:graphicFrame>
      <p:grpSp>
        <p:nvGrpSpPr>
          <p:cNvPr id="5" name="Group 93"/>
          <p:cNvGrpSpPr>
            <a:grpSpLocks/>
          </p:cNvGrpSpPr>
          <p:nvPr/>
        </p:nvGrpSpPr>
        <p:grpSpPr bwMode="auto">
          <a:xfrm>
            <a:off x="6020997" y="2369004"/>
            <a:ext cx="2931319" cy="1496600"/>
            <a:chOff x="12600974" y="25426554"/>
            <a:chExt cx="11725275" cy="7182235"/>
          </a:xfrm>
        </p:grpSpPr>
        <p:grpSp>
          <p:nvGrpSpPr>
            <p:cNvPr id="6" name="Group 132"/>
            <p:cNvGrpSpPr>
              <a:grpSpLocks/>
            </p:cNvGrpSpPr>
            <p:nvPr/>
          </p:nvGrpSpPr>
          <p:grpSpPr bwMode="auto">
            <a:xfrm>
              <a:off x="12600974" y="26631862"/>
              <a:ext cx="11725275" cy="5976927"/>
              <a:chOff x="12569442" y="26080052"/>
              <a:chExt cx="11725275" cy="5976927"/>
            </a:xfrm>
          </p:grpSpPr>
          <p:pic>
            <p:nvPicPr>
              <p:cNvPr id="12454" name="Picture 50" descr="printer-best.png"/>
              <p:cNvPicPr>
                <a:picLocks noChangeAspect="1"/>
              </p:cNvPicPr>
              <p:nvPr/>
            </p:nvPicPr>
            <p:blipFill>
              <a:blip r:embed="rId10" cstate="print"/>
              <a:srcRect/>
              <a:stretch>
                <a:fillRect/>
              </a:stretch>
            </p:blipFill>
            <p:spPr bwMode="auto">
              <a:xfrm>
                <a:off x="16571475" y="28945490"/>
                <a:ext cx="7144893" cy="3084262"/>
              </a:xfrm>
              <a:prstGeom prst="rect">
                <a:avLst/>
              </a:prstGeom>
              <a:noFill/>
              <a:ln w="9525">
                <a:noFill/>
                <a:miter lim="800000"/>
                <a:headEnd/>
                <a:tailEnd/>
              </a:ln>
            </p:spPr>
          </p:pic>
          <p:pic>
            <p:nvPicPr>
              <p:cNvPr id="12455" name="Picture 2" descr="E:\oldprinter.png"/>
              <p:cNvPicPr>
                <a:picLocks noChangeAspect="1" noChangeArrowheads="1"/>
              </p:cNvPicPr>
              <p:nvPr/>
            </p:nvPicPr>
            <p:blipFill>
              <a:blip r:embed="rId11" cstate="print"/>
              <a:srcRect/>
              <a:stretch>
                <a:fillRect/>
              </a:stretch>
            </p:blipFill>
            <p:spPr bwMode="auto">
              <a:xfrm>
                <a:off x="12896195" y="26080052"/>
                <a:ext cx="4338267" cy="3081528"/>
              </a:xfrm>
              <a:prstGeom prst="rect">
                <a:avLst/>
              </a:prstGeom>
              <a:noFill/>
              <a:ln w="9525">
                <a:noFill/>
                <a:miter lim="800000"/>
                <a:headEnd/>
                <a:tailEnd/>
              </a:ln>
            </p:spPr>
          </p:pic>
          <p:grpSp>
            <p:nvGrpSpPr>
              <p:cNvPr id="7" name="Group 86"/>
              <p:cNvGrpSpPr>
                <a:grpSpLocks/>
              </p:cNvGrpSpPr>
              <p:nvPr/>
            </p:nvGrpSpPr>
            <p:grpSpPr bwMode="auto">
              <a:xfrm>
                <a:off x="17173576" y="27584400"/>
                <a:ext cx="5591173" cy="1329329"/>
                <a:chOff x="17030701" y="27136725"/>
                <a:chExt cx="5591173" cy="1329329"/>
              </a:xfrm>
            </p:grpSpPr>
            <p:cxnSp>
              <p:nvCxnSpPr>
                <p:cNvPr id="12470" name="Straight Arrow Connector 84"/>
                <p:cNvCxnSpPr>
                  <a:cxnSpLocks noChangeShapeType="1"/>
                </p:cNvCxnSpPr>
                <p:nvPr/>
              </p:nvCxnSpPr>
              <p:spPr bwMode="auto">
                <a:xfrm rot="10800000">
                  <a:off x="17030701" y="27366763"/>
                  <a:ext cx="1743075" cy="1588"/>
                </a:xfrm>
                <a:prstGeom prst="straightConnector1">
                  <a:avLst/>
                </a:prstGeom>
                <a:noFill/>
                <a:ln w="38100" algn="ctr">
                  <a:solidFill>
                    <a:srgbClr val="B90000"/>
                  </a:solidFill>
                  <a:round/>
                  <a:headEnd/>
                  <a:tailEnd type="arrow" w="med" len="med"/>
                </a:ln>
              </p:spPr>
            </p:cxnSp>
            <p:sp>
              <p:nvSpPr>
                <p:cNvPr id="12471" name="TextBox 85"/>
                <p:cNvSpPr txBox="1">
                  <a:spLocks noChangeArrowheads="1"/>
                </p:cNvSpPr>
                <p:nvPr/>
              </p:nvSpPr>
              <p:spPr bwMode="auto">
                <a:xfrm>
                  <a:off x="18764249" y="27136725"/>
                  <a:ext cx="3857625" cy="1329329"/>
                </a:xfrm>
                <a:prstGeom prst="rect">
                  <a:avLst/>
                </a:prstGeom>
                <a:noFill/>
                <a:ln w="9525">
                  <a:noFill/>
                  <a:miter lim="800000"/>
                  <a:headEnd/>
                  <a:tailEnd/>
                </a:ln>
              </p:spPr>
              <p:txBody>
                <a:bodyPr>
                  <a:spAutoFit/>
                </a:bodyPr>
                <a:lstStyle/>
                <a:p>
                  <a:pPr algn="l"/>
                  <a:r>
                    <a:rPr lang="en-US" sz="600" dirty="0">
                      <a:solidFill>
                        <a:srgbClr val="FFFFFF"/>
                      </a:solidFill>
                      <a:ea typeface="ＭＳ Ｐゴシック" pitchFamily="34" charset="-128"/>
                      <a:cs typeface="Arial" charset="0"/>
                    </a:rPr>
                    <a:t>External casing removed</a:t>
                  </a:r>
                </a:p>
              </p:txBody>
            </p:sp>
          </p:grpSp>
          <p:grpSp>
            <p:nvGrpSpPr>
              <p:cNvPr id="8" name="Group 87"/>
              <p:cNvGrpSpPr>
                <a:grpSpLocks/>
              </p:cNvGrpSpPr>
              <p:nvPr/>
            </p:nvGrpSpPr>
            <p:grpSpPr bwMode="auto">
              <a:xfrm>
                <a:off x="15906751" y="26803350"/>
                <a:ext cx="5591173" cy="886221"/>
                <a:chOff x="17030701" y="27136725"/>
                <a:chExt cx="5591173" cy="886221"/>
              </a:xfrm>
            </p:grpSpPr>
            <p:cxnSp>
              <p:nvCxnSpPr>
                <p:cNvPr id="12468" name="Straight Arrow Connector 88"/>
                <p:cNvCxnSpPr>
                  <a:cxnSpLocks noChangeShapeType="1"/>
                </p:cNvCxnSpPr>
                <p:nvPr/>
              </p:nvCxnSpPr>
              <p:spPr bwMode="auto">
                <a:xfrm rot="10800000">
                  <a:off x="17030701" y="27366763"/>
                  <a:ext cx="1743075" cy="1588"/>
                </a:xfrm>
                <a:prstGeom prst="straightConnector1">
                  <a:avLst/>
                </a:prstGeom>
                <a:noFill/>
                <a:ln w="38100" algn="ctr">
                  <a:solidFill>
                    <a:srgbClr val="B90000"/>
                  </a:solidFill>
                  <a:round/>
                  <a:headEnd/>
                  <a:tailEnd type="arrow" w="med" len="med"/>
                </a:ln>
              </p:spPr>
            </p:cxnSp>
            <p:sp>
              <p:nvSpPr>
                <p:cNvPr id="12469" name="TextBox 89"/>
                <p:cNvSpPr txBox="1">
                  <a:spLocks noChangeArrowheads="1"/>
                </p:cNvSpPr>
                <p:nvPr/>
              </p:nvSpPr>
              <p:spPr bwMode="auto">
                <a:xfrm>
                  <a:off x="18764249" y="27136725"/>
                  <a:ext cx="3857625" cy="886221"/>
                </a:xfrm>
                <a:prstGeom prst="rect">
                  <a:avLst/>
                </a:prstGeom>
                <a:noFill/>
                <a:ln w="9525">
                  <a:noFill/>
                  <a:miter lim="800000"/>
                  <a:headEnd/>
                  <a:tailEnd/>
                </a:ln>
              </p:spPr>
              <p:txBody>
                <a:bodyPr>
                  <a:spAutoFit/>
                </a:bodyPr>
                <a:lstStyle/>
                <a:p>
                  <a:pPr algn="l"/>
                  <a:r>
                    <a:rPr lang="en-US" sz="600" dirty="0">
                      <a:solidFill>
                        <a:srgbClr val="FFFFFF"/>
                      </a:solidFill>
                      <a:ea typeface="ＭＳ Ｐゴシック" pitchFamily="34" charset="-128"/>
                      <a:cs typeface="Arial" charset="0"/>
                    </a:rPr>
                    <a:t>Wheels removed</a:t>
                  </a:r>
                </a:p>
              </p:txBody>
            </p:sp>
          </p:grpSp>
          <p:grpSp>
            <p:nvGrpSpPr>
              <p:cNvPr id="9" name="Group 90"/>
              <p:cNvGrpSpPr>
                <a:grpSpLocks/>
              </p:cNvGrpSpPr>
              <p:nvPr/>
            </p:nvGrpSpPr>
            <p:grpSpPr bwMode="auto">
              <a:xfrm flipH="1">
                <a:off x="12569442" y="29937075"/>
                <a:ext cx="5429252" cy="1329329"/>
                <a:chOff x="17030701" y="27136725"/>
                <a:chExt cx="5877536" cy="1329329"/>
              </a:xfrm>
            </p:grpSpPr>
            <p:cxnSp>
              <p:nvCxnSpPr>
                <p:cNvPr id="12466" name="Straight Arrow Connector 91"/>
                <p:cNvCxnSpPr>
                  <a:cxnSpLocks noChangeShapeType="1"/>
                </p:cNvCxnSpPr>
                <p:nvPr/>
              </p:nvCxnSpPr>
              <p:spPr bwMode="auto">
                <a:xfrm rot="10800000">
                  <a:off x="17030701" y="27366763"/>
                  <a:ext cx="1743075" cy="1588"/>
                </a:xfrm>
                <a:prstGeom prst="straightConnector1">
                  <a:avLst/>
                </a:prstGeom>
                <a:noFill/>
                <a:ln w="38100" algn="ctr">
                  <a:solidFill>
                    <a:srgbClr val="B90000"/>
                  </a:solidFill>
                  <a:round/>
                  <a:headEnd/>
                  <a:tailEnd type="arrow" w="med" len="med"/>
                </a:ln>
              </p:spPr>
            </p:cxnSp>
            <p:sp>
              <p:nvSpPr>
                <p:cNvPr id="12467" name="TextBox 92"/>
                <p:cNvSpPr txBox="1">
                  <a:spLocks noChangeArrowheads="1"/>
                </p:cNvSpPr>
                <p:nvPr/>
              </p:nvSpPr>
              <p:spPr bwMode="auto">
                <a:xfrm>
                  <a:off x="18792828" y="27136725"/>
                  <a:ext cx="4115409" cy="1329329"/>
                </a:xfrm>
                <a:prstGeom prst="rect">
                  <a:avLst/>
                </a:prstGeom>
                <a:noFill/>
                <a:ln w="9525">
                  <a:noFill/>
                  <a:miter lim="800000"/>
                  <a:headEnd/>
                  <a:tailEnd/>
                </a:ln>
              </p:spPr>
              <p:txBody>
                <a:bodyPr>
                  <a:spAutoFit/>
                </a:bodyPr>
                <a:lstStyle/>
                <a:p>
                  <a:pPr algn="l"/>
                  <a:r>
                    <a:rPr lang="en-US" sz="600" dirty="0">
                      <a:solidFill>
                        <a:srgbClr val="FFFFFF"/>
                      </a:solidFill>
                      <a:ea typeface="ＭＳ Ｐゴシック" pitchFamily="34" charset="-128"/>
                      <a:cs typeface="Arial" charset="0"/>
                    </a:rPr>
                    <a:t>Bio-paper tray assembled</a:t>
                  </a:r>
                </a:p>
              </p:txBody>
            </p:sp>
          </p:grpSp>
          <p:grpSp>
            <p:nvGrpSpPr>
              <p:cNvPr id="10" name="Group 98"/>
              <p:cNvGrpSpPr>
                <a:grpSpLocks/>
              </p:cNvGrpSpPr>
              <p:nvPr/>
            </p:nvGrpSpPr>
            <p:grpSpPr bwMode="auto">
              <a:xfrm flipH="1">
                <a:off x="12607543" y="30727650"/>
                <a:ext cx="7181704" cy="1329329"/>
                <a:chOff x="17030701" y="27136725"/>
                <a:chExt cx="7774624" cy="1329329"/>
              </a:xfrm>
            </p:grpSpPr>
            <p:cxnSp>
              <p:nvCxnSpPr>
                <p:cNvPr id="12464" name="Straight Arrow Connector 99"/>
                <p:cNvCxnSpPr>
                  <a:cxnSpLocks noChangeShapeType="1"/>
                </p:cNvCxnSpPr>
                <p:nvPr/>
              </p:nvCxnSpPr>
              <p:spPr bwMode="auto">
                <a:xfrm rot="10800000">
                  <a:off x="17030701" y="27366763"/>
                  <a:ext cx="3464652" cy="1588"/>
                </a:xfrm>
                <a:prstGeom prst="straightConnector1">
                  <a:avLst/>
                </a:prstGeom>
                <a:noFill/>
                <a:ln w="38100" algn="ctr">
                  <a:solidFill>
                    <a:srgbClr val="B90000"/>
                  </a:solidFill>
                  <a:round/>
                  <a:headEnd/>
                  <a:tailEnd type="arrow" w="med" len="med"/>
                </a:ln>
              </p:spPr>
            </p:cxnSp>
            <p:sp>
              <p:nvSpPr>
                <p:cNvPr id="12465" name="TextBox 100"/>
                <p:cNvSpPr txBox="1">
                  <a:spLocks noChangeArrowheads="1"/>
                </p:cNvSpPr>
                <p:nvPr/>
              </p:nvSpPr>
              <p:spPr bwMode="auto">
                <a:xfrm>
                  <a:off x="20359984" y="27136725"/>
                  <a:ext cx="4445341" cy="1329329"/>
                </a:xfrm>
                <a:prstGeom prst="rect">
                  <a:avLst/>
                </a:prstGeom>
                <a:noFill/>
                <a:ln w="9525">
                  <a:noFill/>
                  <a:miter lim="800000"/>
                  <a:headEnd/>
                  <a:tailEnd/>
                </a:ln>
              </p:spPr>
              <p:txBody>
                <a:bodyPr>
                  <a:spAutoFit/>
                </a:bodyPr>
                <a:lstStyle/>
                <a:p>
                  <a:pPr algn="l"/>
                  <a:r>
                    <a:rPr lang="en-US" sz="600" dirty="0">
                      <a:solidFill>
                        <a:srgbClr val="FFFFFF"/>
                      </a:solidFill>
                      <a:ea typeface="ＭＳ Ｐゴシック" pitchFamily="34" charset="-128"/>
                      <a:cs typeface="Arial" charset="0"/>
                    </a:rPr>
                    <a:t>Mechanical switch installed</a:t>
                  </a:r>
                </a:p>
              </p:txBody>
            </p:sp>
          </p:grpSp>
          <p:grpSp>
            <p:nvGrpSpPr>
              <p:cNvPr id="11" name="Group 129"/>
              <p:cNvGrpSpPr>
                <a:grpSpLocks/>
              </p:cNvGrpSpPr>
              <p:nvPr/>
            </p:nvGrpSpPr>
            <p:grpSpPr bwMode="auto">
              <a:xfrm>
                <a:off x="19113118" y="28490068"/>
                <a:ext cx="1314450" cy="600075"/>
                <a:chOff x="19421475" y="28490068"/>
                <a:chExt cx="1314450" cy="600075"/>
              </a:xfrm>
            </p:grpSpPr>
            <p:cxnSp>
              <p:nvCxnSpPr>
                <p:cNvPr id="12462" name="Straight Arrow Connector 123"/>
                <p:cNvCxnSpPr>
                  <a:cxnSpLocks noChangeShapeType="1"/>
                </p:cNvCxnSpPr>
                <p:nvPr/>
              </p:nvCxnSpPr>
              <p:spPr bwMode="auto">
                <a:xfrm rot="5400000">
                  <a:off x="19140488" y="28789312"/>
                  <a:ext cx="600075" cy="1588"/>
                </a:xfrm>
                <a:prstGeom prst="straightConnector1">
                  <a:avLst/>
                </a:prstGeom>
                <a:noFill/>
                <a:ln w="38100" algn="ctr">
                  <a:solidFill>
                    <a:srgbClr val="B90000"/>
                  </a:solidFill>
                  <a:round/>
                  <a:headEnd/>
                  <a:tailEnd type="arrow" w="med" len="med"/>
                </a:ln>
              </p:spPr>
            </p:cxnSp>
            <p:cxnSp>
              <p:nvCxnSpPr>
                <p:cNvPr id="12463" name="Straight Connector 128"/>
                <p:cNvCxnSpPr>
                  <a:cxnSpLocks noChangeShapeType="1"/>
                </p:cNvCxnSpPr>
                <p:nvPr/>
              </p:nvCxnSpPr>
              <p:spPr bwMode="auto">
                <a:xfrm>
                  <a:off x="19421475" y="28508325"/>
                  <a:ext cx="1314450" cy="1588"/>
                </a:xfrm>
                <a:prstGeom prst="line">
                  <a:avLst/>
                </a:prstGeom>
                <a:noFill/>
                <a:ln w="38100" algn="ctr">
                  <a:solidFill>
                    <a:srgbClr val="B90000"/>
                  </a:solidFill>
                  <a:round/>
                  <a:headEnd/>
                  <a:tailEnd/>
                </a:ln>
              </p:spPr>
            </p:cxnSp>
          </p:grpSp>
          <p:sp>
            <p:nvSpPr>
              <p:cNvPr id="12461" name="TextBox 130"/>
              <p:cNvSpPr txBox="1">
                <a:spLocks noChangeArrowheads="1"/>
              </p:cNvSpPr>
              <p:nvPr/>
            </p:nvSpPr>
            <p:spPr bwMode="auto">
              <a:xfrm>
                <a:off x="20437093" y="28270201"/>
                <a:ext cx="3857624" cy="1329327"/>
              </a:xfrm>
              <a:prstGeom prst="rect">
                <a:avLst/>
              </a:prstGeom>
              <a:noFill/>
              <a:ln w="9525">
                <a:noFill/>
                <a:miter lim="800000"/>
                <a:headEnd/>
                <a:tailEnd/>
              </a:ln>
            </p:spPr>
            <p:txBody>
              <a:bodyPr>
                <a:spAutoFit/>
              </a:bodyPr>
              <a:lstStyle/>
              <a:p>
                <a:pPr algn="l"/>
                <a:r>
                  <a:rPr lang="en-US" sz="600" dirty="0">
                    <a:solidFill>
                      <a:srgbClr val="FFFFFF"/>
                    </a:solidFill>
                    <a:ea typeface="ＭＳ Ｐゴシック" pitchFamily="34" charset="-128"/>
                    <a:cs typeface="Arial" charset="0"/>
                  </a:rPr>
                  <a:t>Ink removed and </a:t>
                </a:r>
              </a:p>
              <a:p>
                <a:pPr algn="l"/>
                <a:r>
                  <a:rPr lang="en-US" sz="600" dirty="0">
                    <a:solidFill>
                      <a:srgbClr val="FFFFFF"/>
                    </a:solidFill>
                    <a:ea typeface="ＭＳ Ｐゴシック" pitchFamily="34" charset="-128"/>
                    <a:cs typeface="Arial" charset="0"/>
                  </a:rPr>
                  <a:t>   cartridge cleaned</a:t>
                </a:r>
              </a:p>
            </p:txBody>
          </p:sp>
        </p:grpSp>
        <p:sp>
          <p:nvSpPr>
            <p:cNvPr id="12453" name="TextBox 131"/>
            <p:cNvSpPr txBox="1">
              <a:spLocks noChangeArrowheads="1"/>
            </p:cNvSpPr>
            <p:nvPr/>
          </p:nvSpPr>
          <p:spPr bwMode="auto">
            <a:xfrm>
              <a:off x="16302150" y="25426554"/>
              <a:ext cx="4322980" cy="960071"/>
            </a:xfrm>
            <a:prstGeom prst="rect">
              <a:avLst/>
            </a:prstGeom>
            <a:noFill/>
            <a:ln w="9525">
              <a:noFill/>
              <a:miter lim="800000"/>
              <a:headEnd/>
              <a:tailEnd/>
            </a:ln>
          </p:spPr>
          <p:txBody>
            <a:bodyPr wrap="none">
              <a:spAutoFit/>
            </a:bodyPr>
            <a:lstStyle/>
            <a:p>
              <a:pPr eaLnBrk="0" hangingPunct="0"/>
              <a:r>
                <a:rPr lang="en-US" sz="700" b="1" i="1" dirty="0">
                  <a:solidFill>
                    <a:srgbClr val="FFFF99"/>
                  </a:solidFill>
                  <a:ea typeface="ＭＳ Ｐゴシック" pitchFamily="34" charset="-128"/>
                  <a:cs typeface="Arial" charset="0"/>
                </a:rPr>
                <a:t>Printer Modifications</a:t>
              </a:r>
            </a:p>
          </p:txBody>
        </p:sp>
      </p:grpSp>
      <p:sp>
        <p:nvSpPr>
          <p:cNvPr id="12307" name="Rectangle 110"/>
          <p:cNvSpPr>
            <a:spLocks noChangeArrowheads="1"/>
          </p:cNvSpPr>
          <p:nvPr/>
        </p:nvSpPr>
        <p:spPr bwMode="auto">
          <a:xfrm>
            <a:off x="152400" y="850305"/>
            <a:ext cx="2743200" cy="996487"/>
          </a:xfrm>
          <a:prstGeom prst="rect">
            <a:avLst/>
          </a:prstGeom>
          <a:noFill/>
          <a:ln w="9525">
            <a:noFill/>
            <a:miter lim="800000"/>
            <a:headEnd/>
            <a:tailEnd/>
          </a:ln>
        </p:spPr>
        <p:txBody>
          <a:bodyPr lIns="21028" tIns="10512" rIns="21028" bIns="10512"/>
          <a:lstStyle/>
          <a:p>
            <a:pPr algn="l" eaLnBrk="0" hangingPunct="0">
              <a:buFont typeface="Arial" charset="0"/>
              <a:buChar char="•"/>
            </a:pPr>
            <a:r>
              <a:rPr lang="en-US" sz="700" b="1" dirty="0">
                <a:solidFill>
                  <a:srgbClr val="FFFFFF"/>
                </a:solidFill>
                <a:ea typeface="ＭＳ Ｐゴシック" pitchFamily="34" charset="-128"/>
                <a:cs typeface="Arial" charset="0"/>
              </a:rPr>
              <a:t>98,000+ organ failure patients are now on a waitlist to receive a transplant that may come years later [1]. </a:t>
            </a:r>
          </a:p>
          <a:p>
            <a:pPr algn="l" eaLnBrk="0" hangingPunct="0"/>
            <a:endParaRPr lang="en-US" sz="700" b="1" dirty="0">
              <a:solidFill>
                <a:srgbClr val="FFFFFF"/>
              </a:solidFill>
              <a:ea typeface="ＭＳ Ｐゴシック" pitchFamily="34" charset="-128"/>
              <a:cs typeface="Arial" charset="0"/>
            </a:endParaRPr>
          </a:p>
          <a:p>
            <a:pPr algn="l" eaLnBrk="0" hangingPunct="0">
              <a:buFont typeface="Arial" charset="0"/>
              <a:buChar char="•"/>
            </a:pPr>
            <a:r>
              <a:rPr lang="en-US" sz="700" b="1" dirty="0">
                <a:solidFill>
                  <a:srgbClr val="FFFFFF"/>
                </a:solidFill>
                <a:ea typeface="ＭＳ Ｐゴシック" pitchFamily="34" charset="-128"/>
                <a:cs typeface="Arial" charset="0"/>
              </a:rPr>
              <a:t>To combat this problem, tissue engineers are researching ways to build whole, transplantable organs from individual cells. </a:t>
            </a:r>
          </a:p>
          <a:p>
            <a:pPr algn="l" eaLnBrk="0" hangingPunct="0">
              <a:buFont typeface="Arial" charset="0"/>
              <a:buChar char="•"/>
            </a:pPr>
            <a:endParaRPr lang="en-US" sz="700" b="1" dirty="0">
              <a:solidFill>
                <a:srgbClr val="FFFFFF"/>
              </a:solidFill>
              <a:ea typeface="ＭＳ Ｐゴシック" pitchFamily="34" charset="-128"/>
              <a:cs typeface="Arial" charset="0"/>
            </a:endParaRPr>
          </a:p>
          <a:p>
            <a:pPr algn="l" eaLnBrk="0" hangingPunct="0">
              <a:buFont typeface="Arial" charset="0"/>
              <a:buChar char="•"/>
            </a:pPr>
            <a:r>
              <a:rPr lang="en-US" sz="700" b="1" dirty="0">
                <a:solidFill>
                  <a:srgbClr val="FFFFFF"/>
                </a:solidFill>
                <a:ea typeface="ＭＳ Ｐゴシック" pitchFamily="34" charset="-128"/>
                <a:cs typeface="Arial" charset="0"/>
              </a:rPr>
              <a:t> One major problem faced in this research is the difficulty in placing specific cells in precise locations.</a:t>
            </a:r>
          </a:p>
          <a:p>
            <a:pPr algn="l" eaLnBrk="0" hangingPunct="0"/>
            <a:endParaRPr lang="en-US" sz="800" b="1" dirty="0">
              <a:solidFill>
                <a:srgbClr val="FFFFFF"/>
              </a:solidFill>
              <a:ea typeface="ＭＳ Ｐゴシック" pitchFamily="34" charset="-128"/>
              <a:cs typeface="Arial" charset="0"/>
            </a:endParaRPr>
          </a:p>
        </p:txBody>
      </p:sp>
      <p:sp>
        <p:nvSpPr>
          <p:cNvPr id="96" name="TextBox 2051"/>
          <p:cNvSpPr txBox="1">
            <a:spLocks noChangeArrowheads="1"/>
          </p:cNvSpPr>
          <p:nvPr/>
        </p:nvSpPr>
        <p:spPr bwMode="auto">
          <a:xfrm>
            <a:off x="95892" y="694867"/>
            <a:ext cx="2856706" cy="150151"/>
          </a:xfrm>
          <a:prstGeom prst="rect">
            <a:avLst/>
          </a:prstGeom>
          <a:solidFill>
            <a:srgbClr val="B91919"/>
          </a:solidFill>
          <a:ln w="69850">
            <a:noFill/>
            <a:miter lim="800000"/>
            <a:headEnd/>
            <a:tailEnd/>
          </a:ln>
        </p:spPr>
        <p:txBody>
          <a:bodyPr lIns="21028" tIns="10512" rIns="21028" bIns="10512"/>
          <a:lstStyle/>
          <a:p>
            <a:pPr defTabSz="1009350">
              <a:spcBef>
                <a:spcPct val="50000"/>
              </a:spcBef>
              <a:defRPr/>
            </a:pPr>
            <a:r>
              <a:rPr lang="en-US" sz="900" b="1" spc="12" dirty="0">
                <a:ln w="13500">
                  <a:solidFill>
                    <a:srgbClr val="BBE0E3">
                      <a:shade val="2500"/>
                      <a:alpha val="6500"/>
                    </a:srgbClr>
                  </a:solidFill>
                  <a:prstDash val="solid"/>
                </a:ln>
                <a:solidFill>
                  <a:srgbClr val="FFFFFF"/>
                </a:solidFill>
                <a:effectLst>
                  <a:innerShdw blurRad="50900" dist="38500" dir="13500000">
                    <a:srgbClr val="000000">
                      <a:alpha val="60000"/>
                    </a:srgbClr>
                  </a:innerShdw>
                </a:effectLst>
                <a:ea typeface="ＭＳ Ｐゴシック" pitchFamily="-107" charset="-128"/>
                <a:cs typeface="Arial" charset="0"/>
              </a:rPr>
              <a:t>INTRODUCTION: THE PROBLEM</a:t>
            </a:r>
          </a:p>
        </p:txBody>
      </p:sp>
      <p:sp>
        <p:nvSpPr>
          <p:cNvPr id="97" name="TextBox 2050"/>
          <p:cNvSpPr txBox="1">
            <a:spLocks noChangeArrowheads="1"/>
          </p:cNvSpPr>
          <p:nvPr/>
        </p:nvSpPr>
        <p:spPr bwMode="auto">
          <a:xfrm>
            <a:off x="95892" y="2629480"/>
            <a:ext cx="2856706" cy="150151"/>
          </a:xfrm>
          <a:prstGeom prst="rect">
            <a:avLst/>
          </a:prstGeom>
          <a:solidFill>
            <a:srgbClr val="B91919"/>
          </a:solidFill>
          <a:ln w="69850">
            <a:noFill/>
            <a:miter lim="800000"/>
            <a:headEnd/>
            <a:tailEnd/>
          </a:ln>
        </p:spPr>
        <p:txBody>
          <a:bodyPr lIns="21028" tIns="10512" rIns="21028" bIns="10512"/>
          <a:lstStyle/>
          <a:p>
            <a:pPr defTabSz="1009350">
              <a:spcBef>
                <a:spcPct val="50000"/>
              </a:spcBef>
              <a:defRPr/>
            </a:pPr>
            <a:r>
              <a:rPr lang="en-US" sz="900" b="1" spc="12" dirty="0">
                <a:ln w="13500">
                  <a:solidFill>
                    <a:srgbClr val="BBE0E3">
                      <a:shade val="2500"/>
                      <a:alpha val="6500"/>
                    </a:srgbClr>
                  </a:solidFill>
                  <a:prstDash val="solid"/>
                </a:ln>
                <a:solidFill>
                  <a:srgbClr val="BBE0E3">
                    <a:tint val="3000"/>
                    <a:alpha val="95000"/>
                  </a:srgbClr>
                </a:solidFill>
                <a:effectLst>
                  <a:innerShdw blurRad="50900" dist="38500" dir="13500000">
                    <a:srgbClr val="000000">
                      <a:alpha val="60000"/>
                    </a:srgbClr>
                  </a:innerShdw>
                </a:effectLst>
                <a:ea typeface="ＭＳ Ｐゴシック" pitchFamily="-107" charset="-128"/>
                <a:cs typeface="Arial" charset="0"/>
              </a:rPr>
              <a:t>BIOMATERIALS</a:t>
            </a:r>
          </a:p>
        </p:txBody>
      </p:sp>
      <p:sp>
        <p:nvSpPr>
          <p:cNvPr id="98" name="TextBox 2051"/>
          <p:cNvSpPr txBox="1">
            <a:spLocks noChangeArrowheads="1"/>
          </p:cNvSpPr>
          <p:nvPr/>
        </p:nvSpPr>
        <p:spPr bwMode="auto">
          <a:xfrm>
            <a:off x="95892" y="1815446"/>
            <a:ext cx="2856706" cy="150151"/>
          </a:xfrm>
          <a:prstGeom prst="rect">
            <a:avLst/>
          </a:prstGeom>
          <a:solidFill>
            <a:srgbClr val="B91919"/>
          </a:solidFill>
          <a:ln w="69850">
            <a:noFill/>
            <a:miter lim="800000"/>
            <a:headEnd/>
            <a:tailEnd/>
          </a:ln>
        </p:spPr>
        <p:txBody>
          <a:bodyPr lIns="21028" tIns="10512" rIns="21028" bIns="10512"/>
          <a:lstStyle/>
          <a:p>
            <a:pPr defTabSz="1009350">
              <a:spcBef>
                <a:spcPct val="50000"/>
              </a:spcBef>
              <a:defRPr/>
            </a:pPr>
            <a:r>
              <a:rPr lang="en-US" sz="900" b="1" spc="12" dirty="0">
                <a:ln w="13500">
                  <a:solidFill>
                    <a:srgbClr val="BBE0E3">
                      <a:shade val="2500"/>
                      <a:alpha val="6500"/>
                    </a:srgbClr>
                  </a:solidFill>
                  <a:prstDash val="solid"/>
                </a:ln>
                <a:solidFill>
                  <a:srgbClr val="BBE0E3">
                    <a:tint val="3000"/>
                    <a:alpha val="95000"/>
                  </a:srgbClr>
                </a:solidFill>
                <a:effectLst>
                  <a:innerShdw blurRad="50900" dist="38500" dir="13500000">
                    <a:srgbClr val="000000">
                      <a:alpha val="60000"/>
                    </a:srgbClr>
                  </a:innerShdw>
                </a:effectLst>
                <a:ea typeface="ＭＳ Ｐゴシック" pitchFamily="-107" charset="-128"/>
                <a:cs typeface="Arial" charset="0"/>
              </a:rPr>
              <a:t>DELIVERABLE: THE SOLUTION</a:t>
            </a:r>
          </a:p>
        </p:txBody>
      </p:sp>
      <p:sp>
        <p:nvSpPr>
          <p:cNvPr id="12311" name="Rectangle 110"/>
          <p:cNvSpPr>
            <a:spLocks noChangeArrowheads="1"/>
          </p:cNvSpPr>
          <p:nvPr/>
        </p:nvSpPr>
        <p:spPr bwMode="auto">
          <a:xfrm>
            <a:off x="148035" y="1970815"/>
            <a:ext cx="2781300" cy="687255"/>
          </a:xfrm>
          <a:prstGeom prst="rect">
            <a:avLst/>
          </a:prstGeom>
          <a:noFill/>
          <a:ln w="9525">
            <a:noFill/>
            <a:miter lim="800000"/>
            <a:headEnd/>
            <a:tailEnd/>
          </a:ln>
        </p:spPr>
        <p:txBody>
          <a:bodyPr lIns="21028" tIns="10512" rIns="21028" bIns="10512"/>
          <a:lstStyle/>
          <a:p>
            <a:pPr algn="l" eaLnBrk="0" hangingPunct="0">
              <a:buFont typeface="Arial" charset="0"/>
              <a:buChar char="•"/>
            </a:pPr>
            <a:r>
              <a:rPr lang="en-US" sz="700" b="1" dirty="0">
                <a:solidFill>
                  <a:srgbClr val="FFFFFF"/>
                </a:solidFill>
                <a:ea typeface="ＭＳ Ｐゴシック" pitchFamily="34" charset="-128"/>
                <a:cs typeface="Arial" charset="0"/>
              </a:rPr>
              <a:t>Solutions to this problem have been attempted by researchers. Our goal is to reproduce one such solution: the modified thermal inkjet printer.</a:t>
            </a:r>
          </a:p>
          <a:p>
            <a:pPr algn="l" eaLnBrk="0" hangingPunct="0">
              <a:buFont typeface="Arial" charset="0"/>
              <a:buChar char="•"/>
            </a:pPr>
            <a:endParaRPr lang="en-US" sz="700" b="1" dirty="0">
              <a:solidFill>
                <a:srgbClr val="FFFFFF"/>
              </a:solidFill>
              <a:ea typeface="ＭＳ Ｐゴシック" pitchFamily="34" charset="-128"/>
              <a:cs typeface="Arial" charset="0"/>
            </a:endParaRPr>
          </a:p>
          <a:p>
            <a:pPr algn="l" eaLnBrk="0" hangingPunct="0">
              <a:buFont typeface="Arial" charset="0"/>
              <a:buChar char="•"/>
            </a:pPr>
            <a:r>
              <a:rPr lang="en-US" sz="700" b="1" dirty="0">
                <a:solidFill>
                  <a:srgbClr val="FFFFFF"/>
                </a:solidFill>
                <a:ea typeface="ＭＳ Ｐゴシック" pitchFamily="34" charset="-128"/>
                <a:cs typeface="Arial" charset="0"/>
              </a:rPr>
              <a:t>Specifically, we modified a HP 520 DeskJet printer to pattern living Rat2 fibroblasts. </a:t>
            </a:r>
            <a:endParaRPr lang="en-US" sz="2200" b="1" dirty="0">
              <a:solidFill>
                <a:srgbClr val="FFFFFF"/>
              </a:solidFill>
              <a:ea typeface="ＭＳ Ｐゴシック" pitchFamily="34" charset="-128"/>
              <a:cs typeface="Arial" charset="0"/>
            </a:endParaRPr>
          </a:p>
        </p:txBody>
      </p:sp>
      <p:sp>
        <p:nvSpPr>
          <p:cNvPr id="12312" name="Rectangle 300"/>
          <p:cNvSpPr>
            <a:spLocks noChangeArrowheads="1"/>
          </p:cNvSpPr>
          <p:nvPr/>
        </p:nvSpPr>
        <p:spPr bwMode="auto">
          <a:xfrm>
            <a:off x="152400" y="2798961"/>
            <a:ext cx="2742406" cy="315846"/>
          </a:xfrm>
          <a:prstGeom prst="rect">
            <a:avLst/>
          </a:prstGeom>
          <a:noFill/>
          <a:ln w="9525">
            <a:noFill/>
            <a:miter lim="800000"/>
            <a:headEnd/>
            <a:tailEnd/>
          </a:ln>
        </p:spPr>
        <p:txBody>
          <a:bodyPr lIns="21028" tIns="10512" rIns="21028" bIns="10512"/>
          <a:lstStyle/>
          <a:p>
            <a:pPr algn="l" eaLnBrk="0" hangingPunct="0"/>
            <a:r>
              <a:rPr lang="en-US" sz="800" b="1" i="1" dirty="0">
                <a:solidFill>
                  <a:srgbClr val="FFFF99"/>
                </a:solidFill>
                <a:ea typeface="ＭＳ Ｐゴシック" pitchFamily="34" charset="-128"/>
                <a:cs typeface="Arial" charset="0"/>
              </a:rPr>
              <a:t>Bio-paper</a:t>
            </a:r>
          </a:p>
          <a:p>
            <a:pPr algn="l" eaLnBrk="0" hangingPunct="0"/>
            <a:r>
              <a:rPr lang="en-US" sz="700" b="1" dirty="0">
                <a:solidFill>
                  <a:srgbClr val="FFFFFF"/>
                </a:solidFill>
                <a:ea typeface="ＭＳ Ｐゴシック" pitchFamily="34" charset="-128"/>
                <a:cs typeface="Arial" charset="0"/>
              </a:rPr>
              <a:t>Several materials were used as bio-paper to test the adhesion of manually seeded Rat2 fibroblasts. This testing is vital as it will determine the location of the patterned cells.</a:t>
            </a:r>
          </a:p>
          <a:p>
            <a:pPr algn="l" eaLnBrk="0" hangingPunct="0"/>
            <a:endParaRPr lang="en-US" sz="600" b="1" dirty="0">
              <a:solidFill>
                <a:srgbClr val="FFFFFF"/>
              </a:solidFill>
              <a:ea typeface="ＭＳ Ｐゴシック" pitchFamily="34" charset="-128"/>
              <a:cs typeface="Arial" charset="0"/>
            </a:endParaRPr>
          </a:p>
          <a:p>
            <a:pPr algn="l" eaLnBrk="0" hangingPunct="0"/>
            <a:endParaRPr lang="en-US" sz="600" b="1" dirty="0">
              <a:solidFill>
                <a:srgbClr val="FFFFFF"/>
              </a:solidFill>
              <a:ea typeface="ＭＳ Ｐゴシック" pitchFamily="34" charset="-128"/>
              <a:cs typeface="Arial" charset="0"/>
            </a:endParaRPr>
          </a:p>
          <a:p>
            <a:pPr algn="l" eaLnBrk="0" hangingPunct="0"/>
            <a:endParaRPr lang="en-US" sz="600" b="1" dirty="0">
              <a:solidFill>
                <a:srgbClr val="FFFFFF"/>
              </a:solidFill>
              <a:ea typeface="ＭＳ Ｐゴシック" pitchFamily="34" charset="-128"/>
              <a:cs typeface="Arial" charset="0"/>
            </a:endParaRPr>
          </a:p>
          <a:p>
            <a:pPr algn="l" eaLnBrk="0" hangingPunct="0"/>
            <a:endParaRPr lang="en-US" sz="600" b="1" dirty="0">
              <a:solidFill>
                <a:srgbClr val="FFFFFF"/>
              </a:solidFill>
              <a:ea typeface="ＭＳ Ｐゴシック" pitchFamily="34" charset="-128"/>
              <a:cs typeface="Arial" charset="0"/>
            </a:endParaRPr>
          </a:p>
          <a:p>
            <a:pPr algn="l" eaLnBrk="0" hangingPunct="0"/>
            <a:endParaRPr lang="en-US" sz="600" b="1" dirty="0">
              <a:solidFill>
                <a:srgbClr val="FFFFFF"/>
              </a:solidFill>
              <a:ea typeface="ＭＳ Ｐゴシック" pitchFamily="34" charset="-128"/>
              <a:cs typeface="Arial" charset="0"/>
            </a:endParaRPr>
          </a:p>
          <a:p>
            <a:pPr algn="l" eaLnBrk="0" hangingPunct="0"/>
            <a:endParaRPr lang="en-US" sz="600" b="1" dirty="0">
              <a:solidFill>
                <a:srgbClr val="FFFFFF"/>
              </a:solidFill>
              <a:ea typeface="ＭＳ Ｐゴシック" pitchFamily="34" charset="-128"/>
              <a:cs typeface="Arial" charset="0"/>
            </a:endParaRPr>
          </a:p>
          <a:p>
            <a:pPr algn="l" eaLnBrk="0" hangingPunct="0"/>
            <a:endParaRPr lang="en-US" sz="600" b="1" dirty="0">
              <a:solidFill>
                <a:srgbClr val="FFFFFF"/>
              </a:solidFill>
              <a:ea typeface="ＭＳ Ｐゴシック" pitchFamily="34" charset="-128"/>
              <a:cs typeface="Arial" charset="0"/>
            </a:endParaRPr>
          </a:p>
        </p:txBody>
      </p:sp>
      <p:pic>
        <p:nvPicPr>
          <p:cNvPr id="12315" name="Picture 7" descr="20x_uncoated_5days.jpg"/>
          <p:cNvPicPr>
            <a:picLocks noChangeAspect="1"/>
          </p:cNvPicPr>
          <p:nvPr/>
        </p:nvPicPr>
        <p:blipFill>
          <a:blip r:embed="rId12" cstate="print">
            <a:lum bright="-20000" contrast="42000"/>
          </a:blip>
          <a:srcRect l="62000" t="91582" r="2693" b="3065"/>
          <a:stretch>
            <a:fillRect/>
          </a:stretch>
        </p:blipFill>
        <p:spPr bwMode="auto">
          <a:xfrm>
            <a:off x="760811" y="4058708"/>
            <a:ext cx="354013" cy="33404"/>
          </a:xfrm>
          <a:prstGeom prst="rect">
            <a:avLst/>
          </a:prstGeom>
          <a:noFill/>
          <a:ln w="9525">
            <a:noFill/>
            <a:miter lim="800000"/>
            <a:headEnd/>
            <a:tailEnd/>
          </a:ln>
        </p:spPr>
      </p:pic>
      <p:pic>
        <p:nvPicPr>
          <p:cNvPr id="12329" name="Picture 590" descr="UH_LOGO.png"/>
          <p:cNvPicPr>
            <a:picLocks noChangeAspect="1"/>
          </p:cNvPicPr>
          <p:nvPr/>
        </p:nvPicPr>
        <p:blipFill>
          <a:blip r:embed="rId13" cstate="print"/>
          <a:srcRect/>
          <a:stretch>
            <a:fillRect/>
          </a:stretch>
        </p:blipFill>
        <p:spPr bwMode="auto">
          <a:xfrm>
            <a:off x="294084" y="184547"/>
            <a:ext cx="287338" cy="305594"/>
          </a:xfrm>
          <a:prstGeom prst="rect">
            <a:avLst/>
          </a:prstGeom>
          <a:noFill/>
          <a:ln w="9525">
            <a:noFill/>
            <a:miter lim="800000"/>
            <a:headEnd/>
            <a:tailEnd/>
          </a:ln>
        </p:spPr>
      </p:pic>
      <p:sp>
        <p:nvSpPr>
          <p:cNvPr id="12330" name="Rectangle 300"/>
          <p:cNvSpPr>
            <a:spLocks noChangeArrowheads="1"/>
          </p:cNvSpPr>
          <p:nvPr/>
        </p:nvSpPr>
        <p:spPr bwMode="auto">
          <a:xfrm>
            <a:off x="145653" y="5875410"/>
            <a:ext cx="464344" cy="131299"/>
          </a:xfrm>
          <a:prstGeom prst="rect">
            <a:avLst/>
          </a:prstGeom>
          <a:noFill/>
          <a:ln w="9525">
            <a:noFill/>
            <a:miter lim="800000"/>
            <a:headEnd/>
            <a:tailEnd/>
          </a:ln>
        </p:spPr>
        <p:txBody>
          <a:bodyPr lIns="21028" tIns="10512" rIns="21028" bIns="10512"/>
          <a:lstStyle/>
          <a:p>
            <a:pPr algn="l" eaLnBrk="0" hangingPunct="0"/>
            <a:r>
              <a:rPr lang="en-US" sz="800" b="1" i="1" dirty="0">
                <a:solidFill>
                  <a:srgbClr val="FFFF99"/>
                </a:solidFill>
                <a:ea typeface="ＭＳ Ｐゴシック" pitchFamily="34" charset="-128"/>
                <a:cs typeface="Arial" charset="0"/>
              </a:rPr>
              <a:t>Bio-ink</a:t>
            </a:r>
            <a:endParaRPr lang="en-US" sz="700" b="1" dirty="0">
              <a:solidFill>
                <a:srgbClr val="FFFFFF"/>
              </a:solidFill>
              <a:ea typeface="ＭＳ Ｐゴシック" pitchFamily="34" charset="-128"/>
              <a:cs typeface="Arial" charset="0"/>
            </a:endParaRPr>
          </a:p>
          <a:p>
            <a:pPr algn="l" eaLnBrk="0" hangingPunct="0"/>
            <a:endParaRPr lang="en-US" sz="600" b="1" dirty="0">
              <a:solidFill>
                <a:srgbClr val="FFFFFF"/>
              </a:solidFill>
              <a:ea typeface="ＭＳ Ｐゴシック" pitchFamily="34" charset="-128"/>
              <a:cs typeface="Arial" charset="0"/>
            </a:endParaRPr>
          </a:p>
          <a:p>
            <a:pPr algn="l" eaLnBrk="0" hangingPunct="0"/>
            <a:endParaRPr lang="en-US" sz="600" b="1" dirty="0">
              <a:solidFill>
                <a:srgbClr val="FFFFFF"/>
              </a:solidFill>
              <a:ea typeface="ＭＳ Ｐゴシック" pitchFamily="34" charset="-128"/>
              <a:cs typeface="Arial" charset="0"/>
            </a:endParaRPr>
          </a:p>
          <a:p>
            <a:pPr algn="l" eaLnBrk="0" hangingPunct="0"/>
            <a:endParaRPr lang="en-US" sz="600" b="1" dirty="0">
              <a:solidFill>
                <a:srgbClr val="FFFFFF"/>
              </a:solidFill>
              <a:ea typeface="ＭＳ Ｐゴシック" pitchFamily="34" charset="-128"/>
              <a:cs typeface="Arial" charset="0"/>
            </a:endParaRPr>
          </a:p>
          <a:p>
            <a:pPr algn="l" eaLnBrk="0" hangingPunct="0"/>
            <a:endParaRPr lang="en-US" sz="600" b="1" dirty="0">
              <a:solidFill>
                <a:srgbClr val="FFFFFF"/>
              </a:solidFill>
              <a:ea typeface="ＭＳ Ｐゴシック" pitchFamily="34" charset="-128"/>
              <a:cs typeface="Arial" charset="0"/>
            </a:endParaRPr>
          </a:p>
          <a:p>
            <a:pPr algn="l" eaLnBrk="0" hangingPunct="0"/>
            <a:endParaRPr lang="en-US" sz="600" b="1" dirty="0">
              <a:solidFill>
                <a:srgbClr val="FFFFFF"/>
              </a:solidFill>
              <a:ea typeface="ＭＳ Ｐゴシック" pitchFamily="34" charset="-128"/>
              <a:cs typeface="Arial" charset="0"/>
            </a:endParaRPr>
          </a:p>
          <a:p>
            <a:pPr algn="l" eaLnBrk="0" hangingPunct="0"/>
            <a:endParaRPr lang="en-US" sz="600" b="1" dirty="0">
              <a:solidFill>
                <a:srgbClr val="FFFFFF"/>
              </a:solidFill>
              <a:ea typeface="ＭＳ Ｐゴシック" pitchFamily="34" charset="-128"/>
              <a:cs typeface="Arial" charset="0"/>
            </a:endParaRPr>
          </a:p>
          <a:p>
            <a:pPr algn="l" eaLnBrk="0" hangingPunct="0"/>
            <a:endParaRPr lang="en-US" sz="600" b="1" dirty="0">
              <a:solidFill>
                <a:srgbClr val="FFFFFF"/>
              </a:solidFill>
              <a:ea typeface="ＭＳ Ｐゴシック" pitchFamily="34" charset="-128"/>
              <a:cs typeface="Arial" charset="0"/>
            </a:endParaRPr>
          </a:p>
        </p:txBody>
      </p:sp>
      <p:cxnSp>
        <p:nvCxnSpPr>
          <p:cNvPr id="12331" name="Straight Connector 188"/>
          <p:cNvCxnSpPr>
            <a:cxnSpLocks noChangeShapeType="1"/>
          </p:cNvCxnSpPr>
          <p:nvPr/>
        </p:nvCxnSpPr>
        <p:spPr bwMode="auto">
          <a:xfrm rot="5400000">
            <a:off x="111061" y="3727450"/>
            <a:ext cx="6065573" cy="397"/>
          </a:xfrm>
          <a:prstGeom prst="line">
            <a:avLst/>
          </a:prstGeom>
          <a:noFill/>
          <a:ln w="76200" algn="ctr">
            <a:solidFill>
              <a:srgbClr val="C00000"/>
            </a:solidFill>
            <a:round/>
            <a:headEnd/>
            <a:tailEnd/>
          </a:ln>
        </p:spPr>
      </p:cxnSp>
      <p:cxnSp>
        <p:nvCxnSpPr>
          <p:cNvPr id="12332" name="Straight Connector 191"/>
          <p:cNvCxnSpPr>
            <a:cxnSpLocks noChangeShapeType="1"/>
          </p:cNvCxnSpPr>
          <p:nvPr/>
        </p:nvCxnSpPr>
        <p:spPr bwMode="auto">
          <a:xfrm rot="5400000">
            <a:off x="-80234" y="3727450"/>
            <a:ext cx="6065573" cy="397"/>
          </a:xfrm>
          <a:prstGeom prst="line">
            <a:avLst/>
          </a:prstGeom>
          <a:noFill/>
          <a:ln w="76200" algn="ctr">
            <a:solidFill>
              <a:srgbClr val="C00000"/>
            </a:solidFill>
            <a:round/>
            <a:headEnd/>
            <a:tailEnd/>
          </a:ln>
        </p:spPr>
      </p:cxnSp>
      <p:cxnSp>
        <p:nvCxnSpPr>
          <p:cNvPr id="12333" name="Straight Connector 192"/>
          <p:cNvCxnSpPr>
            <a:cxnSpLocks noChangeShapeType="1"/>
          </p:cNvCxnSpPr>
          <p:nvPr/>
        </p:nvCxnSpPr>
        <p:spPr bwMode="auto">
          <a:xfrm rot="5400000">
            <a:off x="-2937503" y="3723649"/>
            <a:ext cx="6057966" cy="397"/>
          </a:xfrm>
          <a:prstGeom prst="line">
            <a:avLst/>
          </a:prstGeom>
          <a:noFill/>
          <a:ln w="76200" algn="ctr">
            <a:solidFill>
              <a:srgbClr val="C00000"/>
            </a:solidFill>
            <a:round/>
            <a:headEnd/>
            <a:tailEnd/>
          </a:ln>
        </p:spPr>
      </p:cxnSp>
      <p:cxnSp>
        <p:nvCxnSpPr>
          <p:cNvPr id="12334" name="Straight Connector 200"/>
          <p:cNvCxnSpPr>
            <a:cxnSpLocks noChangeShapeType="1"/>
          </p:cNvCxnSpPr>
          <p:nvPr/>
        </p:nvCxnSpPr>
        <p:spPr bwMode="auto">
          <a:xfrm>
            <a:off x="3143653" y="1959576"/>
            <a:ext cx="5874941" cy="331"/>
          </a:xfrm>
          <a:prstGeom prst="line">
            <a:avLst/>
          </a:prstGeom>
          <a:noFill/>
          <a:ln w="28575" algn="ctr">
            <a:solidFill>
              <a:srgbClr val="C00000"/>
            </a:solidFill>
            <a:round/>
            <a:headEnd/>
            <a:tailEnd/>
          </a:ln>
        </p:spPr>
      </p:cxnSp>
      <p:cxnSp>
        <p:nvCxnSpPr>
          <p:cNvPr id="12335" name="Straight Connector 147"/>
          <p:cNvCxnSpPr>
            <a:cxnSpLocks noChangeShapeType="1"/>
          </p:cNvCxnSpPr>
          <p:nvPr/>
        </p:nvCxnSpPr>
        <p:spPr bwMode="auto">
          <a:xfrm>
            <a:off x="3143653" y="1943701"/>
            <a:ext cx="5874941" cy="331"/>
          </a:xfrm>
          <a:prstGeom prst="line">
            <a:avLst/>
          </a:prstGeom>
          <a:noFill/>
          <a:ln w="28575" algn="ctr">
            <a:solidFill>
              <a:srgbClr val="C00000"/>
            </a:solidFill>
            <a:round/>
            <a:headEnd/>
            <a:tailEnd/>
          </a:ln>
        </p:spPr>
      </p:cxnSp>
      <p:sp>
        <p:nvSpPr>
          <p:cNvPr id="12336" name="Down Arrow 202"/>
          <p:cNvSpPr>
            <a:spLocks noChangeArrowheads="1"/>
          </p:cNvSpPr>
          <p:nvPr/>
        </p:nvSpPr>
        <p:spPr bwMode="auto">
          <a:xfrm rot="-3001547">
            <a:off x="5579302" y="1717906"/>
            <a:ext cx="145190" cy="465138"/>
          </a:xfrm>
          <a:prstGeom prst="downArrow">
            <a:avLst>
              <a:gd name="adj1" fmla="val 50000"/>
              <a:gd name="adj2" fmla="val 50007"/>
            </a:avLst>
          </a:prstGeom>
          <a:solidFill>
            <a:schemeClr val="bg1"/>
          </a:solidFill>
          <a:ln w="28575" algn="ctr">
            <a:solidFill>
              <a:srgbClr val="C00000"/>
            </a:solidFill>
            <a:round/>
            <a:headEnd/>
            <a:tailEnd/>
          </a:ln>
        </p:spPr>
        <p:txBody>
          <a:bodyPr lIns="21028" tIns="10512" rIns="21028" bIns="10512"/>
          <a:lstStyle/>
          <a:p>
            <a:pPr algn="l" defTabSz="1009350"/>
            <a:endParaRPr lang="en-US" sz="2000" dirty="0">
              <a:solidFill>
                <a:srgbClr val="000000"/>
              </a:solidFill>
              <a:ea typeface="ＭＳ Ｐゴシック" pitchFamily="34" charset="-128"/>
              <a:cs typeface="Arial" charset="0"/>
            </a:endParaRPr>
          </a:p>
        </p:txBody>
      </p:sp>
      <p:cxnSp>
        <p:nvCxnSpPr>
          <p:cNvPr id="12337" name="Straight Connector 153"/>
          <p:cNvCxnSpPr>
            <a:cxnSpLocks noChangeShapeType="1"/>
          </p:cNvCxnSpPr>
          <p:nvPr/>
        </p:nvCxnSpPr>
        <p:spPr bwMode="auto">
          <a:xfrm>
            <a:off x="3143653" y="3942628"/>
            <a:ext cx="5874941" cy="331"/>
          </a:xfrm>
          <a:prstGeom prst="line">
            <a:avLst/>
          </a:prstGeom>
          <a:noFill/>
          <a:ln w="28575" algn="ctr">
            <a:solidFill>
              <a:srgbClr val="C00000"/>
            </a:solidFill>
            <a:round/>
            <a:headEnd/>
            <a:tailEnd/>
          </a:ln>
        </p:spPr>
      </p:cxnSp>
      <p:cxnSp>
        <p:nvCxnSpPr>
          <p:cNvPr id="12338" name="Straight Connector 154"/>
          <p:cNvCxnSpPr>
            <a:cxnSpLocks noChangeShapeType="1"/>
          </p:cNvCxnSpPr>
          <p:nvPr/>
        </p:nvCxnSpPr>
        <p:spPr bwMode="auto">
          <a:xfrm>
            <a:off x="3143653" y="3926753"/>
            <a:ext cx="5874941" cy="331"/>
          </a:xfrm>
          <a:prstGeom prst="line">
            <a:avLst/>
          </a:prstGeom>
          <a:noFill/>
          <a:ln w="28575" algn="ctr">
            <a:solidFill>
              <a:srgbClr val="C00000"/>
            </a:solidFill>
            <a:round/>
            <a:headEnd/>
            <a:tailEnd/>
          </a:ln>
        </p:spPr>
      </p:cxnSp>
      <p:sp>
        <p:nvSpPr>
          <p:cNvPr id="12339" name="Down Arrow 152"/>
          <p:cNvSpPr>
            <a:spLocks noChangeArrowheads="1"/>
          </p:cNvSpPr>
          <p:nvPr/>
        </p:nvSpPr>
        <p:spPr bwMode="auto">
          <a:xfrm rot="2700000">
            <a:off x="5579104" y="3701885"/>
            <a:ext cx="145190" cy="463947"/>
          </a:xfrm>
          <a:prstGeom prst="downArrow">
            <a:avLst>
              <a:gd name="adj1" fmla="val 50000"/>
              <a:gd name="adj2" fmla="val 49966"/>
            </a:avLst>
          </a:prstGeom>
          <a:solidFill>
            <a:schemeClr val="bg1"/>
          </a:solidFill>
          <a:ln w="28575" algn="ctr">
            <a:solidFill>
              <a:srgbClr val="C00000"/>
            </a:solidFill>
            <a:round/>
            <a:headEnd/>
            <a:tailEnd/>
          </a:ln>
        </p:spPr>
        <p:txBody>
          <a:bodyPr lIns="21028" tIns="10512" rIns="21028" bIns="10512"/>
          <a:lstStyle/>
          <a:p>
            <a:pPr algn="l" defTabSz="1009350"/>
            <a:endParaRPr lang="en-US" sz="2000" dirty="0">
              <a:solidFill>
                <a:srgbClr val="000000"/>
              </a:solidFill>
              <a:ea typeface="ＭＳ Ｐゴシック" pitchFamily="34" charset="-128"/>
              <a:cs typeface="Arial" charset="0"/>
            </a:endParaRPr>
          </a:p>
        </p:txBody>
      </p:sp>
      <p:sp>
        <p:nvSpPr>
          <p:cNvPr id="12340" name="Rectangle 155"/>
          <p:cNvSpPr>
            <a:spLocks noChangeArrowheads="1"/>
          </p:cNvSpPr>
          <p:nvPr/>
        </p:nvSpPr>
        <p:spPr bwMode="auto">
          <a:xfrm>
            <a:off x="3146035" y="836751"/>
            <a:ext cx="202009" cy="159411"/>
          </a:xfrm>
          <a:prstGeom prst="rect">
            <a:avLst/>
          </a:prstGeom>
          <a:solidFill>
            <a:schemeClr val="bg1"/>
          </a:solidFill>
          <a:ln w="76200" algn="ctr">
            <a:solidFill>
              <a:srgbClr val="C00000"/>
            </a:solidFill>
            <a:round/>
            <a:headEnd/>
            <a:tailEnd/>
          </a:ln>
        </p:spPr>
        <p:txBody>
          <a:bodyPr lIns="21028" tIns="10512" rIns="21028" bIns="10512"/>
          <a:lstStyle/>
          <a:p>
            <a:pPr defTabSz="1009350"/>
            <a:r>
              <a:rPr lang="en-US" sz="1100" b="1" dirty="0">
                <a:solidFill>
                  <a:srgbClr val="000000"/>
                </a:solidFill>
                <a:ea typeface="ＭＳ Ｐゴシック" pitchFamily="34" charset="-128"/>
                <a:cs typeface="Arial" charset="0"/>
              </a:rPr>
              <a:t>1</a:t>
            </a:r>
          </a:p>
        </p:txBody>
      </p:sp>
      <p:sp>
        <p:nvSpPr>
          <p:cNvPr id="12341" name="Rectangle 156"/>
          <p:cNvSpPr>
            <a:spLocks noChangeArrowheads="1"/>
          </p:cNvSpPr>
          <p:nvPr/>
        </p:nvSpPr>
        <p:spPr bwMode="auto">
          <a:xfrm>
            <a:off x="3146035" y="1968176"/>
            <a:ext cx="202009" cy="159411"/>
          </a:xfrm>
          <a:prstGeom prst="rect">
            <a:avLst/>
          </a:prstGeom>
          <a:solidFill>
            <a:schemeClr val="bg1"/>
          </a:solidFill>
          <a:ln w="76200" algn="ctr">
            <a:solidFill>
              <a:srgbClr val="C00000"/>
            </a:solidFill>
            <a:round/>
            <a:headEnd/>
            <a:tailEnd/>
          </a:ln>
        </p:spPr>
        <p:txBody>
          <a:bodyPr lIns="21028" tIns="10512" rIns="21028" bIns="10512"/>
          <a:lstStyle/>
          <a:p>
            <a:pPr defTabSz="1009350"/>
            <a:r>
              <a:rPr lang="en-US" sz="1100" b="1" dirty="0">
                <a:solidFill>
                  <a:srgbClr val="000000"/>
                </a:solidFill>
                <a:ea typeface="ＭＳ Ｐゴシック" pitchFamily="34" charset="-128"/>
                <a:cs typeface="Arial" charset="0"/>
              </a:rPr>
              <a:t>2</a:t>
            </a:r>
          </a:p>
        </p:txBody>
      </p:sp>
      <p:sp>
        <p:nvSpPr>
          <p:cNvPr id="12342" name="Rectangle 159"/>
          <p:cNvSpPr>
            <a:spLocks noChangeArrowheads="1"/>
          </p:cNvSpPr>
          <p:nvPr/>
        </p:nvSpPr>
        <p:spPr bwMode="auto">
          <a:xfrm>
            <a:off x="3143653" y="3953212"/>
            <a:ext cx="202009" cy="159411"/>
          </a:xfrm>
          <a:prstGeom prst="rect">
            <a:avLst/>
          </a:prstGeom>
          <a:solidFill>
            <a:schemeClr val="bg1"/>
          </a:solidFill>
          <a:ln w="76200" algn="ctr">
            <a:solidFill>
              <a:srgbClr val="C00000"/>
            </a:solidFill>
            <a:round/>
            <a:headEnd/>
            <a:tailEnd/>
          </a:ln>
        </p:spPr>
        <p:txBody>
          <a:bodyPr lIns="21028" tIns="10512" rIns="21028" bIns="10512"/>
          <a:lstStyle/>
          <a:p>
            <a:pPr defTabSz="1009350"/>
            <a:r>
              <a:rPr lang="en-US" sz="1100" b="1" dirty="0">
                <a:solidFill>
                  <a:srgbClr val="000000"/>
                </a:solidFill>
                <a:ea typeface="ＭＳ Ｐゴシック" pitchFamily="34" charset="-128"/>
                <a:cs typeface="Arial" charset="0"/>
              </a:rPr>
              <a:t>3</a:t>
            </a:r>
          </a:p>
        </p:txBody>
      </p:sp>
      <p:grpSp>
        <p:nvGrpSpPr>
          <p:cNvPr id="12" name="Group 170"/>
          <p:cNvGrpSpPr/>
          <p:nvPr/>
        </p:nvGrpSpPr>
        <p:grpSpPr>
          <a:xfrm>
            <a:off x="188501" y="3379060"/>
            <a:ext cx="2799159" cy="2478448"/>
            <a:chOff x="582613" y="16219488"/>
            <a:chExt cx="11196637" cy="11896551"/>
          </a:xfrm>
        </p:grpSpPr>
        <p:grpSp>
          <p:nvGrpSpPr>
            <p:cNvPr id="13" name="Group 143"/>
            <p:cNvGrpSpPr>
              <a:grpSpLocks/>
            </p:cNvGrpSpPr>
            <p:nvPr/>
          </p:nvGrpSpPr>
          <p:grpSpPr bwMode="auto">
            <a:xfrm>
              <a:off x="7646988" y="16822747"/>
              <a:ext cx="2814637" cy="2199913"/>
              <a:chOff x="7647492" y="15704366"/>
              <a:chExt cx="2813413" cy="2198495"/>
            </a:xfrm>
          </p:grpSpPr>
          <p:sp>
            <p:nvSpPr>
              <p:cNvPr id="105" name="Rectangle 104"/>
              <p:cNvSpPr/>
              <p:nvPr/>
            </p:nvSpPr>
            <p:spPr>
              <a:xfrm>
                <a:off x="8906261" y="15704366"/>
                <a:ext cx="1219038" cy="1328740"/>
              </a:xfrm>
              <a:prstGeom prst="rect">
                <a:avLst/>
              </a:prstGeom>
              <a:noFill/>
            </p:spPr>
            <p:txBody>
              <a:bodyPr wrap="none">
                <a:spAutoFit/>
              </a:bodyPr>
              <a:lstStyle/>
              <a:p>
                <a:pPr>
                  <a:defRPr/>
                </a:pPr>
                <a:r>
                  <a:rPr lang="en-US" sz="1200"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pitchFamily="-107" charset="-128"/>
                    <a:cs typeface="Arial" charset="0"/>
                    <a:sym typeface="Wingdings"/>
                  </a:rPr>
                  <a:t></a:t>
                </a:r>
                <a:endParaRPr lang="en-US" sz="1200"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pitchFamily="-107" charset="-128"/>
                  <a:cs typeface="Arial" charset="0"/>
                </a:endParaRPr>
              </a:p>
            </p:txBody>
          </p:sp>
          <p:grpSp>
            <p:nvGrpSpPr>
              <p:cNvPr id="14" name="Group 111"/>
              <p:cNvGrpSpPr>
                <a:grpSpLocks/>
              </p:cNvGrpSpPr>
              <p:nvPr/>
            </p:nvGrpSpPr>
            <p:grpSpPr bwMode="auto">
              <a:xfrm>
                <a:off x="7647492" y="15909754"/>
                <a:ext cx="2813413" cy="1993107"/>
                <a:chOff x="8128752" y="15909754"/>
                <a:chExt cx="2813413" cy="1993107"/>
              </a:xfrm>
            </p:grpSpPr>
            <p:grpSp>
              <p:nvGrpSpPr>
                <p:cNvPr id="15" name="Group 110"/>
                <p:cNvGrpSpPr>
                  <a:grpSpLocks/>
                </p:cNvGrpSpPr>
                <p:nvPr/>
              </p:nvGrpSpPr>
              <p:grpSpPr bwMode="auto">
                <a:xfrm>
                  <a:off x="9668790" y="15909759"/>
                  <a:ext cx="1273375" cy="1476379"/>
                  <a:chOff x="9668790" y="15881685"/>
                  <a:chExt cx="1273375" cy="1476379"/>
                </a:xfrm>
              </p:grpSpPr>
              <p:sp>
                <p:nvSpPr>
                  <p:cNvPr id="12450" name="Rectangle 70"/>
                  <p:cNvSpPr>
                    <a:spLocks noChangeArrowheads="1"/>
                  </p:cNvSpPr>
                  <p:nvPr/>
                </p:nvSpPr>
                <p:spPr bwMode="auto">
                  <a:xfrm>
                    <a:off x="9668790" y="15945472"/>
                    <a:ext cx="457200" cy="457200"/>
                  </a:xfrm>
                  <a:prstGeom prst="rect">
                    <a:avLst/>
                  </a:prstGeom>
                  <a:noFill/>
                  <a:ln w="38100" algn="ctr">
                    <a:solidFill>
                      <a:schemeClr val="bg1"/>
                    </a:solidFill>
                    <a:round/>
                    <a:headEnd/>
                    <a:tailEnd/>
                  </a:ln>
                </p:spPr>
                <p:txBody>
                  <a:bodyPr/>
                  <a:lstStyle/>
                  <a:p>
                    <a:pPr algn="l" defTabSz="1009350"/>
                    <a:endParaRPr lang="en-US" sz="2000" dirty="0">
                      <a:solidFill>
                        <a:srgbClr val="000000"/>
                      </a:solidFill>
                      <a:ea typeface="ＭＳ Ｐゴシック" pitchFamily="34" charset="-128"/>
                      <a:cs typeface="Arial" charset="0"/>
                    </a:endParaRPr>
                  </a:p>
                </p:txBody>
              </p:sp>
              <p:sp>
                <p:nvSpPr>
                  <p:cNvPr id="12451" name="TextBox 107"/>
                  <p:cNvSpPr txBox="1">
                    <a:spLocks noChangeArrowheads="1"/>
                  </p:cNvSpPr>
                  <p:nvPr/>
                </p:nvSpPr>
                <p:spPr bwMode="auto">
                  <a:xfrm>
                    <a:off x="10148082" y="15881685"/>
                    <a:ext cx="794083" cy="1476379"/>
                  </a:xfrm>
                  <a:prstGeom prst="rect">
                    <a:avLst/>
                  </a:prstGeom>
                  <a:noFill/>
                  <a:ln w="9525">
                    <a:noFill/>
                    <a:miter lim="800000"/>
                    <a:headEnd/>
                    <a:tailEnd/>
                  </a:ln>
                </p:spPr>
                <p:txBody>
                  <a:bodyPr>
                    <a:spAutoFit/>
                  </a:bodyPr>
                  <a:lstStyle/>
                  <a:p>
                    <a:pPr algn="l"/>
                    <a:r>
                      <a:rPr lang="en-US" sz="700" b="1" i="1" dirty="0">
                        <a:solidFill>
                          <a:srgbClr val="FFFFFF"/>
                        </a:solidFill>
                        <a:ea typeface="ＭＳ Ｐゴシック" pitchFamily="34" charset="-128"/>
                        <a:cs typeface="Arial" charset="0"/>
                      </a:rPr>
                      <a:t>No</a:t>
                    </a:r>
                  </a:p>
                </p:txBody>
              </p:sp>
            </p:grpSp>
            <p:grpSp>
              <p:nvGrpSpPr>
                <p:cNvPr id="16" name="Group 109"/>
                <p:cNvGrpSpPr>
                  <a:grpSpLocks/>
                </p:cNvGrpSpPr>
                <p:nvPr/>
              </p:nvGrpSpPr>
              <p:grpSpPr bwMode="auto">
                <a:xfrm>
                  <a:off x="8128752" y="15909754"/>
                  <a:ext cx="1496512" cy="1993107"/>
                  <a:chOff x="8128752" y="15937828"/>
                  <a:chExt cx="1496512" cy="1993107"/>
                </a:xfrm>
              </p:grpSpPr>
              <p:sp>
                <p:nvSpPr>
                  <p:cNvPr id="12448" name="Rectangle 70"/>
                  <p:cNvSpPr>
                    <a:spLocks noChangeArrowheads="1"/>
                  </p:cNvSpPr>
                  <p:nvPr/>
                </p:nvSpPr>
                <p:spPr bwMode="auto">
                  <a:xfrm>
                    <a:off x="8128752" y="16001620"/>
                    <a:ext cx="457200" cy="457200"/>
                  </a:xfrm>
                  <a:prstGeom prst="rect">
                    <a:avLst/>
                  </a:prstGeom>
                  <a:noFill/>
                  <a:ln w="38100" algn="ctr">
                    <a:solidFill>
                      <a:schemeClr val="bg1"/>
                    </a:solidFill>
                    <a:round/>
                    <a:headEnd/>
                    <a:tailEnd/>
                  </a:ln>
                </p:spPr>
                <p:txBody>
                  <a:bodyPr/>
                  <a:lstStyle/>
                  <a:p>
                    <a:pPr algn="l" defTabSz="1009350"/>
                    <a:endParaRPr lang="en-US" sz="2000" dirty="0">
                      <a:solidFill>
                        <a:srgbClr val="000000"/>
                      </a:solidFill>
                      <a:ea typeface="ＭＳ Ｐゴシック" pitchFamily="34" charset="-128"/>
                      <a:cs typeface="Arial" charset="0"/>
                    </a:endParaRPr>
                  </a:p>
                </p:txBody>
              </p:sp>
              <p:sp>
                <p:nvSpPr>
                  <p:cNvPr id="12449" name="TextBox 108"/>
                  <p:cNvSpPr txBox="1">
                    <a:spLocks noChangeArrowheads="1"/>
                  </p:cNvSpPr>
                  <p:nvPr/>
                </p:nvSpPr>
                <p:spPr bwMode="auto">
                  <a:xfrm>
                    <a:off x="8574506" y="15937828"/>
                    <a:ext cx="1050758" cy="1993107"/>
                  </a:xfrm>
                  <a:prstGeom prst="rect">
                    <a:avLst/>
                  </a:prstGeom>
                  <a:noFill/>
                  <a:ln w="9525">
                    <a:noFill/>
                    <a:miter lim="800000"/>
                    <a:headEnd/>
                    <a:tailEnd/>
                  </a:ln>
                </p:spPr>
                <p:txBody>
                  <a:bodyPr>
                    <a:spAutoFit/>
                  </a:bodyPr>
                  <a:lstStyle/>
                  <a:p>
                    <a:pPr algn="l"/>
                    <a:r>
                      <a:rPr lang="en-US" sz="700" b="1" i="1" dirty="0">
                        <a:solidFill>
                          <a:srgbClr val="FFFFFF"/>
                        </a:solidFill>
                        <a:ea typeface="ＭＳ Ｐゴシック" pitchFamily="34" charset="-128"/>
                        <a:cs typeface="Arial" charset="0"/>
                      </a:rPr>
                      <a:t>Yes</a:t>
                    </a:r>
                  </a:p>
                </p:txBody>
              </p:sp>
            </p:grpSp>
          </p:grpSp>
        </p:grpSp>
        <p:grpSp>
          <p:nvGrpSpPr>
            <p:cNvPr id="17" name="Group 144"/>
            <p:cNvGrpSpPr>
              <a:grpSpLocks/>
            </p:cNvGrpSpPr>
            <p:nvPr/>
          </p:nvGrpSpPr>
          <p:grpSpPr bwMode="auto">
            <a:xfrm>
              <a:off x="7350291" y="19808795"/>
              <a:ext cx="3093878" cy="2199933"/>
              <a:chOff x="7349662" y="19225586"/>
              <a:chExt cx="3095209" cy="2198519"/>
            </a:xfrm>
          </p:grpSpPr>
          <p:sp>
            <p:nvSpPr>
              <p:cNvPr id="113" name="Rectangle 112"/>
              <p:cNvSpPr/>
              <p:nvPr/>
            </p:nvSpPr>
            <p:spPr>
              <a:xfrm>
                <a:off x="7349662" y="19225586"/>
                <a:ext cx="1220094" cy="1328743"/>
              </a:xfrm>
              <a:prstGeom prst="rect">
                <a:avLst/>
              </a:prstGeom>
              <a:noFill/>
            </p:spPr>
            <p:txBody>
              <a:bodyPr wrap="none">
                <a:spAutoFit/>
              </a:bodyPr>
              <a:lstStyle/>
              <a:p>
                <a:pPr>
                  <a:defRPr/>
                </a:pPr>
                <a:r>
                  <a:rPr lang="en-US" sz="1200"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pitchFamily="-107" charset="-128"/>
                    <a:cs typeface="Arial" charset="0"/>
                    <a:sym typeface="Wingdings"/>
                  </a:rPr>
                  <a:t></a:t>
                </a:r>
                <a:endParaRPr lang="en-US" sz="1200"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pitchFamily="-107" charset="-128"/>
                  <a:cs typeface="Arial" charset="0"/>
                </a:endParaRPr>
              </a:p>
            </p:txBody>
          </p:sp>
          <p:grpSp>
            <p:nvGrpSpPr>
              <p:cNvPr id="18" name="Group 113"/>
              <p:cNvGrpSpPr>
                <a:grpSpLocks/>
              </p:cNvGrpSpPr>
              <p:nvPr/>
            </p:nvGrpSpPr>
            <p:grpSpPr bwMode="auto">
              <a:xfrm>
                <a:off x="7631451" y="19430984"/>
                <a:ext cx="2813420" cy="1993121"/>
                <a:chOff x="8128752" y="15909764"/>
                <a:chExt cx="2813420" cy="1993121"/>
              </a:xfrm>
            </p:grpSpPr>
            <p:grpSp>
              <p:nvGrpSpPr>
                <p:cNvPr id="19" name="Group 110"/>
                <p:cNvGrpSpPr>
                  <a:grpSpLocks/>
                </p:cNvGrpSpPr>
                <p:nvPr/>
              </p:nvGrpSpPr>
              <p:grpSpPr bwMode="auto">
                <a:xfrm>
                  <a:off x="9668790" y="15909764"/>
                  <a:ext cx="1273382" cy="1476382"/>
                  <a:chOff x="9668790" y="15881690"/>
                  <a:chExt cx="1273382" cy="1476382"/>
                </a:xfrm>
              </p:grpSpPr>
              <p:sp>
                <p:nvSpPr>
                  <p:cNvPr id="12438" name="Rectangle 70"/>
                  <p:cNvSpPr>
                    <a:spLocks noChangeArrowheads="1"/>
                  </p:cNvSpPr>
                  <p:nvPr/>
                </p:nvSpPr>
                <p:spPr bwMode="auto">
                  <a:xfrm>
                    <a:off x="9668790" y="15945472"/>
                    <a:ext cx="457200" cy="457200"/>
                  </a:xfrm>
                  <a:prstGeom prst="rect">
                    <a:avLst/>
                  </a:prstGeom>
                  <a:noFill/>
                  <a:ln w="38100" algn="ctr">
                    <a:solidFill>
                      <a:schemeClr val="bg1"/>
                    </a:solidFill>
                    <a:round/>
                    <a:headEnd/>
                    <a:tailEnd/>
                  </a:ln>
                </p:spPr>
                <p:txBody>
                  <a:bodyPr/>
                  <a:lstStyle/>
                  <a:p>
                    <a:pPr algn="l" defTabSz="1009350"/>
                    <a:endParaRPr lang="en-US" sz="2000" dirty="0">
                      <a:solidFill>
                        <a:srgbClr val="000000"/>
                      </a:solidFill>
                      <a:ea typeface="ＭＳ Ｐゴシック" pitchFamily="34" charset="-128"/>
                      <a:cs typeface="Arial" charset="0"/>
                    </a:endParaRPr>
                  </a:p>
                </p:txBody>
              </p:sp>
              <p:sp>
                <p:nvSpPr>
                  <p:cNvPr id="12439" name="TextBox 119"/>
                  <p:cNvSpPr txBox="1">
                    <a:spLocks noChangeArrowheads="1"/>
                  </p:cNvSpPr>
                  <p:nvPr/>
                </p:nvSpPr>
                <p:spPr bwMode="auto">
                  <a:xfrm>
                    <a:off x="10148085" y="15881690"/>
                    <a:ext cx="794087" cy="1476382"/>
                  </a:xfrm>
                  <a:prstGeom prst="rect">
                    <a:avLst/>
                  </a:prstGeom>
                  <a:noFill/>
                  <a:ln w="9525">
                    <a:noFill/>
                    <a:miter lim="800000"/>
                    <a:headEnd/>
                    <a:tailEnd/>
                  </a:ln>
                </p:spPr>
                <p:txBody>
                  <a:bodyPr>
                    <a:spAutoFit/>
                  </a:bodyPr>
                  <a:lstStyle/>
                  <a:p>
                    <a:pPr algn="l"/>
                    <a:r>
                      <a:rPr lang="en-US" sz="700" b="1" i="1" dirty="0">
                        <a:solidFill>
                          <a:srgbClr val="FFFFFF"/>
                        </a:solidFill>
                        <a:ea typeface="ＭＳ Ｐゴシック" pitchFamily="34" charset="-128"/>
                        <a:cs typeface="Arial" charset="0"/>
                      </a:rPr>
                      <a:t>No</a:t>
                    </a:r>
                  </a:p>
                </p:txBody>
              </p:sp>
            </p:grpSp>
            <p:grpSp>
              <p:nvGrpSpPr>
                <p:cNvPr id="20" name="Group 109"/>
                <p:cNvGrpSpPr>
                  <a:grpSpLocks/>
                </p:cNvGrpSpPr>
                <p:nvPr/>
              </p:nvGrpSpPr>
              <p:grpSpPr bwMode="auto">
                <a:xfrm>
                  <a:off x="8128752" y="15909774"/>
                  <a:ext cx="1496519" cy="1993111"/>
                  <a:chOff x="8128752" y="15937848"/>
                  <a:chExt cx="1496519" cy="1993111"/>
                </a:xfrm>
              </p:grpSpPr>
              <p:sp>
                <p:nvSpPr>
                  <p:cNvPr id="12436" name="Rectangle 70"/>
                  <p:cNvSpPr>
                    <a:spLocks noChangeArrowheads="1"/>
                  </p:cNvSpPr>
                  <p:nvPr/>
                </p:nvSpPr>
                <p:spPr bwMode="auto">
                  <a:xfrm>
                    <a:off x="8128752" y="16001620"/>
                    <a:ext cx="457200" cy="457200"/>
                  </a:xfrm>
                  <a:prstGeom prst="rect">
                    <a:avLst/>
                  </a:prstGeom>
                  <a:noFill/>
                  <a:ln w="38100" algn="ctr">
                    <a:solidFill>
                      <a:schemeClr val="bg1"/>
                    </a:solidFill>
                    <a:round/>
                    <a:headEnd/>
                    <a:tailEnd/>
                  </a:ln>
                </p:spPr>
                <p:txBody>
                  <a:bodyPr/>
                  <a:lstStyle/>
                  <a:p>
                    <a:pPr algn="l" defTabSz="1009350"/>
                    <a:endParaRPr lang="en-US" sz="2000" dirty="0">
                      <a:solidFill>
                        <a:srgbClr val="000000"/>
                      </a:solidFill>
                      <a:ea typeface="ＭＳ Ｐゴシック" pitchFamily="34" charset="-128"/>
                      <a:cs typeface="Arial" charset="0"/>
                    </a:endParaRPr>
                  </a:p>
                </p:txBody>
              </p:sp>
              <p:sp>
                <p:nvSpPr>
                  <p:cNvPr id="12437" name="TextBox 117"/>
                  <p:cNvSpPr txBox="1">
                    <a:spLocks noChangeArrowheads="1"/>
                  </p:cNvSpPr>
                  <p:nvPr/>
                </p:nvSpPr>
                <p:spPr bwMode="auto">
                  <a:xfrm>
                    <a:off x="8574516" y="15937848"/>
                    <a:ext cx="1050755" cy="1993111"/>
                  </a:xfrm>
                  <a:prstGeom prst="rect">
                    <a:avLst/>
                  </a:prstGeom>
                  <a:noFill/>
                  <a:ln w="9525">
                    <a:noFill/>
                    <a:miter lim="800000"/>
                    <a:headEnd/>
                    <a:tailEnd/>
                  </a:ln>
                </p:spPr>
                <p:txBody>
                  <a:bodyPr>
                    <a:spAutoFit/>
                  </a:bodyPr>
                  <a:lstStyle/>
                  <a:p>
                    <a:pPr algn="l"/>
                    <a:r>
                      <a:rPr lang="en-US" sz="700" b="1" i="1" dirty="0">
                        <a:solidFill>
                          <a:srgbClr val="FFFFFF"/>
                        </a:solidFill>
                        <a:ea typeface="ＭＳ Ｐゴシック" pitchFamily="34" charset="-128"/>
                        <a:cs typeface="Arial" charset="0"/>
                      </a:rPr>
                      <a:t>Yes</a:t>
                    </a:r>
                  </a:p>
                </p:txBody>
              </p:sp>
            </p:grpSp>
          </p:grpSp>
        </p:grpSp>
        <p:grpSp>
          <p:nvGrpSpPr>
            <p:cNvPr id="21" name="Group 145"/>
            <p:cNvGrpSpPr>
              <a:grpSpLocks/>
            </p:cNvGrpSpPr>
            <p:nvPr/>
          </p:nvGrpSpPr>
          <p:grpSpPr bwMode="auto">
            <a:xfrm>
              <a:off x="7358241" y="22826665"/>
              <a:ext cx="3085925" cy="2215969"/>
              <a:chOff x="7357701" y="22554310"/>
              <a:chExt cx="3087163" cy="2214542"/>
            </a:xfrm>
          </p:grpSpPr>
          <p:grpSp>
            <p:nvGrpSpPr>
              <p:cNvPr id="22" name="Group 121"/>
              <p:cNvGrpSpPr>
                <a:grpSpLocks/>
              </p:cNvGrpSpPr>
              <p:nvPr/>
            </p:nvGrpSpPr>
            <p:grpSpPr bwMode="auto">
              <a:xfrm>
                <a:off x="7631451" y="22775736"/>
                <a:ext cx="2813413" cy="1993116"/>
                <a:chOff x="8128752" y="15909759"/>
                <a:chExt cx="2813413" cy="1993116"/>
              </a:xfrm>
            </p:grpSpPr>
            <p:grpSp>
              <p:nvGrpSpPr>
                <p:cNvPr id="23" name="Group 110"/>
                <p:cNvGrpSpPr>
                  <a:grpSpLocks/>
                </p:cNvGrpSpPr>
                <p:nvPr/>
              </p:nvGrpSpPr>
              <p:grpSpPr bwMode="auto">
                <a:xfrm>
                  <a:off x="9668790" y="15909759"/>
                  <a:ext cx="1273375" cy="1476382"/>
                  <a:chOff x="9668790" y="15881685"/>
                  <a:chExt cx="1273375" cy="1476382"/>
                </a:xfrm>
              </p:grpSpPr>
              <p:sp>
                <p:nvSpPr>
                  <p:cNvPr id="12430" name="Rectangle 70"/>
                  <p:cNvSpPr>
                    <a:spLocks noChangeArrowheads="1"/>
                  </p:cNvSpPr>
                  <p:nvPr/>
                </p:nvSpPr>
                <p:spPr bwMode="auto">
                  <a:xfrm>
                    <a:off x="9668790" y="15945472"/>
                    <a:ext cx="457200" cy="457200"/>
                  </a:xfrm>
                  <a:prstGeom prst="rect">
                    <a:avLst/>
                  </a:prstGeom>
                  <a:noFill/>
                  <a:ln w="38100" algn="ctr">
                    <a:solidFill>
                      <a:schemeClr val="bg1"/>
                    </a:solidFill>
                    <a:round/>
                    <a:headEnd/>
                    <a:tailEnd/>
                  </a:ln>
                </p:spPr>
                <p:txBody>
                  <a:bodyPr/>
                  <a:lstStyle/>
                  <a:p>
                    <a:pPr algn="l" defTabSz="1009350"/>
                    <a:endParaRPr lang="en-US" sz="2000" dirty="0">
                      <a:solidFill>
                        <a:srgbClr val="000000"/>
                      </a:solidFill>
                      <a:ea typeface="ＭＳ Ｐゴシック" pitchFamily="34" charset="-128"/>
                      <a:cs typeface="Arial" charset="0"/>
                    </a:endParaRPr>
                  </a:p>
                </p:txBody>
              </p:sp>
              <p:sp>
                <p:nvSpPr>
                  <p:cNvPr id="12431" name="TextBox 133"/>
                  <p:cNvSpPr txBox="1">
                    <a:spLocks noChangeArrowheads="1"/>
                  </p:cNvSpPr>
                  <p:nvPr/>
                </p:nvSpPr>
                <p:spPr bwMode="auto">
                  <a:xfrm>
                    <a:off x="10148078" y="15881685"/>
                    <a:ext cx="794087" cy="1476382"/>
                  </a:xfrm>
                  <a:prstGeom prst="rect">
                    <a:avLst/>
                  </a:prstGeom>
                  <a:noFill/>
                  <a:ln w="9525">
                    <a:noFill/>
                    <a:miter lim="800000"/>
                    <a:headEnd/>
                    <a:tailEnd/>
                  </a:ln>
                </p:spPr>
                <p:txBody>
                  <a:bodyPr>
                    <a:spAutoFit/>
                  </a:bodyPr>
                  <a:lstStyle/>
                  <a:p>
                    <a:pPr algn="l"/>
                    <a:r>
                      <a:rPr lang="en-US" sz="700" b="1" i="1" dirty="0">
                        <a:solidFill>
                          <a:srgbClr val="FFFFFF"/>
                        </a:solidFill>
                        <a:ea typeface="ＭＳ Ｐゴシック" pitchFamily="34" charset="-128"/>
                        <a:cs typeface="Arial" charset="0"/>
                      </a:rPr>
                      <a:t>No</a:t>
                    </a:r>
                  </a:p>
                </p:txBody>
              </p:sp>
            </p:grpSp>
            <p:grpSp>
              <p:nvGrpSpPr>
                <p:cNvPr id="24" name="Group 109"/>
                <p:cNvGrpSpPr>
                  <a:grpSpLocks/>
                </p:cNvGrpSpPr>
                <p:nvPr/>
              </p:nvGrpSpPr>
              <p:grpSpPr bwMode="auto">
                <a:xfrm>
                  <a:off x="8128752" y="15909764"/>
                  <a:ext cx="1496512" cy="1993111"/>
                  <a:chOff x="8128752" y="15937838"/>
                  <a:chExt cx="1496512" cy="1993111"/>
                </a:xfrm>
              </p:grpSpPr>
              <p:sp>
                <p:nvSpPr>
                  <p:cNvPr id="12428" name="Rectangle 70"/>
                  <p:cNvSpPr>
                    <a:spLocks noChangeArrowheads="1"/>
                  </p:cNvSpPr>
                  <p:nvPr/>
                </p:nvSpPr>
                <p:spPr bwMode="auto">
                  <a:xfrm>
                    <a:off x="8128752" y="16001620"/>
                    <a:ext cx="457200" cy="457200"/>
                  </a:xfrm>
                  <a:prstGeom prst="rect">
                    <a:avLst/>
                  </a:prstGeom>
                  <a:noFill/>
                  <a:ln w="38100" algn="ctr">
                    <a:solidFill>
                      <a:schemeClr val="bg1"/>
                    </a:solidFill>
                    <a:round/>
                    <a:headEnd/>
                    <a:tailEnd/>
                  </a:ln>
                </p:spPr>
                <p:txBody>
                  <a:bodyPr/>
                  <a:lstStyle/>
                  <a:p>
                    <a:pPr algn="l" defTabSz="1009350"/>
                    <a:endParaRPr lang="en-US" sz="2000" dirty="0">
                      <a:solidFill>
                        <a:srgbClr val="000000"/>
                      </a:solidFill>
                      <a:ea typeface="ＭＳ Ｐゴシック" pitchFamily="34" charset="-128"/>
                      <a:cs typeface="Arial" charset="0"/>
                    </a:endParaRPr>
                  </a:p>
                </p:txBody>
              </p:sp>
              <p:sp>
                <p:nvSpPr>
                  <p:cNvPr id="12429" name="TextBox 126"/>
                  <p:cNvSpPr txBox="1">
                    <a:spLocks noChangeArrowheads="1"/>
                  </p:cNvSpPr>
                  <p:nvPr/>
                </p:nvSpPr>
                <p:spPr bwMode="auto">
                  <a:xfrm>
                    <a:off x="8574507" y="15937838"/>
                    <a:ext cx="1050757" cy="1993111"/>
                  </a:xfrm>
                  <a:prstGeom prst="rect">
                    <a:avLst/>
                  </a:prstGeom>
                  <a:noFill/>
                  <a:ln w="9525">
                    <a:noFill/>
                    <a:miter lim="800000"/>
                    <a:headEnd/>
                    <a:tailEnd/>
                  </a:ln>
                </p:spPr>
                <p:txBody>
                  <a:bodyPr>
                    <a:spAutoFit/>
                  </a:bodyPr>
                  <a:lstStyle/>
                  <a:p>
                    <a:pPr algn="l"/>
                    <a:r>
                      <a:rPr lang="en-US" sz="700" b="1" i="1" dirty="0">
                        <a:solidFill>
                          <a:srgbClr val="FFFFFF"/>
                        </a:solidFill>
                        <a:ea typeface="ＭＳ Ｐゴシック" pitchFamily="34" charset="-128"/>
                        <a:cs typeface="Arial" charset="0"/>
                      </a:rPr>
                      <a:t>Yes</a:t>
                    </a:r>
                  </a:p>
                </p:txBody>
              </p:sp>
            </p:grpSp>
          </p:grpSp>
          <p:sp>
            <p:nvSpPr>
              <p:cNvPr id="135" name="Rectangle 134"/>
              <p:cNvSpPr/>
              <p:nvPr/>
            </p:nvSpPr>
            <p:spPr>
              <a:xfrm>
                <a:off x="7357701" y="22554310"/>
                <a:ext cx="1220058" cy="1328740"/>
              </a:xfrm>
              <a:prstGeom prst="rect">
                <a:avLst/>
              </a:prstGeom>
              <a:noFill/>
            </p:spPr>
            <p:txBody>
              <a:bodyPr wrap="none">
                <a:spAutoFit/>
              </a:bodyPr>
              <a:lstStyle/>
              <a:p>
                <a:pPr>
                  <a:defRPr/>
                </a:pPr>
                <a:r>
                  <a:rPr lang="en-US" sz="1200"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pitchFamily="-107" charset="-128"/>
                    <a:cs typeface="Arial" charset="0"/>
                    <a:sym typeface="Wingdings"/>
                  </a:rPr>
                  <a:t></a:t>
                </a:r>
                <a:endParaRPr lang="en-US" sz="1200"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pitchFamily="-107" charset="-128"/>
                  <a:cs typeface="Arial" charset="0"/>
                </a:endParaRPr>
              </a:p>
            </p:txBody>
          </p:sp>
        </p:grpSp>
        <p:grpSp>
          <p:nvGrpSpPr>
            <p:cNvPr id="25" name="Group 146"/>
            <p:cNvGrpSpPr>
              <a:grpSpLocks/>
            </p:cNvGrpSpPr>
            <p:nvPr/>
          </p:nvGrpSpPr>
          <p:grpSpPr bwMode="auto">
            <a:xfrm>
              <a:off x="7366176" y="25900071"/>
              <a:ext cx="3085923" cy="2215968"/>
              <a:chOff x="7365723" y="25666460"/>
              <a:chExt cx="3087163" cy="2214541"/>
            </a:xfrm>
          </p:grpSpPr>
          <p:grpSp>
            <p:nvGrpSpPr>
              <p:cNvPr id="26" name="Group 135"/>
              <p:cNvGrpSpPr>
                <a:grpSpLocks/>
              </p:cNvGrpSpPr>
              <p:nvPr/>
            </p:nvGrpSpPr>
            <p:grpSpPr bwMode="auto">
              <a:xfrm>
                <a:off x="7639473" y="25887885"/>
                <a:ext cx="2813413" cy="1993116"/>
                <a:chOff x="8128752" y="15909759"/>
                <a:chExt cx="2813413" cy="1993116"/>
              </a:xfrm>
            </p:grpSpPr>
            <p:grpSp>
              <p:nvGrpSpPr>
                <p:cNvPr id="27" name="Group 110"/>
                <p:cNvGrpSpPr>
                  <a:grpSpLocks/>
                </p:cNvGrpSpPr>
                <p:nvPr/>
              </p:nvGrpSpPr>
              <p:grpSpPr bwMode="auto">
                <a:xfrm>
                  <a:off x="9668790" y="15909759"/>
                  <a:ext cx="1273375" cy="1476382"/>
                  <a:chOff x="9668790" y="15881685"/>
                  <a:chExt cx="1273375" cy="1476382"/>
                </a:xfrm>
              </p:grpSpPr>
              <p:sp>
                <p:nvSpPr>
                  <p:cNvPr id="12422" name="Rectangle 70"/>
                  <p:cNvSpPr>
                    <a:spLocks noChangeArrowheads="1"/>
                  </p:cNvSpPr>
                  <p:nvPr/>
                </p:nvSpPr>
                <p:spPr bwMode="auto">
                  <a:xfrm>
                    <a:off x="9668790" y="15945472"/>
                    <a:ext cx="457200" cy="457200"/>
                  </a:xfrm>
                  <a:prstGeom prst="rect">
                    <a:avLst/>
                  </a:prstGeom>
                  <a:noFill/>
                  <a:ln w="38100" algn="ctr">
                    <a:solidFill>
                      <a:schemeClr val="bg1"/>
                    </a:solidFill>
                    <a:round/>
                    <a:headEnd/>
                    <a:tailEnd/>
                  </a:ln>
                </p:spPr>
                <p:txBody>
                  <a:bodyPr/>
                  <a:lstStyle/>
                  <a:p>
                    <a:pPr algn="l" defTabSz="1009350"/>
                    <a:endParaRPr lang="en-US" sz="2000" dirty="0">
                      <a:solidFill>
                        <a:srgbClr val="000000"/>
                      </a:solidFill>
                      <a:ea typeface="ＭＳ Ｐゴシック" pitchFamily="34" charset="-128"/>
                      <a:cs typeface="Arial" charset="0"/>
                    </a:endParaRPr>
                  </a:p>
                </p:txBody>
              </p:sp>
              <p:sp>
                <p:nvSpPr>
                  <p:cNvPr id="12423" name="TextBox 141"/>
                  <p:cNvSpPr txBox="1">
                    <a:spLocks noChangeArrowheads="1"/>
                  </p:cNvSpPr>
                  <p:nvPr/>
                </p:nvSpPr>
                <p:spPr bwMode="auto">
                  <a:xfrm>
                    <a:off x="10148078" y="15881685"/>
                    <a:ext cx="794087" cy="1476382"/>
                  </a:xfrm>
                  <a:prstGeom prst="rect">
                    <a:avLst/>
                  </a:prstGeom>
                  <a:noFill/>
                  <a:ln w="9525">
                    <a:noFill/>
                    <a:miter lim="800000"/>
                    <a:headEnd/>
                    <a:tailEnd/>
                  </a:ln>
                </p:spPr>
                <p:txBody>
                  <a:bodyPr>
                    <a:spAutoFit/>
                  </a:bodyPr>
                  <a:lstStyle/>
                  <a:p>
                    <a:pPr algn="l"/>
                    <a:r>
                      <a:rPr lang="en-US" sz="700" b="1" i="1" dirty="0">
                        <a:solidFill>
                          <a:srgbClr val="FFFFFF"/>
                        </a:solidFill>
                        <a:ea typeface="ＭＳ Ｐゴシック" pitchFamily="34" charset="-128"/>
                        <a:cs typeface="Arial" charset="0"/>
                      </a:rPr>
                      <a:t>No</a:t>
                    </a:r>
                  </a:p>
                </p:txBody>
              </p:sp>
            </p:grpSp>
            <p:grpSp>
              <p:nvGrpSpPr>
                <p:cNvPr id="28" name="Group 109"/>
                <p:cNvGrpSpPr>
                  <a:grpSpLocks/>
                </p:cNvGrpSpPr>
                <p:nvPr/>
              </p:nvGrpSpPr>
              <p:grpSpPr bwMode="auto">
                <a:xfrm>
                  <a:off x="8128752" y="15909764"/>
                  <a:ext cx="1496512" cy="1993111"/>
                  <a:chOff x="8128752" y="15937838"/>
                  <a:chExt cx="1496512" cy="1993111"/>
                </a:xfrm>
              </p:grpSpPr>
              <p:sp>
                <p:nvSpPr>
                  <p:cNvPr id="12420" name="Rectangle 70"/>
                  <p:cNvSpPr>
                    <a:spLocks noChangeArrowheads="1"/>
                  </p:cNvSpPr>
                  <p:nvPr/>
                </p:nvSpPr>
                <p:spPr bwMode="auto">
                  <a:xfrm>
                    <a:off x="8128752" y="16001620"/>
                    <a:ext cx="457200" cy="457200"/>
                  </a:xfrm>
                  <a:prstGeom prst="rect">
                    <a:avLst/>
                  </a:prstGeom>
                  <a:noFill/>
                  <a:ln w="38100" algn="ctr">
                    <a:solidFill>
                      <a:schemeClr val="bg1"/>
                    </a:solidFill>
                    <a:round/>
                    <a:headEnd/>
                    <a:tailEnd/>
                  </a:ln>
                </p:spPr>
                <p:txBody>
                  <a:bodyPr/>
                  <a:lstStyle/>
                  <a:p>
                    <a:pPr algn="l" defTabSz="1009350"/>
                    <a:endParaRPr lang="en-US" sz="2000" dirty="0">
                      <a:solidFill>
                        <a:srgbClr val="000000"/>
                      </a:solidFill>
                      <a:ea typeface="ＭＳ Ｐゴシック" pitchFamily="34" charset="-128"/>
                      <a:cs typeface="Arial" charset="0"/>
                    </a:endParaRPr>
                  </a:p>
                </p:txBody>
              </p:sp>
              <p:sp>
                <p:nvSpPr>
                  <p:cNvPr id="12421" name="TextBox 139"/>
                  <p:cNvSpPr txBox="1">
                    <a:spLocks noChangeArrowheads="1"/>
                  </p:cNvSpPr>
                  <p:nvPr/>
                </p:nvSpPr>
                <p:spPr bwMode="auto">
                  <a:xfrm>
                    <a:off x="8574507" y="15937838"/>
                    <a:ext cx="1050757" cy="1993111"/>
                  </a:xfrm>
                  <a:prstGeom prst="rect">
                    <a:avLst/>
                  </a:prstGeom>
                  <a:noFill/>
                  <a:ln w="9525">
                    <a:noFill/>
                    <a:miter lim="800000"/>
                    <a:headEnd/>
                    <a:tailEnd/>
                  </a:ln>
                </p:spPr>
                <p:txBody>
                  <a:bodyPr>
                    <a:spAutoFit/>
                  </a:bodyPr>
                  <a:lstStyle/>
                  <a:p>
                    <a:pPr algn="l"/>
                    <a:r>
                      <a:rPr lang="en-US" sz="700" b="1" i="1" dirty="0">
                        <a:solidFill>
                          <a:srgbClr val="FFFFFF"/>
                        </a:solidFill>
                        <a:ea typeface="ＭＳ Ｐゴシック" pitchFamily="34" charset="-128"/>
                        <a:cs typeface="Arial" charset="0"/>
                      </a:rPr>
                      <a:t>Yes</a:t>
                    </a:r>
                  </a:p>
                </p:txBody>
              </p:sp>
            </p:grpSp>
          </p:grpSp>
          <p:sp>
            <p:nvSpPr>
              <p:cNvPr id="143" name="Rectangle 142"/>
              <p:cNvSpPr/>
              <p:nvPr/>
            </p:nvSpPr>
            <p:spPr>
              <a:xfrm>
                <a:off x="7365723" y="25666460"/>
                <a:ext cx="1220058" cy="1328739"/>
              </a:xfrm>
              <a:prstGeom prst="rect">
                <a:avLst/>
              </a:prstGeom>
              <a:noFill/>
            </p:spPr>
            <p:txBody>
              <a:bodyPr wrap="none">
                <a:spAutoFit/>
              </a:bodyPr>
              <a:lstStyle/>
              <a:p>
                <a:pPr>
                  <a:defRPr/>
                </a:pPr>
                <a:r>
                  <a:rPr lang="en-US" sz="1200"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pitchFamily="-107" charset="-128"/>
                    <a:cs typeface="Arial" charset="0"/>
                    <a:sym typeface="Wingdings"/>
                  </a:rPr>
                  <a:t></a:t>
                </a:r>
                <a:endParaRPr lang="en-US" sz="1200"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pitchFamily="-107" charset="-128"/>
                  <a:cs typeface="Arial" charset="0"/>
                </a:endParaRPr>
              </a:p>
            </p:txBody>
          </p:sp>
        </p:grpSp>
        <p:grpSp>
          <p:nvGrpSpPr>
            <p:cNvPr id="29" name="Group 169"/>
            <p:cNvGrpSpPr/>
            <p:nvPr/>
          </p:nvGrpSpPr>
          <p:grpSpPr>
            <a:xfrm>
              <a:off x="582613" y="16219488"/>
              <a:ext cx="11196637" cy="11891962"/>
              <a:chOff x="582613" y="16219488"/>
              <a:chExt cx="11196637" cy="11891962"/>
            </a:xfrm>
          </p:grpSpPr>
          <p:sp>
            <p:nvSpPr>
              <p:cNvPr id="12313" name="Rectangle 300"/>
              <p:cNvSpPr>
                <a:spLocks noChangeArrowheads="1"/>
              </p:cNvSpPr>
              <p:nvPr/>
            </p:nvSpPr>
            <p:spPr bwMode="auto">
              <a:xfrm>
                <a:off x="4826000" y="16219488"/>
                <a:ext cx="6953250" cy="3087687"/>
              </a:xfrm>
              <a:prstGeom prst="rect">
                <a:avLst/>
              </a:prstGeom>
              <a:noFill/>
              <a:ln w="9525">
                <a:noFill/>
                <a:miter lim="800000"/>
                <a:headEnd/>
                <a:tailEnd/>
              </a:ln>
            </p:spPr>
            <p:txBody>
              <a:bodyPr/>
              <a:lstStyle/>
              <a:p>
                <a:pPr algn="l" eaLnBrk="0" hangingPunct="0"/>
                <a:r>
                  <a:rPr lang="en-US" sz="600" b="1" i="1" u="sng" dirty="0">
                    <a:solidFill>
                      <a:srgbClr val="FFFF99"/>
                    </a:solidFill>
                    <a:ea typeface="ＭＳ Ｐゴシック" pitchFamily="34" charset="-128"/>
                    <a:cs typeface="Arial" charset="0"/>
                  </a:rPr>
                  <a:t>Agarose</a:t>
                </a:r>
                <a:endParaRPr lang="en-US" sz="600" b="1" i="1" dirty="0">
                  <a:solidFill>
                    <a:srgbClr val="FFFFFF"/>
                  </a:solidFill>
                  <a:ea typeface="ＭＳ Ｐゴシック" pitchFamily="34" charset="-128"/>
                  <a:cs typeface="Arial" charset="0"/>
                </a:endParaRPr>
              </a:p>
              <a:p>
                <a:pPr algn="l" eaLnBrk="0" hangingPunct="0"/>
                <a:endParaRPr lang="en-US" sz="600" b="1" i="1" dirty="0">
                  <a:solidFill>
                    <a:srgbClr val="FFFFFF"/>
                  </a:solidFill>
                  <a:ea typeface="ＭＳ Ｐゴシック" pitchFamily="34" charset="-128"/>
                  <a:cs typeface="Arial" charset="0"/>
                </a:endParaRPr>
              </a:p>
              <a:p>
                <a:pPr algn="l" eaLnBrk="0" hangingPunct="0"/>
                <a:r>
                  <a:rPr lang="en-US" sz="600" b="1" i="1" dirty="0">
                    <a:solidFill>
                      <a:srgbClr val="FFFFFF"/>
                    </a:solidFill>
                    <a:ea typeface="ＭＳ Ｐゴシック" pitchFamily="34" charset="-128"/>
                    <a:cs typeface="Arial" charset="0"/>
                  </a:rPr>
                  <a:t>Cells adhered?</a:t>
                </a:r>
              </a:p>
              <a:p>
                <a:pPr algn="l" eaLnBrk="0" hangingPunct="0"/>
                <a:endParaRPr lang="en-US" sz="600" b="1" i="1" dirty="0">
                  <a:solidFill>
                    <a:srgbClr val="FFFFFF"/>
                  </a:solidFill>
                  <a:ea typeface="ＭＳ Ｐゴシック" pitchFamily="34" charset="-128"/>
                  <a:cs typeface="Arial" charset="0"/>
                </a:endParaRPr>
              </a:p>
              <a:p>
                <a:pPr algn="l" eaLnBrk="0" hangingPunct="0"/>
                <a:r>
                  <a:rPr lang="en-US" sz="600" b="1" i="1" dirty="0">
                    <a:solidFill>
                      <a:srgbClr val="FFFFFF"/>
                    </a:solidFill>
                    <a:ea typeface="ＭＳ Ｐゴシック" pitchFamily="34" charset="-128"/>
                    <a:cs typeface="Arial" charset="0"/>
                  </a:rPr>
                  <a:t>20X magnification</a:t>
                </a:r>
              </a:p>
              <a:p>
                <a:pPr algn="l" eaLnBrk="0" hangingPunct="0"/>
                <a:r>
                  <a:rPr lang="en-US" sz="600" b="1" i="1" dirty="0">
                    <a:solidFill>
                      <a:srgbClr val="FFFFFF"/>
                    </a:solidFill>
                    <a:ea typeface="ＭＳ Ｐゴシック" pitchFamily="34" charset="-128"/>
                    <a:cs typeface="Arial" charset="0"/>
                  </a:rPr>
                  <a:t>1 days post seed</a:t>
                </a:r>
              </a:p>
              <a:p>
                <a:pPr algn="l" eaLnBrk="0" hangingPunct="0"/>
                <a:endParaRPr lang="en-US" sz="600" b="1" dirty="0">
                  <a:solidFill>
                    <a:srgbClr val="FFFFFF"/>
                  </a:solidFill>
                  <a:ea typeface="ＭＳ Ｐゴシック" pitchFamily="34" charset="-128"/>
                  <a:cs typeface="Arial" charset="0"/>
                </a:endParaRPr>
              </a:p>
              <a:p>
                <a:pPr algn="l" eaLnBrk="0" hangingPunct="0"/>
                <a:endParaRPr lang="en-US" sz="600" b="1" dirty="0">
                  <a:solidFill>
                    <a:srgbClr val="FFFFFF"/>
                  </a:solidFill>
                  <a:ea typeface="ＭＳ Ｐゴシック" pitchFamily="34" charset="-128"/>
                  <a:cs typeface="Arial" charset="0"/>
                </a:endParaRPr>
              </a:p>
              <a:p>
                <a:pPr algn="l" eaLnBrk="0" hangingPunct="0"/>
                <a:endParaRPr lang="en-US" sz="600" b="1" dirty="0">
                  <a:solidFill>
                    <a:srgbClr val="FFFFFF"/>
                  </a:solidFill>
                  <a:ea typeface="ＭＳ Ｐゴシック" pitchFamily="34" charset="-128"/>
                  <a:cs typeface="Arial" charset="0"/>
                </a:endParaRPr>
              </a:p>
              <a:p>
                <a:pPr algn="l" eaLnBrk="0" hangingPunct="0"/>
                <a:endParaRPr lang="en-US" sz="600" b="1" dirty="0">
                  <a:solidFill>
                    <a:srgbClr val="FFFFFF"/>
                  </a:solidFill>
                  <a:ea typeface="ＭＳ Ｐゴシック" pitchFamily="34" charset="-128"/>
                  <a:cs typeface="Arial" charset="0"/>
                </a:endParaRPr>
              </a:p>
              <a:p>
                <a:pPr algn="l" eaLnBrk="0" hangingPunct="0"/>
                <a:endParaRPr lang="en-US" sz="600" b="1" dirty="0">
                  <a:solidFill>
                    <a:srgbClr val="FFFFFF"/>
                  </a:solidFill>
                  <a:ea typeface="ＭＳ Ｐゴシック" pitchFamily="34" charset="-128"/>
                  <a:cs typeface="Arial" charset="0"/>
                </a:endParaRPr>
              </a:p>
              <a:p>
                <a:pPr algn="l" eaLnBrk="0" hangingPunct="0"/>
                <a:endParaRPr lang="en-US" sz="600" b="1" dirty="0">
                  <a:solidFill>
                    <a:srgbClr val="FFFFFF"/>
                  </a:solidFill>
                  <a:ea typeface="ＭＳ Ｐゴシック" pitchFamily="34" charset="-128"/>
                  <a:cs typeface="Arial" charset="0"/>
                </a:endParaRPr>
              </a:p>
              <a:p>
                <a:pPr algn="l" eaLnBrk="0" hangingPunct="0"/>
                <a:endParaRPr lang="en-US" sz="600" b="1" dirty="0">
                  <a:solidFill>
                    <a:srgbClr val="FFFFFF"/>
                  </a:solidFill>
                  <a:ea typeface="ＭＳ Ｐゴシック" pitchFamily="34" charset="-128"/>
                  <a:cs typeface="Arial" charset="0"/>
                </a:endParaRPr>
              </a:p>
            </p:txBody>
          </p:sp>
          <p:pic>
            <p:nvPicPr>
              <p:cNvPr id="12314" name="Picture 5" descr="trypanblue_celldebris_20x_b_2.jpg"/>
              <p:cNvPicPr>
                <a:picLocks noChangeAspect="1"/>
              </p:cNvPicPr>
              <p:nvPr/>
            </p:nvPicPr>
            <p:blipFill>
              <a:blip r:embed="rId14" cstate="print">
                <a:lum bright="-20000" contrast="42000"/>
              </a:blip>
              <a:srcRect/>
              <a:stretch>
                <a:fillRect/>
              </a:stretch>
            </p:blipFill>
            <p:spPr bwMode="auto">
              <a:xfrm>
                <a:off x="582613" y="16219488"/>
                <a:ext cx="3857625" cy="2882900"/>
              </a:xfrm>
              <a:prstGeom prst="rect">
                <a:avLst/>
              </a:prstGeom>
              <a:noFill/>
              <a:ln w="9525">
                <a:noFill/>
                <a:miter lim="800000"/>
                <a:headEnd/>
                <a:tailEnd/>
              </a:ln>
            </p:spPr>
          </p:pic>
          <p:sp>
            <p:nvSpPr>
              <p:cNvPr id="12317" name="Rectangle 300"/>
              <p:cNvSpPr>
                <a:spLocks noChangeArrowheads="1"/>
              </p:cNvSpPr>
              <p:nvPr/>
            </p:nvSpPr>
            <p:spPr bwMode="auto">
              <a:xfrm>
                <a:off x="4826000" y="19224625"/>
                <a:ext cx="6953250" cy="1517650"/>
              </a:xfrm>
              <a:prstGeom prst="rect">
                <a:avLst/>
              </a:prstGeom>
              <a:noFill/>
              <a:ln w="9525">
                <a:noFill/>
                <a:miter lim="800000"/>
                <a:headEnd/>
                <a:tailEnd/>
              </a:ln>
            </p:spPr>
            <p:txBody>
              <a:bodyPr/>
              <a:lstStyle/>
              <a:p>
                <a:pPr algn="l" eaLnBrk="0" hangingPunct="0"/>
                <a:r>
                  <a:rPr lang="en-US" sz="600" b="1" i="1" u="sng" dirty="0">
                    <a:solidFill>
                      <a:srgbClr val="FFFF99"/>
                    </a:solidFill>
                    <a:ea typeface="ＭＳ Ｐゴシック" pitchFamily="34" charset="-128"/>
                    <a:cs typeface="Arial" charset="0"/>
                  </a:rPr>
                  <a:t>Petri dish plastic</a:t>
                </a:r>
                <a:endParaRPr lang="en-US" sz="600" b="1" i="1" dirty="0">
                  <a:solidFill>
                    <a:srgbClr val="FFFFFF"/>
                  </a:solidFill>
                  <a:ea typeface="ＭＳ Ｐゴシック" pitchFamily="34" charset="-128"/>
                  <a:cs typeface="Arial" charset="0"/>
                </a:endParaRPr>
              </a:p>
              <a:p>
                <a:pPr algn="l" eaLnBrk="0" hangingPunct="0"/>
                <a:endParaRPr lang="en-US" sz="600" b="1" i="1" dirty="0">
                  <a:solidFill>
                    <a:srgbClr val="FFFFFF"/>
                  </a:solidFill>
                  <a:ea typeface="ＭＳ Ｐゴシック" pitchFamily="34" charset="-128"/>
                  <a:cs typeface="Arial" charset="0"/>
                </a:endParaRPr>
              </a:p>
              <a:p>
                <a:pPr algn="l" eaLnBrk="0" hangingPunct="0"/>
                <a:r>
                  <a:rPr lang="en-US" sz="600" b="1" i="1" dirty="0">
                    <a:solidFill>
                      <a:srgbClr val="FFFFFF"/>
                    </a:solidFill>
                    <a:ea typeface="ＭＳ Ｐゴシック" pitchFamily="34" charset="-128"/>
                    <a:cs typeface="Arial" charset="0"/>
                  </a:rPr>
                  <a:t>Cells adhered?</a:t>
                </a:r>
              </a:p>
              <a:p>
                <a:pPr algn="l" eaLnBrk="0" hangingPunct="0"/>
                <a:endParaRPr lang="en-US" sz="600" b="1" i="1" dirty="0">
                  <a:solidFill>
                    <a:srgbClr val="FFFFFF"/>
                  </a:solidFill>
                  <a:ea typeface="ＭＳ Ｐゴシック" pitchFamily="34" charset="-128"/>
                  <a:cs typeface="Arial" charset="0"/>
                </a:endParaRPr>
              </a:p>
              <a:p>
                <a:pPr algn="l" eaLnBrk="0" hangingPunct="0"/>
                <a:r>
                  <a:rPr lang="en-US" sz="600" b="1" i="1" dirty="0">
                    <a:solidFill>
                      <a:srgbClr val="FFFFFF"/>
                    </a:solidFill>
                    <a:ea typeface="ＭＳ Ｐゴシック" pitchFamily="34" charset="-128"/>
                    <a:cs typeface="Arial" charset="0"/>
                  </a:rPr>
                  <a:t>40X magnification</a:t>
                </a:r>
              </a:p>
              <a:p>
                <a:pPr algn="l" eaLnBrk="0" hangingPunct="0"/>
                <a:r>
                  <a:rPr lang="en-US" sz="600" b="1" i="1" dirty="0">
                    <a:solidFill>
                      <a:srgbClr val="FFFFFF"/>
                    </a:solidFill>
                    <a:ea typeface="ＭＳ Ｐゴシック" pitchFamily="34" charset="-128"/>
                    <a:cs typeface="Arial" charset="0"/>
                  </a:rPr>
                  <a:t>5 days post seed</a:t>
                </a:r>
              </a:p>
              <a:p>
                <a:pPr algn="l" eaLnBrk="0" hangingPunct="0"/>
                <a:endParaRPr lang="en-US" sz="600" b="1" dirty="0">
                  <a:solidFill>
                    <a:srgbClr val="FFFFFF"/>
                  </a:solidFill>
                  <a:ea typeface="ＭＳ Ｐゴシック" pitchFamily="34" charset="-128"/>
                  <a:cs typeface="Arial" charset="0"/>
                </a:endParaRPr>
              </a:p>
              <a:p>
                <a:pPr algn="l" eaLnBrk="0" hangingPunct="0"/>
                <a:endParaRPr lang="en-US" sz="600" b="1" dirty="0">
                  <a:solidFill>
                    <a:srgbClr val="FFFFFF"/>
                  </a:solidFill>
                  <a:ea typeface="ＭＳ Ｐゴシック" pitchFamily="34" charset="-128"/>
                  <a:cs typeface="Arial" charset="0"/>
                </a:endParaRPr>
              </a:p>
              <a:p>
                <a:pPr algn="l" eaLnBrk="0" hangingPunct="0"/>
                <a:endParaRPr lang="en-US" sz="600" b="1" dirty="0">
                  <a:solidFill>
                    <a:srgbClr val="FFFFFF"/>
                  </a:solidFill>
                  <a:ea typeface="ＭＳ Ｐゴシック" pitchFamily="34" charset="-128"/>
                  <a:cs typeface="Arial" charset="0"/>
                </a:endParaRPr>
              </a:p>
              <a:p>
                <a:pPr algn="l" eaLnBrk="0" hangingPunct="0"/>
                <a:endParaRPr lang="en-US" sz="600" b="1" dirty="0">
                  <a:solidFill>
                    <a:srgbClr val="FFFFFF"/>
                  </a:solidFill>
                  <a:ea typeface="ＭＳ Ｐゴシック" pitchFamily="34" charset="-128"/>
                  <a:cs typeface="Arial" charset="0"/>
                </a:endParaRPr>
              </a:p>
              <a:p>
                <a:pPr algn="l" eaLnBrk="0" hangingPunct="0"/>
                <a:endParaRPr lang="en-US" sz="600" b="1" dirty="0">
                  <a:solidFill>
                    <a:srgbClr val="FFFFFF"/>
                  </a:solidFill>
                  <a:ea typeface="ＭＳ Ｐゴシック" pitchFamily="34" charset="-128"/>
                  <a:cs typeface="Arial" charset="0"/>
                </a:endParaRPr>
              </a:p>
              <a:p>
                <a:pPr algn="l" eaLnBrk="0" hangingPunct="0"/>
                <a:endParaRPr lang="en-US" sz="600" b="1" dirty="0">
                  <a:solidFill>
                    <a:srgbClr val="FFFFFF"/>
                  </a:solidFill>
                  <a:ea typeface="ＭＳ Ｐゴシック" pitchFamily="34" charset="-128"/>
                  <a:cs typeface="Arial" charset="0"/>
                </a:endParaRPr>
              </a:p>
              <a:p>
                <a:pPr algn="l" eaLnBrk="0" hangingPunct="0"/>
                <a:endParaRPr lang="en-US" sz="600" b="1" dirty="0">
                  <a:solidFill>
                    <a:srgbClr val="FFFFFF"/>
                  </a:solidFill>
                  <a:ea typeface="ＭＳ Ｐゴシック" pitchFamily="34" charset="-128"/>
                  <a:cs typeface="Arial" charset="0"/>
                </a:endParaRPr>
              </a:p>
            </p:txBody>
          </p:sp>
          <p:pic>
            <p:nvPicPr>
              <p:cNvPr id="12318" name="Picture 7" descr="40x_uncoated_5days.jpg"/>
              <p:cNvPicPr>
                <a:picLocks noChangeAspect="1"/>
              </p:cNvPicPr>
              <p:nvPr/>
            </p:nvPicPr>
            <p:blipFill>
              <a:blip r:embed="rId15" cstate="print">
                <a:lum bright="-18000" contrast="48000"/>
              </a:blip>
              <a:srcRect/>
              <a:stretch>
                <a:fillRect/>
              </a:stretch>
            </p:blipFill>
            <p:spPr bwMode="auto">
              <a:xfrm>
                <a:off x="582613" y="19224625"/>
                <a:ext cx="3859212" cy="2882900"/>
              </a:xfrm>
              <a:prstGeom prst="rect">
                <a:avLst/>
              </a:prstGeom>
              <a:noFill/>
              <a:ln w="9525">
                <a:noFill/>
                <a:miter lim="800000"/>
                <a:headEnd/>
                <a:tailEnd/>
              </a:ln>
            </p:spPr>
          </p:pic>
          <p:grpSp>
            <p:nvGrpSpPr>
              <p:cNvPr id="30" name="Group 54"/>
              <p:cNvGrpSpPr>
                <a:grpSpLocks/>
              </p:cNvGrpSpPr>
              <p:nvPr/>
            </p:nvGrpSpPr>
            <p:grpSpPr bwMode="auto">
              <a:xfrm>
                <a:off x="1135063" y="19510367"/>
                <a:ext cx="3436942" cy="996836"/>
                <a:chOff x="3013842" y="2099441"/>
                <a:chExt cx="3437114" cy="996130"/>
              </a:xfrm>
            </p:grpSpPr>
            <p:cxnSp>
              <p:nvCxnSpPr>
                <p:cNvPr id="56" name="Straight Arrow Connector 55"/>
                <p:cNvCxnSpPr/>
                <p:nvPr/>
              </p:nvCxnSpPr>
              <p:spPr>
                <a:xfrm flipV="1">
                  <a:off x="3217052" y="2443685"/>
                  <a:ext cx="1150995" cy="504467"/>
                </a:xfrm>
                <a:prstGeom prst="straightConnector1">
                  <a:avLst/>
                </a:prstGeom>
                <a:ln w="28575">
                  <a:solidFill>
                    <a:schemeClr val="bg1"/>
                  </a:solidFill>
                  <a:headEnd type="arrow"/>
                  <a:tailEnd type="arrow"/>
                </a:ln>
              </p:spPr>
              <p:style>
                <a:lnRef idx="1">
                  <a:schemeClr val="dk1"/>
                </a:lnRef>
                <a:fillRef idx="0">
                  <a:schemeClr val="dk1"/>
                </a:fillRef>
                <a:effectRef idx="0">
                  <a:schemeClr val="dk1"/>
                </a:effectRef>
                <a:fontRef idx="minor">
                  <a:schemeClr val="tx1"/>
                </a:fontRef>
              </p:style>
            </p:cxnSp>
            <p:cxnSp>
              <p:nvCxnSpPr>
                <p:cNvPr id="57" name="Straight Arrow Connector 56"/>
                <p:cNvCxnSpPr/>
                <p:nvPr/>
              </p:nvCxnSpPr>
              <p:spPr>
                <a:xfrm rot="16200000" flipH="1">
                  <a:off x="4520574" y="2516606"/>
                  <a:ext cx="314102" cy="136532"/>
                </a:xfrm>
                <a:prstGeom prst="straightConnector1">
                  <a:avLst/>
                </a:prstGeom>
                <a:ln w="28575">
                  <a:solidFill>
                    <a:schemeClr val="bg1"/>
                  </a:solidFill>
                  <a:headEnd type="arrow"/>
                  <a:tailEnd type="arrow"/>
                </a:ln>
              </p:spPr>
              <p:style>
                <a:lnRef idx="1">
                  <a:schemeClr val="dk1"/>
                </a:lnRef>
                <a:fillRef idx="0">
                  <a:schemeClr val="dk1"/>
                </a:fillRef>
                <a:effectRef idx="0">
                  <a:schemeClr val="dk1"/>
                </a:effectRef>
                <a:fontRef idx="minor">
                  <a:schemeClr val="tx1"/>
                </a:fontRef>
              </p:style>
            </p:cxnSp>
            <p:sp>
              <p:nvSpPr>
                <p:cNvPr id="12442" name="TextBox 12"/>
                <p:cNvSpPr txBox="1">
                  <a:spLocks noChangeArrowheads="1"/>
                </p:cNvSpPr>
                <p:nvPr/>
              </p:nvSpPr>
              <p:spPr bwMode="auto">
                <a:xfrm>
                  <a:off x="3013842" y="2099441"/>
                  <a:ext cx="1700550" cy="885770"/>
                </a:xfrm>
                <a:prstGeom prst="rect">
                  <a:avLst/>
                </a:prstGeom>
                <a:noFill/>
                <a:ln w="9525">
                  <a:noFill/>
                  <a:miter lim="800000"/>
                  <a:headEnd/>
                  <a:tailEnd/>
                </a:ln>
              </p:spPr>
              <p:txBody>
                <a:bodyPr wrap="none">
                  <a:spAutoFit/>
                </a:bodyPr>
                <a:lstStyle/>
                <a:p>
                  <a:pPr algn="l"/>
                  <a:r>
                    <a:rPr lang="en-US" sz="600" b="1" dirty="0">
                      <a:solidFill>
                        <a:srgbClr val="FFFFFF"/>
                      </a:solidFill>
                      <a:latin typeface="Lucida Sans Unicode" pitchFamily="34" charset="0"/>
                      <a:ea typeface="ＭＳ Ｐゴシック" pitchFamily="34" charset="-128"/>
                      <a:cs typeface="Arial" charset="0"/>
                    </a:rPr>
                    <a:t>70 µm</a:t>
                  </a:r>
                </a:p>
              </p:txBody>
            </p:sp>
            <p:sp>
              <p:nvSpPr>
                <p:cNvPr id="12443" name="TextBox 13"/>
                <p:cNvSpPr txBox="1">
                  <a:spLocks noChangeArrowheads="1"/>
                </p:cNvSpPr>
                <p:nvPr/>
              </p:nvSpPr>
              <p:spPr bwMode="auto">
                <a:xfrm>
                  <a:off x="4750406" y="2209801"/>
                  <a:ext cx="1700550" cy="885770"/>
                </a:xfrm>
                <a:prstGeom prst="rect">
                  <a:avLst/>
                </a:prstGeom>
                <a:noFill/>
                <a:ln w="9525">
                  <a:noFill/>
                  <a:miter lim="800000"/>
                  <a:headEnd/>
                  <a:tailEnd/>
                </a:ln>
              </p:spPr>
              <p:txBody>
                <a:bodyPr wrap="none">
                  <a:spAutoFit/>
                </a:bodyPr>
                <a:lstStyle/>
                <a:p>
                  <a:pPr algn="l"/>
                  <a:r>
                    <a:rPr lang="en-US" sz="600" b="1" dirty="0">
                      <a:solidFill>
                        <a:srgbClr val="FFFFFF"/>
                      </a:solidFill>
                      <a:latin typeface="Lucida Sans Unicode" pitchFamily="34" charset="0"/>
                      <a:ea typeface="ＭＳ Ｐゴシック" pitchFamily="34" charset="-128"/>
                      <a:cs typeface="Arial" charset="0"/>
                    </a:rPr>
                    <a:t>23 µm</a:t>
                  </a:r>
                </a:p>
              </p:txBody>
            </p:sp>
          </p:grpSp>
          <p:sp>
            <p:nvSpPr>
              <p:cNvPr id="12321" name="Rectangle 300"/>
              <p:cNvSpPr>
                <a:spLocks noChangeArrowheads="1"/>
              </p:cNvSpPr>
              <p:nvPr/>
            </p:nvSpPr>
            <p:spPr bwMode="auto">
              <a:xfrm>
                <a:off x="4826000" y="22223413"/>
                <a:ext cx="6953250" cy="1516062"/>
              </a:xfrm>
              <a:prstGeom prst="rect">
                <a:avLst/>
              </a:prstGeom>
              <a:noFill/>
              <a:ln w="9525">
                <a:noFill/>
                <a:miter lim="800000"/>
                <a:headEnd/>
                <a:tailEnd/>
              </a:ln>
            </p:spPr>
            <p:txBody>
              <a:bodyPr/>
              <a:lstStyle/>
              <a:p>
                <a:pPr algn="l" eaLnBrk="0" hangingPunct="0"/>
                <a:r>
                  <a:rPr lang="en-US" sz="600" b="1" i="1" u="sng" dirty="0">
                    <a:solidFill>
                      <a:srgbClr val="FFFF99"/>
                    </a:solidFill>
                    <a:ea typeface="ＭＳ Ｐゴシック" pitchFamily="34" charset="-128"/>
                    <a:cs typeface="Arial" charset="0"/>
                  </a:rPr>
                  <a:t>Glass cover slip</a:t>
                </a:r>
                <a:endParaRPr lang="en-US" sz="600" b="1" i="1" dirty="0">
                  <a:solidFill>
                    <a:srgbClr val="FFFFFF"/>
                  </a:solidFill>
                  <a:ea typeface="ＭＳ Ｐゴシック" pitchFamily="34" charset="-128"/>
                  <a:cs typeface="Arial" charset="0"/>
                </a:endParaRPr>
              </a:p>
              <a:p>
                <a:pPr algn="l" eaLnBrk="0" hangingPunct="0"/>
                <a:endParaRPr lang="en-US" sz="600" b="1" i="1" dirty="0">
                  <a:solidFill>
                    <a:srgbClr val="FFFFFF"/>
                  </a:solidFill>
                  <a:ea typeface="ＭＳ Ｐゴシック" pitchFamily="34" charset="-128"/>
                  <a:cs typeface="Arial" charset="0"/>
                </a:endParaRPr>
              </a:p>
              <a:p>
                <a:pPr algn="l" eaLnBrk="0" hangingPunct="0"/>
                <a:r>
                  <a:rPr lang="en-US" sz="600" b="1" i="1" dirty="0">
                    <a:solidFill>
                      <a:srgbClr val="FFFFFF"/>
                    </a:solidFill>
                    <a:ea typeface="ＭＳ Ｐゴシック" pitchFamily="34" charset="-128"/>
                    <a:cs typeface="Arial" charset="0"/>
                  </a:rPr>
                  <a:t>Cells adhered?</a:t>
                </a:r>
              </a:p>
              <a:p>
                <a:pPr algn="l" eaLnBrk="0" hangingPunct="0"/>
                <a:endParaRPr lang="en-US" sz="600" b="1" i="1" dirty="0">
                  <a:solidFill>
                    <a:srgbClr val="FFFFFF"/>
                  </a:solidFill>
                  <a:ea typeface="ＭＳ Ｐゴシック" pitchFamily="34" charset="-128"/>
                  <a:cs typeface="Arial" charset="0"/>
                </a:endParaRPr>
              </a:p>
              <a:p>
                <a:pPr algn="l" eaLnBrk="0" hangingPunct="0"/>
                <a:r>
                  <a:rPr lang="en-US" sz="600" b="1" i="1" dirty="0">
                    <a:solidFill>
                      <a:srgbClr val="FFFFFF"/>
                    </a:solidFill>
                    <a:ea typeface="ＭＳ Ｐゴシック" pitchFamily="34" charset="-128"/>
                    <a:cs typeface="Arial" charset="0"/>
                  </a:rPr>
                  <a:t>10X magnification</a:t>
                </a:r>
              </a:p>
              <a:p>
                <a:pPr algn="l" eaLnBrk="0" hangingPunct="0"/>
                <a:r>
                  <a:rPr lang="en-US" sz="600" b="1" i="1" dirty="0">
                    <a:solidFill>
                      <a:srgbClr val="FFFFFF"/>
                    </a:solidFill>
                    <a:ea typeface="ＭＳ Ｐゴシック" pitchFamily="34" charset="-128"/>
                    <a:cs typeface="Arial" charset="0"/>
                  </a:rPr>
                  <a:t>2 days post seed</a:t>
                </a:r>
              </a:p>
              <a:p>
                <a:pPr algn="l" eaLnBrk="0" hangingPunct="0"/>
                <a:endParaRPr lang="en-US" sz="600" b="1" dirty="0">
                  <a:solidFill>
                    <a:srgbClr val="FFFFFF"/>
                  </a:solidFill>
                  <a:ea typeface="ＭＳ Ｐゴシック" pitchFamily="34" charset="-128"/>
                  <a:cs typeface="Arial" charset="0"/>
                </a:endParaRPr>
              </a:p>
              <a:p>
                <a:pPr algn="l" eaLnBrk="0" hangingPunct="0"/>
                <a:endParaRPr lang="en-US" sz="600" b="1" dirty="0">
                  <a:solidFill>
                    <a:srgbClr val="FFFFFF"/>
                  </a:solidFill>
                  <a:ea typeface="ＭＳ Ｐゴシック" pitchFamily="34" charset="-128"/>
                  <a:cs typeface="Arial" charset="0"/>
                </a:endParaRPr>
              </a:p>
              <a:p>
                <a:pPr algn="l" eaLnBrk="0" hangingPunct="0"/>
                <a:endParaRPr lang="en-US" sz="600" b="1" dirty="0">
                  <a:solidFill>
                    <a:srgbClr val="FFFFFF"/>
                  </a:solidFill>
                  <a:ea typeface="ＭＳ Ｐゴシック" pitchFamily="34" charset="-128"/>
                  <a:cs typeface="Arial" charset="0"/>
                </a:endParaRPr>
              </a:p>
              <a:p>
                <a:pPr algn="l" eaLnBrk="0" hangingPunct="0"/>
                <a:endParaRPr lang="en-US" sz="600" b="1" dirty="0">
                  <a:solidFill>
                    <a:srgbClr val="FFFFFF"/>
                  </a:solidFill>
                  <a:ea typeface="ＭＳ Ｐゴシック" pitchFamily="34" charset="-128"/>
                  <a:cs typeface="Arial" charset="0"/>
                </a:endParaRPr>
              </a:p>
              <a:p>
                <a:pPr algn="l" eaLnBrk="0" hangingPunct="0"/>
                <a:endParaRPr lang="en-US" sz="600" b="1" dirty="0">
                  <a:solidFill>
                    <a:srgbClr val="FFFFFF"/>
                  </a:solidFill>
                  <a:ea typeface="ＭＳ Ｐゴシック" pitchFamily="34" charset="-128"/>
                  <a:cs typeface="Arial" charset="0"/>
                </a:endParaRPr>
              </a:p>
              <a:p>
                <a:pPr algn="l" eaLnBrk="0" hangingPunct="0"/>
                <a:endParaRPr lang="en-US" sz="600" b="1" dirty="0">
                  <a:solidFill>
                    <a:srgbClr val="FFFFFF"/>
                  </a:solidFill>
                  <a:ea typeface="ＭＳ Ｐゴシック" pitchFamily="34" charset="-128"/>
                  <a:cs typeface="Arial" charset="0"/>
                </a:endParaRPr>
              </a:p>
              <a:p>
                <a:pPr algn="l" eaLnBrk="0" hangingPunct="0"/>
                <a:endParaRPr lang="en-US" sz="600" b="1" dirty="0">
                  <a:solidFill>
                    <a:srgbClr val="FFFFFF"/>
                  </a:solidFill>
                  <a:ea typeface="ＭＳ Ｐゴシック" pitchFamily="34" charset="-128"/>
                  <a:cs typeface="Arial" charset="0"/>
                </a:endParaRPr>
              </a:p>
            </p:txBody>
          </p:sp>
          <p:pic>
            <p:nvPicPr>
              <p:cNvPr id="12322" name="Picture 8" descr="10x_sectionedplate_smallcoverslipandagarosebarrier_48hrs.jpg"/>
              <p:cNvPicPr>
                <a:picLocks noChangeAspect="1"/>
              </p:cNvPicPr>
              <p:nvPr/>
            </p:nvPicPr>
            <p:blipFill>
              <a:blip r:embed="rId16" cstate="print">
                <a:lum bright="-20000" contrast="44000"/>
              </a:blip>
              <a:srcRect/>
              <a:stretch>
                <a:fillRect/>
              </a:stretch>
            </p:blipFill>
            <p:spPr bwMode="auto">
              <a:xfrm>
                <a:off x="582613" y="22221825"/>
                <a:ext cx="3859212" cy="2882900"/>
              </a:xfrm>
              <a:prstGeom prst="rect">
                <a:avLst/>
              </a:prstGeom>
              <a:noFill/>
              <a:ln w="9525">
                <a:noFill/>
                <a:miter lim="800000"/>
                <a:headEnd/>
                <a:tailEnd/>
              </a:ln>
            </p:spPr>
          </p:pic>
          <p:sp>
            <p:nvSpPr>
              <p:cNvPr id="12323" name="TextBox 10"/>
              <p:cNvSpPr txBox="1">
                <a:spLocks noChangeArrowheads="1"/>
              </p:cNvSpPr>
              <p:nvPr/>
            </p:nvSpPr>
            <p:spPr bwMode="auto">
              <a:xfrm>
                <a:off x="2195513" y="24271287"/>
                <a:ext cx="1041400" cy="1625059"/>
              </a:xfrm>
              <a:prstGeom prst="rect">
                <a:avLst/>
              </a:prstGeom>
              <a:solidFill>
                <a:srgbClr val="5F6B55"/>
              </a:solidFill>
              <a:ln w="9525">
                <a:noFill/>
                <a:miter lim="800000"/>
                <a:headEnd/>
                <a:tailEnd/>
              </a:ln>
            </p:spPr>
            <p:txBody>
              <a:bodyPr>
                <a:spAutoFit/>
              </a:bodyPr>
              <a:lstStyle/>
              <a:p>
                <a:pPr algn="l"/>
                <a:r>
                  <a:rPr lang="en-US" sz="400" b="1" dirty="0" err="1">
                    <a:solidFill>
                      <a:srgbClr val="FFFFFF"/>
                    </a:solidFill>
                    <a:latin typeface="Lucida Sans Unicode" pitchFamily="34" charset="0"/>
                    <a:ea typeface="ＭＳ Ｐゴシック" pitchFamily="34" charset="-128"/>
                    <a:cs typeface="Arial" charset="0"/>
                  </a:rPr>
                  <a:t>Agarose</a:t>
                </a:r>
                <a:endParaRPr lang="en-US" sz="500" b="1" dirty="0">
                  <a:solidFill>
                    <a:srgbClr val="FFFFFF"/>
                  </a:solidFill>
                  <a:latin typeface="Lucida Sans Unicode" pitchFamily="34" charset="0"/>
                  <a:ea typeface="ＭＳ Ｐゴシック" pitchFamily="34" charset="-128"/>
                  <a:cs typeface="Arial" charset="0"/>
                </a:endParaRPr>
              </a:p>
            </p:txBody>
          </p:sp>
          <p:sp>
            <p:nvSpPr>
              <p:cNvPr id="12324" name="TextBox 14"/>
              <p:cNvSpPr txBox="1">
                <a:spLocks noChangeArrowheads="1"/>
              </p:cNvSpPr>
              <p:nvPr/>
            </p:nvSpPr>
            <p:spPr bwMode="auto">
              <a:xfrm>
                <a:off x="844549" y="23290215"/>
                <a:ext cx="1773236" cy="1034131"/>
              </a:xfrm>
              <a:prstGeom prst="rect">
                <a:avLst/>
              </a:prstGeom>
              <a:solidFill>
                <a:srgbClr val="5F6B55"/>
              </a:solidFill>
              <a:ln w="9525">
                <a:noFill/>
                <a:miter lim="800000"/>
                <a:headEnd/>
                <a:tailEnd/>
              </a:ln>
            </p:spPr>
            <p:txBody>
              <a:bodyPr>
                <a:spAutoFit/>
              </a:bodyPr>
              <a:lstStyle/>
              <a:p>
                <a:pPr algn="l"/>
                <a:r>
                  <a:rPr lang="en-US" sz="400" b="1" dirty="0">
                    <a:solidFill>
                      <a:srgbClr val="FFFFFF"/>
                    </a:solidFill>
                    <a:latin typeface="Lucida Sans Unicode" pitchFamily="34" charset="0"/>
                    <a:ea typeface="ＭＳ Ｐゴシック" pitchFamily="34" charset="-128"/>
                    <a:cs typeface="Arial" charset="0"/>
                  </a:rPr>
                  <a:t>Glass Cover Slip</a:t>
                </a:r>
              </a:p>
            </p:txBody>
          </p:sp>
          <p:sp>
            <p:nvSpPr>
              <p:cNvPr id="12326" name="Rectangle 300"/>
              <p:cNvSpPr>
                <a:spLocks noChangeArrowheads="1"/>
              </p:cNvSpPr>
              <p:nvPr/>
            </p:nvSpPr>
            <p:spPr bwMode="auto">
              <a:xfrm>
                <a:off x="4826000" y="25304750"/>
                <a:ext cx="6953250" cy="1998663"/>
              </a:xfrm>
              <a:prstGeom prst="rect">
                <a:avLst/>
              </a:prstGeom>
              <a:noFill/>
              <a:ln w="9525">
                <a:noFill/>
                <a:miter lim="800000"/>
                <a:headEnd/>
                <a:tailEnd/>
              </a:ln>
            </p:spPr>
            <p:txBody>
              <a:bodyPr/>
              <a:lstStyle/>
              <a:p>
                <a:pPr algn="l" eaLnBrk="0" hangingPunct="0"/>
                <a:r>
                  <a:rPr lang="en-US" sz="600" b="1" i="1" u="sng" dirty="0">
                    <a:solidFill>
                      <a:srgbClr val="FFFF99"/>
                    </a:solidFill>
                    <a:ea typeface="ＭＳ Ｐゴシック" pitchFamily="34" charset="-128"/>
                    <a:cs typeface="Arial" charset="0"/>
                  </a:rPr>
                  <a:t>Rat tail collagen I</a:t>
                </a:r>
                <a:endParaRPr lang="en-US" sz="600" b="1" i="1" dirty="0">
                  <a:solidFill>
                    <a:srgbClr val="FFFFFF"/>
                  </a:solidFill>
                  <a:ea typeface="ＭＳ Ｐゴシック" pitchFamily="34" charset="-128"/>
                  <a:cs typeface="Arial" charset="0"/>
                </a:endParaRPr>
              </a:p>
              <a:p>
                <a:pPr algn="l" eaLnBrk="0" hangingPunct="0"/>
                <a:endParaRPr lang="en-US" sz="600" b="1" i="1" dirty="0">
                  <a:solidFill>
                    <a:srgbClr val="FFFFFF"/>
                  </a:solidFill>
                  <a:ea typeface="ＭＳ Ｐゴシック" pitchFamily="34" charset="-128"/>
                  <a:cs typeface="Arial" charset="0"/>
                </a:endParaRPr>
              </a:p>
              <a:p>
                <a:pPr algn="l" eaLnBrk="0" hangingPunct="0"/>
                <a:r>
                  <a:rPr lang="en-US" sz="600" b="1" i="1" dirty="0">
                    <a:solidFill>
                      <a:srgbClr val="FFFFFF"/>
                    </a:solidFill>
                    <a:ea typeface="ＭＳ Ｐゴシック" pitchFamily="34" charset="-128"/>
                    <a:cs typeface="Arial" charset="0"/>
                  </a:rPr>
                  <a:t>Cells adhered?</a:t>
                </a:r>
              </a:p>
              <a:p>
                <a:pPr algn="l" eaLnBrk="0" hangingPunct="0"/>
                <a:endParaRPr lang="en-US" sz="600" b="1" i="1" dirty="0">
                  <a:solidFill>
                    <a:srgbClr val="FFFFFF"/>
                  </a:solidFill>
                  <a:ea typeface="ＭＳ Ｐゴシック" pitchFamily="34" charset="-128"/>
                  <a:cs typeface="Arial" charset="0"/>
                </a:endParaRPr>
              </a:p>
              <a:p>
                <a:pPr algn="l" eaLnBrk="0" hangingPunct="0"/>
                <a:r>
                  <a:rPr lang="en-US" sz="600" b="1" i="1" dirty="0">
                    <a:solidFill>
                      <a:srgbClr val="FFFFFF"/>
                    </a:solidFill>
                    <a:ea typeface="ＭＳ Ｐゴシック" pitchFamily="34" charset="-128"/>
                    <a:cs typeface="Arial" charset="0"/>
                  </a:rPr>
                  <a:t>10X magnification</a:t>
                </a:r>
              </a:p>
              <a:p>
                <a:pPr algn="l" eaLnBrk="0" hangingPunct="0"/>
                <a:r>
                  <a:rPr lang="en-US" sz="600" b="1" i="1" dirty="0">
                    <a:solidFill>
                      <a:srgbClr val="FFFFFF"/>
                    </a:solidFill>
                    <a:ea typeface="ＭＳ Ｐゴシック" pitchFamily="34" charset="-128"/>
                    <a:cs typeface="Arial" charset="0"/>
                  </a:rPr>
                  <a:t>5 hours post seed</a:t>
                </a:r>
              </a:p>
              <a:p>
                <a:pPr algn="l" eaLnBrk="0" hangingPunct="0"/>
                <a:endParaRPr lang="en-US" sz="600" b="1" i="1" dirty="0">
                  <a:solidFill>
                    <a:srgbClr val="FFFFFF"/>
                  </a:solidFill>
                  <a:ea typeface="ＭＳ Ｐゴシック" pitchFamily="34" charset="-128"/>
                  <a:cs typeface="Arial" charset="0"/>
                </a:endParaRPr>
              </a:p>
              <a:p>
                <a:pPr algn="l" eaLnBrk="0" hangingPunct="0"/>
                <a:endParaRPr lang="en-US" sz="600" b="1" dirty="0">
                  <a:solidFill>
                    <a:srgbClr val="FFFFFF"/>
                  </a:solidFill>
                  <a:ea typeface="ＭＳ Ｐゴシック" pitchFamily="34" charset="-128"/>
                  <a:cs typeface="Arial" charset="0"/>
                </a:endParaRPr>
              </a:p>
              <a:p>
                <a:pPr algn="l" eaLnBrk="0" hangingPunct="0"/>
                <a:endParaRPr lang="en-US" sz="600" b="1" dirty="0">
                  <a:solidFill>
                    <a:srgbClr val="FFFFFF"/>
                  </a:solidFill>
                  <a:ea typeface="ＭＳ Ｐゴシック" pitchFamily="34" charset="-128"/>
                  <a:cs typeface="Arial" charset="0"/>
                </a:endParaRPr>
              </a:p>
              <a:p>
                <a:pPr algn="l" eaLnBrk="0" hangingPunct="0"/>
                <a:endParaRPr lang="en-US" sz="600" b="1" dirty="0">
                  <a:solidFill>
                    <a:srgbClr val="FFFFFF"/>
                  </a:solidFill>
                  <a:ea typeface="ＭＳ Ｐゴシック" pitchFamily="34" charset="-128"/>
                  <a:cs typeface="Arial" charset="0"/>
                </a:endParaRPr>
              </a:p>
              <a:p>
                <a:pPr algn="l" eaLnBrk="0" hangingPunct="0"/>
                <a:endParaRPr lang="en-US" sz="600" b="1" dirty="0">
                  <a:solidFill>
                    <a:srgbClr val="FFFFFF"/>
                  </a:solidFill>
                  <a:ea typeface="ＭＳ Ｐゴシック" pitchFamily="34" charset="-128"/>
                  <a:cs typeface="Arial" charset="0"/>
                </a:endParaRPr>
              </a:p>
              <a:p>
                <a:pPr algn="l" eaLnBrk="0" hangingPunct="0"/>
                <a:endParaRPr lang="en-US" sz="600" b="1" dirty="0">
                  <a:solidFill>
                    <a:srgbClr val="FFFFFF"/>
                  </a:solidFill>
                  <a:ea typeface="ＭＳ Ｐゴシック" pitchFamily="34" charset="-128"/>
                  <a:cs typeface="Arial" charset="0"/>
                </a:endParaRPr>
              </a:p>
              <a:p>
                <a:pPr algn="l" eaLnBrk="0" hangingPunct="0"/>
                <a:endParaRPr lang="en-US" sz="600" b="1" dirty="0">
                  <a:solidFill>
                    <a:srgbClr val="FFFFFF"/>
                  </a:solidFill>
                  <a:ea typeface="ＭＳ Ｐゴシック" pitchFamily="34" charset="-128"/>
                  <a:cs typeface="Arial" charset="0"/>
                </a:endParaRPr>
              </a:p>
              <a:p>
                <a:pPr algn="l" eaLnBrk="0" hangingPunct="0"/>
                <a:endParaRPr lang="en-US" sz="600" b="1" dirty="0">
                  <a:solidFill>
                    <a:srgbClr val="FFFFFF"/>
                  </a:solidFill>
                  <a:ea typeface="ＭＳ Ｐゴシック" pitchFamily="34" charset="-128"/>
                  <a:cs typeface="Arial" charset="0"/>
                </a:endParaRPr>
              </a:p>
            </p:txBody>
          </p:sp>
          <p:grpSp>
            <p:nvGrpSpPr>
              <p:cNvPr id="31" name="Group 170"/>
              <p:cNvGrpSpPr>
                <a:grpSpLocks/>
              </p:cNvGrpSpPr>
              <p:nvPr/>
            </p:nvGrpSpPr>
            <p:grpSpPr bwMode="auto">
              <a:xfrm>
                <a:off x="1712913" y="16329025"/>
                <a:ext cx="2533650" cy="1625061"/>
                <a:chOff x="1600203" y="17059275"/>
                <a:chExt cx="2533647" cy="1625061"/>
              </a:xfrm>
            </p:grpSpPr>
            <p:sp>
              <p:nvSpPr>
                <p:cNvPr id="12412" name="TextBox 158"/>
                <p:cNvSpPr txBox="1">
                  <a:spLocks noChangeArrowheads="1"/>
                </p:cNvSpPr>
                <p:nvPr/>
              </p:nvSpPr>
              <p:spPr bwMode="auto">
                <a:xfrm>
                  <a:off x="2114551" y="17059275"/>
                  <a:ext cx="2019299" cy="1625061"/>
                </a:xfrm>
                <a:prstGeom prst="rect">
                  <a:avLst/>
                </a:prstGeom>
                <a:noFill/>
                <a:ln w="9525">
                  <a:noFill/>
                  <a:miter lim="800000"/>
                  <a:headEnd/>
                  <a:tailEnd/>
                </a:ln>
              </p:spPr>
              <p:txBody>
                <a:bodyPr>
                  <a:spAutoFit/>
                </a:bodyPr>
                <a:lstStyle/>
                <a:p>
                  <a:pPr algn="l"/>
                  <a:r>
                    <a:rPr lang="en-US" sz="400" b="1" dirty="0">
                      <a:solidFill>
                        <a:srgbClr val="FFFFFF"/>
                      </a:solidFill>
                      <a:ea typeface="ＭＳ Ｐゴシック" pitchFamily="34" charset="-128"/>
                      <a:cs typeface="Arial" charset="0"/>
                    </a:rPr>
                    <a:t>Cell debris</a:t>
                  </a:r>
                </a:p>
                <a:p>
                  <a:pPr algn="l"/>
                  <a:endParaRPr lang="en-US" sz="400" b="1" dirty="0">
                    <a:solidFill>
                      <a:srgbClr val="FFFFFF"/>
                    </a:solidFill>
                    <a:ea typeface="ＭＳ Ｐゴシック" pitchFamily="34" charset="-128"/>
                    <a:cs typeface="Arial" charset="0"/>
                  </a:endParaRPr>
                </a:p>
                <a:p>
                  <a:pPr algn="l"/>
                  <a:r>
                    <a:rPr lang="en-US" sz="400" b="1" dirty="0">
                      <a:solidFill>
                        <a:srgbClr val="FFFFFF"/>
                      </a:solidFill>
                      <a:ea typeface="ＭＳ Ｐゴシック" pitchFamily="34" charset="-128"/>
                      <a:cs typeface="Arial" charset="0"/>
                    </a:rPr>
                    <a:t>	</a:t>
                  </a:r>
                  <a:r>
                    <a:rPr lang="en-US" sz="400" b="1" dirty="0" err="1">
                      <a:solidFill>
                        <a:srgbClr val="FFFFFF"/>
                      </a:solidFill>
                      <a:ea typeface="ＭＳ Ｐゴシック" pitchFamily="34" charset="-128"/>
                      <a:cs typeface="Arial" charset="0"/>
                    </a:rPr>
                    <a:t>Agarose</a:t>
                  </a:r>
                  <a:endParaRPr lang="en-US" sz="400" b="1" dirty="0">
                    <a:solidFill>
                      <a:srgbClr val="FFFFFF"/>
                    </a:solidFill>
                    <a:ea typeface="ＭＳ Ｐゴシック" pitchFamily="34" charset="-128"/>
                    <a:cs typeface="Arial" charset="0"/>
                  </a:endParaRPr>
                </a:p>
              </p:txBody>
            </p:sp>
            <p:cxnSp>
              <p:nvCxnSpPr>
                <p:cNvPr id="12413" name="Straight Arrow Connector 160"/>
                <p:cNvCxnSpPr>
                  <a:cxnSpLocks noChangeShapeType="1"/>
                </p:cNvCxnSpPr>
                <p:nvPr/>
              </p:nvCxnSpPr>
              <p:spPr bwMode="auto">
                <a:xfrm rot="10800000" flipV="1">
                  <a:off x="1600203" y="17268825"/>
                  <a:ext cx="542923" cy="314324"/>
                </a:xfrm>
                <a:prstGeom prst="straightConnector1">
                  <a:avLst/>
                </a:prstGeom>
                <a:noFill/>
                <a:ln w="28575" algn="ctr">
                  <a:solidFill>
                    <a:schemeClr val="bg1"/>
                  </a:solidFill>
                  <a:round/>
                  <a:headEnd/>
                  <a:tailEnd type="arrow" w="med" len="med"/>
                </a:ln>
              </p:spPr>
            </p:cxnSp>
            <p:cxnSp>
              <p:nvCxnSpPr>
                <p:cNvPr id="12414" name="Straight Arrow Connector 162"/>
                <p:cNvCxnSpPr>
                  <a:cxnSpLocks noChangeShapeType="1"/>
                </p:cNvCxnSpPr>
                <p:nvPr/>
              </p:nvCxnSpPr>
              <p:spPr bwMode="auto">
                <a:xfrm rot="5400000">
                  <a:off x="2252663" y="17826039"/>
                  <a:ext cx="809627" cy="1"/>
                </a:xfrm>
                <a:prstGeom prst="straightConnector1">
                  <a:avLst/>
                </a:prstGeom>
                <a:noFill/>
                <a:ln w="28575" algn="ctr">
                  <a:solidFill>
                    <a:schemeClr val="bg1"/>
                  </a:solidFill>
                  <a:round/>
                  <a:headEnd/>
                  <a:tailEnd type="arrow" w="med" len="med"/>
                </a:ln>
              </p:spPr>
            </p:cxnSp>
            <p:cxnSp>
              <p:nvCxnSpPr>
                <p:cNvPr id="12415" name="Straight Arrow Connector 163"/>
                <p:cNvCxnSpPr>
                  <a:cxnSpLocks noChangeShapeType="1"/>
                </p:cNvCxnSpPr>
                <p:nvPr/>
              </p:nvCxnSpPr>
              <p:spPr bwMode="auto">
                <a:xfrm rot="16200000" flipH="1">
                  <a:off x="3424238" y="18149888"/>
                  <a:ext cx="571500" cy="104774"/>
                </a:xfrm>
                <a:prstGeom prst="straightConnector1">
                  <a:avLst/>
                </a:prstGeom>
                <a:noFill/>
                <a:ln w="28575" algn="ctr">
                  <a:solidFill>
                    <a:schemeClr val="bg1"/>
                  </a:solidFill>
                  <a:round/>
                  <a:headEnd/>
                  <a:tailEnd type="arrow" w="med" len="med"/>
                </a:ln>
              </p:spPr>
            </p:cxnSp>
          </p:grpSp>
          <p:pic>
            <p:nvPicPr>
              <p:cNvPr id="12360" name="Picture 166" descr="10x_collagenandcells_5days.jpg"/>
              <p:cNvPicPr>
                <a:picLocks noChangeAspect="1"/>
              </p:cNvPicPr>
              <p:nvPr/>
            </p:nvPicPr>
            <p:blipFill>
              <a:blip r:embed="rId17" cstate="print">
                <a:lum bright="-32000" contrast="48000"/>
              </a:blip>
              <a:srcRect/>
              <a:stretch>
                <a:fillRect/>
              </a:stretch>
            </p:blipFill>
            <p:spPr bwMode="auto">
              <a:xfrm>
                <a:off x="582613" y="25228550"/>
                <a:ext cx="3857625" cy="2882900"/>
              </a:xfrm>
              <a:prstGeom prst="rect">
                <a:avLst/>
              </a:prstGeom>
              <a:noFill/>
              <a:ln w="9525">
                <a:noFill/>
                <a:miter lim="800000"/>
                <a:headEnd/>
                <a:tailEnd/>
              </a:ln>
            </p:spPr>
          </p:pic>
          <p:sp>
            <p:nvSpPr>
              <p:cNvPr id="168" name="TextBox 10"/>
              <p:cNvSpPr txBox="1">
                <a:spLocks noChangeArrowheads="1"/>
              </p:cNvSpPr>
              <p:nvPr/>
            </p:nvSpPr>
            <p:spPr bwMode="auto">
              <a:xfrm>
                <a:off x="1244601" y="26204861"/>
                <a:ext cx="1277936" cy="1034131"/>
              </a:xfrm>
              <a:prstGeom prst="rect">
                <a:avLst/>
              </a:prstGeom>
              <a:solidFill>
                <a:schemeClr val="bg1">
                  <a:lumMod val="75000"/>
                </a:schemeClr>
              </a:solidFill>
              <a:ln w="9525">
                <a:noFill/>
                <a:miter lim="800000"/>
                <a:headEnd/>
                <a:tailEnd/>
              </a:ln>
            </p:spPr>
            <p:txBody>
              <a:bodyPr>
                <a:spAutoFit/>
              </a:bodyPr>
              <a:lstStyle/>
              <a:p>
                <a:pPr algn="l">
                  <a:defRPr/>
                </a:pPr>
                <a:r>
                  <a:rPr lang="en-US" sz="400" b="1" dirty="0">
                    <a:solidFill>
                      <a:srgbClr val="FFFFFF"/>
                    </a:solidFill>
                    <a:latin typeface="Lucida Sans Unicode" pitchFamily="34" charset="0"/>
                    <a:ea typeface="ＭＳ Ｐゴシック" pitchFamily="-107" charset="-128"/>
                    <a:cs typeface="Arial" charset="0"/>
                  </a:rPr>
                  <a:t>68.49 µm</a:t>
                </a:r>
                <a:endParaRPr lang="en-US" sz="500" b="1" dirty="0">
                  <a:solidFill>
                    <a:srgbClr val="FFFFFF"/>
                  </a:solidFill>
                  <a:latin typeface="Lucida Sans Unicode" pitchFamily="34" charset="0"/>
                  <a:ea typeface="ＭＳ Ｐゴシック" pitchFamily="-107" charset="-128"/>
                  <a:cs typeface="Arial" charset="0"/>
                </a:endParaRPr>
              </a:p>
            </p:txBody>
          </p:sp>
        </p:grpSp>
      </p:grpSp>
      <p:cxnSp>
        <p:nvCxnSpPr>
          <p:cNvPr id="12362" name="Straight Connector 169"/>
          <p:cNvCxnSpPr>
            <a:cxnSpLocks noChangeShapeType="1"/>
          </p:cNvCxnSpPr>
          <p:nvPr/>
        </p:nvCxnSpPr>
        <p:spPr bwMode="auto">
          <a:xfrm>
            <a:off x="80169" y="6754488"/>
            <a:ext cx="2869010" cy="331"/>
          </a:xfrm>
          <a:prstGeom prst="line">
            <a:avLst/>
          </a:prstGeom>
          <a:noFill/>
          <a:ln w="76200" algn="ctr">
            <a:solidFill>
              <a:srgbClr val="B90000"/>
            </a:solidFill>
            <a:round/>
            <a:headEnd/>
            <a:tailEnd/>
          </a:ln>
        </p:spPr>
      </p:cxnSp>
      <p:sp>
        <p:nvSpPr>
          <p:cNvPr id="12363" name="TextBox 173"/>
          <p:cNvSpPr txBox="1">
            <a:spLocks noChangeArrowheads="1"/>
          </p:cNvSpPr>
          <p:nvPr/>
        </p:nvSpPr>
        <p:spPr bwMode="auto">
          <a:xfrm>
            <a:off x="3176986" y="1492255"/>
            <a:ext cx="2857103" cy="390581"/>
          </a:xfrm>
          <a:prstGeom prst="rect">
            <a:avLst/>
          </a:prstGeom>
          <a:noFill/>
          <a:ln w="9525">
            <a:noFill/>
            <a:miter lim="800000"/>
            <a:headEnd/>
            <a:tailEnd/>
          </a:ln>
        </p:spPr>
        <p:txBody>
          <a:bodyPr wrap="square" lIns="21028" tIns="10512" rIns="21028" bIns="10512">
            <a:spAutoFit/>
          </a:bodyPr>
          <a:lstStyle/>
          <a:p>
            <a:pPr algn="l">
              <a:buFont typeface="Arial" charset="0"/>
              <a:buChar char="•"/>
            </a:pPr>
            <a:r>
              <a:rPr lang="en-US" sz="600" dirty="0">
                <a:solidFill>
                  <a:srgbClr val="FFFFFF"/>
                </a:solidFill>
                <a:ea typeface="ＭＳ Ｐゴシック" pitchFamily="34" charset="-128"/>
                <a:cs typeface="Arial" charset="0"/>
              </a:rPr>
              <a:t> Use graphics applications (e.g. Word) to design desired pattern.</a:t>
            </a:r>
          </a:p>
          <a:p>
            <a:pPr algn="l">
              <a:buFont typeface="Arial" charset="0"/>
              <a:buChar char="•"/>
            </a:pPr>
            <a:r>
              <a:rPr lang="en-US" sz="600" dirty="0">
                <a:solidFill>
                  <a:srgbClr val="FFFFFF"/>
                </a:solidFill>
                <a:ea typeface="ＭＳ Ｐゴシック" pitchFamily="34" charset="-128"/>
                <a:cs typeface="Arial" charset="0"/>
              </a:rPr>
              <a:t> Clean cartridge with 91% </a:t>
            </a:r>
            <a:r>
              <a:rPr lang="en-US" sz="600" dirty="0" err="1">
                <a:solidFill>
                  <a:srgbClr val="FFFFFF"/>
                </a:solidFill>
                <a:ea typeface="ＭＳ Ｐゴシック" pitchFamily="34" charset="-128"/>
                <a:cs typeface="Arial" charset="0"/>
              </a:rPr>
              <a:t>isopropanol</a:t>
            </a:r>
            <a:r>
              <a:rPr lang="en-US" sz="600" dirty="0">
                <a:solidFill>
                  <a:srgbClr val="FFFFFF"/>
                </a:solidFill>
                <a:ea typeface="ＭＳ Ｐゴシック" pitchFamily="34" charset="-128"/>
                <a:cs typeface="Arial" charset="0"/>
              </a:rPr>
              <a:t> and </a:t>
            </a:r>
            <a:r>
              <a:rPr lang="en-US" sz="600" dirty="0" err="1">
                <a:solidFill>
                  <a:srgbClr val="FFFFFF"/>
                </a:solidFill>
                <a:ea typeface="ＭＳ Ｐゴシック" pitchFamily="34" charset="-128"/>
                <a:cs typeface="Arial" charset="0"/>
              </a:rPr>
              <a:t>deionized</a:t>
            </a:r>
            <a:r>
              <a:rPr lang="en-US" sz="600" dirty="0">
                <a:solidFill>
                  <a:srgbClr val="FFFFFF"/>
                </a:solidFill>
                <a:ea typeface="ＭＳ Ｐゴシック" pitchFamily="34" charset="-128"/>
                <a:cs typeface="Arial" charset="0"/>
              </a:rPr>
              <a:t> water.</a:t>
            </a:r>
          </a:p>
          <a:p>
            <a:pPr algn="l">
              <a:buFont typeface="Arial" charset="0"/>
              <a:buChar char="•"/>
            </a:pPr>
            <a:r>
              <a:rPr lang="en-US" sz="600" dirty="0">
                <a:solidFill>
                  <a:srgbClr val="FFFFFF"/>
                </a:solidFill>
                <a:ea typeface="ＭＳ Ｐゴシック" pitchFamily="34" charset="-128"/>
                <a:cs typeface="Arial" charset="0"/>
              </a:rPr>
              <a:t> Puncture hole into print reservoir for direct loading of bio-ink.</a:t>
            </a:r>
          </a:p>
          <a:p>
            <a:pPr algn="l">
              <a:buFont typeface="Arial" charset="0"/>
              <a:buChar char="•"/>
            </a:pPr>
            <a:r>
              <a:rPr lang="en-US" sz="600" dirty="0">
                <a:solidFill>
                  <a:srgbClr val="FFFFFF"/>
                </a:solidFill>
                <a:ea typeface="ＭＳ Ｐゴシック" pitchFamily="34" charset="-128"/>
                <a:cs typeface="Arial" charset="0"/>
              </a:rPr>
              <a:t> Formulate bio-ink and transfer to cartridge. </a:t>
            </a:r>
          </a:p>
        </p:txBody>
      </p:sp>
      <p:sp>
        <p:nvSpPr>
          <p:cNvPr id="12365" name="Oval 180"/>
          <p:cNvSpPr>
            <a:spLocks noChangeArrowheads="1"/>
          </p:cNvSpPr>
          <p:nvPr/>
        </p:nvSpPr>
        <p:spPr bwMode="auto">
          <a:xfrm>
            <a:off x="7783033" y="1149958"/>
            <a:ext cx="205978" cy="599612"/>
          </a:xfrm>
          <a:prstGeom prst="ellipse">
            <a:avLst/>
          </a:prstGeom>
          <a:noFill/>
          <a:ln w="60325" algn="ctr">
            <a:solidFill>
              <a:srgbClr val="C00000"/>
            </a:solidFill>
            <a:round/>
            <a:headEnd/>
            <a:tailEnd/>
          </a:ln>
        </p:spPr>
        <p:txBody>
          <a:bodyPr lIns="21028" tIns="10512" rIns="21028" bIns="10512"/>
          <a:lstStyle/>
          <a:p>
            <a:pPr algn="l" defTabSz="1009350"/>
            <a:endParaRPr lang="en-US" sz="2000" dirty="0">
              <a:solidFill>
                <a:srgbClr val="000000"/>
              </a:solidFill>
              <a:ea typeface="ＭＳ Ｐゴシック" pitchFamily="34" charset="-128"/>
              <a:cs typeface="Arial" charset="0"/>
            </a:endParaRPr>
          </a:p>
        </p:txBody>
      </p:sp>
      <p:sp>
        <p:nvSpPr>
          <p:cNvPr id="12366" name="TextBox 183"/>
          <p:cNvSpPr txBox="1">
            <a:spLocks noChangeArrowheads="1"/>
          </p:cNvSpPr>
          <p:nvPr/>
        </p:nvSpPr>
        <p:spPr bwMode="auto">
          <a:xfrm>
            <a:off x="8118083" y="870148"/>
            <a:ext cx="113109" cy="144360"/>
          </a:xfrm>
          <a:prstGeom prst="rect">
            <a:avLst/>
          </a:prstGeom>
          <a:noFill/>
          <a:ln w="9525">
            <a:noFill/>
            <a:miter lim="800000"/>
            <a:headEnd/>
            <a:tailEnd/>
          </a:ln>
        </p:spPr>
        <p:txBody>
          <a:bodyPr lIns="21028" tIns="10512" rIns="21028" bIns="10512">
            <a:spAutoFit/>
          </a:bodyPr>
          <a:lstStyle/>
          <a:p>
            <a:pPr algn="l"/>
            <a:r>
              <a:rPr lang="en-US" sz="800" b="1" dirty="0">
                <a:solidFill>
                  <a:srgbClr val="000000"/>
                </a:solidFill>
                <a:ea typeface="ＭＳ Ｐゴシック" pitchFamily="34" charset="-128"/>
                <a:cs typeface="Arial" charset="0"/>
              </a:rPr>
              <a:t>A</a:t>
            </a:r>
          </a:p>
        </p:txBody>
      </p:sp>
      <p:sp>
        <p:nvSpPr>
          <p:cNvPr id="12367" name="TextBox 185"/>
          <p:cNvSpPr txBox="1">
            <a:spLocks noChangeArrowheads="1"/>
          </p:cNvSpPr>
          <p:nvPr/>
        </p:nvSpPr>
        <p:spPr bwMode="auto">
          <a:xfrm>
            <a:off x="8123375" y="1454987"/>
            <a:ext cx="113109" cy="144360"/>
          </a:xfrm>
          <a:prstGeom prst="rect">
            <a:avLst/>
          </a:prstGeom>
          <a:noFill/>
          <a:ln w="9525">
            <a:noFill/>
            <a:miter lim="800000"/>
            <a:headEnd/>
            <a:tailEnd/>
          </a:ln>
        </p:spPr>
        <p:txBody>
          <a:bodyPr lIns="21028" tIns="10512" rIns="21028" bIns="10512">
            <a:spAutoFit/>
          </a:bodyPr>
          <a:lstStyle/>
          <a:p>
            <a:pPr algn="l"/>
            <a:r>
              <a:rPr lang="en-US" sz="800" b="1" dirty="0">
                <a:solidFill>
                  <a:srgbClr val="000000"/>
                </a:solidFill>
                <a:ea typeface="ＭＳ Ｐゴシック" pitchFamily="34" charset="-128"/>
                <a:cs typeface="Arial" charset="0"/>
              </a:rPr>
              <a:t>B</a:t>
            </a:r>
          </a:p>
        </p:txBody>
      </p:sp>
      <p:cxnSp>
        <p:nvCxnSpPr>
          <p:cNvPr id="12368" name="Straight Arrow Connector 187"/>
          <p:cNvCxnSpPr>
            <a:cxnSpLocks noChangeShapeType="1"/>
          </p:cNvCxnSpPr>
          <p:nvPr/>
        </p:nvCxnSpPr>
        <p:spPr bwMode="auto">
          <a:xfrm flipV="1">
            <a:off x="6739247" y="1481942"/>
            <a:ext cx="1036122" cy="202870"/>
          </a:xfrm>
          <a:prstGeom prst="straightConnector1">
            <a:avLst/>
          </a:prstGeom>
          <a:noFill/>
          <a:ln w="38100" algn="ctr">
            <a:solidFill>
              <a:srgbClr val="C00000"/>
            </a:solidFill>
            <a:round/>
            <a:headEnd/>
            <a:tailEnd type="arrow" w="med" len="med"/>
          </a:ln>
        </p:spPr>
      </p:cxnSp>
      <p:sp>
        <p:nvSpPr>
          <p:cNvPr id="12369" name="Rectangle 190"/>
          <p:cNvSpPr>
            <a:spLocks noChangeArrowheads="1"/>
          </p:cNvSpPr>
          <p:nvPr/>
        </p:nvSpPr>
        <p:spPr bwMode="auto">
          <a:xfrm>
            <a:off x="6031709" y="1150938"/>
            <a:ext cx="778997" cy="667580"/>
          </a:xfrm>
          <a:prstGeom prst="rect">
            <a:avLst/>
          </a:prstGeom>
          <a:noFill/>
          <a:ln w="9525">
            <a:noFill/>
            <a:miter lim="800000"/>
            <a:headEnd/>
            <a:tailEnd/>
          </a:ln>
        </p:spPr>
        <p:txBody>
          <a:bodyPr wrap="square" lIns="21028" tIns="10512" rIns="21028" bIns="10512">
            <a:spAutoFit/>
          </a:bodyPr>
          <a:lstStyle/>
          <a:p>
            <a:pPr algn="l"/>
            <a:r>
              <a:rPr lang="en-US" sz="600" dirty="0">
                <a:solidFill>
                  <a:srgbClr val="FFFFFF"/>
                </a:solidFill>
                <a:ea typeface="ＭＳ Ｐゴシック" pitchFamily="34" charset="-128"/>
                <a:cs typeface="Arial" charset="0"/>
              </a:rPr>
              <a:t>Ink (A) does not share the same light absorbance profile as printed bio-ink (B) and indicates that the cartridge is clean of ink.</a:t>
            </a:r>
          </a:p>
        </p:txBody>
      </p:sp>
      <p:sp>
        <p:nvSpPr>
          <p:cNvPr id="12370" name="TextBox 148"/>
          <p:cNvSpPr txBox="1">
            <a:spLocks noChangeArrowheads="1"/>
          </p:cNvSpPr>
          <p:nvPr/>
        </p:nvSpPr>
        <p:spPr bwMode="auto">
          <a:xfrm>
            <a:off x="5974557" y="2047875"/>
            <a:ext cx="2620963" cy="298248"/>
          </a:xfrm>
          <a:prstGeom prst="rect">
            <a:avLst/>
          </a:prstGeom>
          <a:noFill/>
          <a:ln w="9525">
            <a:noFill/>
            <a:miter lim="800000"/>
            <a:headEnd/>
            <a:tailEnd/>
          </a:ln>
        </p:spPr>
        <p:txBody>
          <a:bodyPr lIns="21028" tIns="10512" rIns="21028" bIns="10512">
            <a:spAutoFit/>
          </a:bodyPr>
          <a:lstStyle/>
          <a:p>
            <a:pPr algn="l">
              <a:buFont typeface="Arial" charset="0"/>
              <a:buChar char="•"/>
            </a:pPr>
            <a:r>
              <a:rPr lang="en-US" sz="600" dirty="0">
                <a:solidFill>
                  <a:srgbClr val="FFFFFF"/>
                </a:solidFill>
                <a:ea typeface="ＭＳ Ｐゴシック" pitchFamily="34" charset="-128"/>
                <a:cs typeface="Arial" charset="0"/>
              </a:rPr>
              <a:t> Install cartridge onto printer.</a:t>
            </a:r>
          </a:p>
          <a:p>
            <a:pPr algn="l">
              <a:buFont typeface="Arial" charset="0"/>
              <a:buChar char="•"/>
            </a:pPr>
            <a:r>
              <a:rPr lang="en-US" sz="600" dirty="0">
                <a:solidFill>
                  <a:srgbClr val="FFFFFF"/>
                </a:solidFill>
                <a:ea typeface="ＭＳ Ｐゴシック" pitchFamily="34" charset="-128"/>
                <a:cs typeface="Arial" charset="0"/>
              </a:rPr>
              <a:t> Place receiving bio-paper on bio-paper tray.</a:t>
            </a:r>
          </a:p>
          <a:p>
            <a:pPr algn="l">
              <a:buFont typeface="Arial" charset="0"/>
              <a:buChar char="•"/>
            </a:pPr>
            <a:r>
              <a:rPr lang="en-US" sz="600" dirty="0">
                <a:solidFill>
                  <a:srgbClr val="FFFFFF"/>
                </a:solidFill>
                <a:ea typeface="ＭＳ Ｐゴシック" pitchFamily="34" charset="-128"/>
                <a:cs typeface="Arial" charset="0"/>
              </a:rPr>
              <a:t> Press print and pull mechanical switch to bypass paper feed.</a:t>
            </a:r>
          </a:p>
        </p:txBody>
      </p:sp>
      <p:sp>
        <p:nvSpPr>
          <p:cNvPr id="12371" name="TextBox 149"/>
          <p:cNvSpPr txBox="1">
            <a:spLocks noChangeArrowheads="1"/>
          </p:cNvSpPr>
          <p:nvPr/>
        </p:nvSpPr>
        <p:spPr bwMode="auto">
          <a:xfrm>
            <a:off x="4390628" y="1375284"/>
            <a:ext cx="810816" cy="113582"/>
          </a:xfrm>
          <a:prstGeom prst="rect">
            <a:avLst/>
          </a:prstGeom>
          <a:noFill/>
          <a:ln w="9525">
            <a:noFill/>
            <a:miter lim="800000"/>
            <a:headEnd/>
            <a:tailEnd/>
          </a:ln>
        </p:spPr>
        <p:txBody>
          <a:bodyPr lIns="21028" tIns="10512" rIns="21028" bIns="10512">
            <a:spAutoFit/>
          </a:bodyPr>
          <a:lstStyle/>
          <a:p>
            <a:pPr algn="l"/>
            <a:r>
              <a:rPr lang="en-US" sz="600" dirty="0">
                <a:solidFill>
                  <a:srgbClr val="FFFFFF"/>
                </a:solidFill>
                <a:ea typeface="ＭＳ Ｐゴシック" pitchFamily="34" charset="-128"/>
                <a:cs typeface="Arial" charset="0"/>
              </a:rPr>
              <a:t>Transfer of bio-ink</a:t>
            </a:r>
          </a:p>
        </p:txBody>
      </p:sp>
      <p:grpSp>
        <p:nvGrpSpPr>
          <p:cNvPr id="32" name="Group 185"/>
          <p:cNvGrpSpPr/>
          <p:nvPr/>
        </p:nvGrpSpPr>
        <p:grpSpPr>
          <a:xfrm>
            <a:off x="4461274" y="917553"/>
            <a:ext cx="743347" cy="423664"/>
            <a:chOff x="17843484" y="4404256"/>
            <a:chExt cx="2973388" cy="2033585"/>
          </a:xfrm>
        </p:grpSpPr>
        <p:pic>
          <p:nvPicPr>
            <p:cNvPr id="12302" name="Picture 47" descr="H:\untitled folder\15mLconicle.jpg"/>
            <p:cNvPicPr>
              <a:picLocks noChangeAspect="1" noChangeArrowheads="1"/>
            </p:cNvPicPr>
            <p:nvPr/>
          </p:nvPicPr>
          <p:blipFill>
            <a:blip r:embed="rId18" cstate="print"/>
            <a:srcRect/>
            <a:stretch>
              <a:fillRect/>
            </a:stretch>
          </p:blipFill>
          <p:spPr bwMode="auto">
            <a:xfrm>
              <a:off x="17843484" y="4700059"/>
              <a:ext cx="941388" cy="1636713"/>
            </a:xfrm>
            <a:prstGeom prst="rect">
              <a:avLst/>
            </a:prstGeom>
            <a:noFill/>
            <a:ln w="9525">
              <a:noFill/>
              <a:miter lim="800000"/>
              <a:headEnd/>
              <a:tailEnd/>
            </a:ln>
          </p:spPr>
        </p:pic>
        <p:pic>
          <p:nvPicPr>
            <p:cNvPr id="12303" name="Picture 48" descr="H:\untitled folder\cartridge.jpg"/>
            <p:cNvPicPr>
              <a:picLocks noChangeAspect="1" noChangeArrowheads="1"/>
            </p:cNvPicPr>
            <p:nvPr/>
          </p:nvPicPr>
          <p:blipFill>
            <a:blip r:embed="rId19" cstate="print"/>
            <a:srcRect/>
            <a:stretch>
              <a:fillRect/>
            </a:stretch>
          </p:blipFill>
          <p:spPr bwMode="auto">
            <a:xfrm rot="20469078">
              <a:off x="19346847" y="4718579"/>
              <a:ext cx="1470025" cy="1719262"/>
            </a:xfrm>
            <a:prstGeom prst="rect">
              <a:avLst/>
            </a:prstGeom>
            <a:noFill/>
            <a:ln w="9525">
              <a:noFill/>
              <a:miter lim="800000"/>
              <a:headEnd/>
              <a:tailEnd/>
            </a:ln>
          </p:spPr>
        </p:pic>
        <p:sp>
          <p:nvSpPr>
            <p:cNvPr id="12372" name="Curved Down Arrow 164"/>
            <p:cNvSpPr>
              <a:spLocks noChangeArrowheads="1"/>
            </p:cNvSpPr>
            <p:nvPr/>
          </p:nvSpPr>
          <p:spPr bwMode="auto">
            <a:xfrm rot="1001164">
              <a:off x="18669512" y="4404256"/>
              <a:ext cx="1302809" cy="501120"/>
            </a:xfrm>
            <a:prstGeom prst="curvedDownArrow">
              <a:avLst>
                <a:gd name="adj1" fmla="val 25072"/>
                <a:gd name="adj2" fmla="val 58348"/>
                <a:gd name="adj3" fmla="val 29605"/>
              </a:avLst>
            </a:prstGeom>
            <a:solidFill>
              <a:schemeClr val="accent1"/>
            </a:solidFill>
            <a:ln w="9525" algn="ctr">
              <a:solidFill>
                <a:schemeClr val="tx1"/>
              </a:solidFill>
              <a:round/>
              <a:headEnd/>
              <a:tailEnd/>
            </a:ln>
          </p:spPr>
          <p:txBody>
            <a:bodyPr/>
            <a:lstStyle/>
            <a:p>
              <a:pPr algn="l" defTabSz="1009350"/>
              <a:endParaRPr lang="en-US" sz="2000" dirty="0">
                <a:solidFill>
                  <a:srgbClr val="000000"/>
                </a:solidFill>
                <a:ea typeface="ＭＳ Ｐゴシック" pitchFamily="34" charset="-128"/>
                <a:cs typeface="Arial" charset="0"/>
              </a:endParaRPr>
            </a:p>
          </p:txBody>
        </p:sp>
      </p:grpSp>
      <p:sp>
        <p:nvSpPr>
          <p:cNvPr id="12373" name="TextBox 168"/>
          <p:cNvSpPr txBox="1">
            <a:spLocks noChangeArrowheads="1"/>
          </p:cNvSpPr>
          <p:nvPr/>
        </p:nvSpPr>
        <p:spPr bwMode="auto">
          <a:xfrm>
            <a:off x="3359551" y="3356901"/>
            <a:ext cx="2252663" cy="482914"/>
          </a:xfrm>
          <a:prstGeom prst="rect">
            <a:avLst/>
          </a:prstGeom>
          <a:noFill/>
          <a:ln w="9525">
            <a:noFill/>
            <a:miter lim="800000"/>
            <a:headEnd/>
            <a:tailEnd/>
          </a:ln>
        </p:spPr>
        <p:txBody>
          <a:bodyPr lIns="21028" tIns="10512" rIns="21028" bIns="10512">
            <a:spAutoFit/>
          </a:bodyPr>
          <a:lstStyle/>
          <a:p>
            <a:pPr algn="l"/>
            <a:r>
              <a:rPr lang="en-US" sz="600" dirty="0">
                <a:solidFill>
                  <a:srgbClr val="FFFFFF"/>
                </a:solidFill>
                <a:ea typeface="ＭＳ Ｐゴシック" pitchFamily="34" charset="-128"/>
                <a:cs typeface="Arial" charset="0"/>
              </a:rPr>
              <a:t>Poisson’s distribution indicating the probability of  the  amount of cells appearing in a printed period  (Times New Roman, 8 pt. font – seen in chart title at 500X zoom) as a function of cell concentration in a drop (140 </a:t>
            </a:r>
            <a:r>
              <a:rPr lang="en-US" sz="600" dirty="0" err="1">
                <a:solidFill>
                  <a:srgbClr val="FFFFFF"/>
                </a:solidFill>
                <a:ea typeface="ＭＳ Ｐゴシック" pitchFamily="34" charset="-128"/>
                <a:cs typeface="Arial" charset="0"/>
              </a:rPr>
              <a:t>pL</a:t>
            </a:r>
            <a:r>
              <a:rPr lang="en-US" sz="600" dirty="0">
                <a:solidFill>
                  <a:srgbClr val="FFFFFF"/>
                </a:solidFill>
                <a:ea typeface="ＭＳ Ｐゴシック" pitchFamily="34" charset="-128"/>
                <a:cs typeface="Arial" charset="0"/>
              </a:rPr>
              <a:t> volume). </a:t>
            </a:r>
          </a:p>
          <a:p>
            <a:pPr algn="l"/>
            <a:endParaRPr lang="en-US" sz="600" dirty="0">
              <a:solidFill>
                <a:srgbClr val="FFFFFF"/>
              </a:solidFill>
              <a:ea typeface="ＭＳ Ｐゴシック" pitchFamily="34" charset="-128"/>
              <a:cs typeface="Arial" charset="0"/>
            </a:endParaRPr>
          </a:p>
        </p:txBody>
      </p:sp>
      <p:pic>
        <p:nvPicPr>
          <p:cNvPr id="12374" name="Picture 4"/>
          <p:cNvPicPr>
            <a:picLocks noChangeAspect="1" noChangeArrowheads="1"/>
          </p:cNvPicPr>
          <p:nvPr/>
        </p:nvPicPr>
        <p:blipFill>
          <a:blip r:embed="rId20" cstate="print"/>
          <a:srcRect l="3333" t="41113" r="73334" b="34219"/>
          <a:stretch>
            <a:fillRect/>
          </a:stretch>
        </p:blipFill>
        <p:spPr bwMode="auto">
          <a:xfrm>
            <a:off x="5199392" y="2084567"/>
            <a:ext cx="80169" cy="57216"/>
          </a:xfrm>
          <a:prstGeom prst="rect">
            <a:avLst/>
          </a:prstGeom>
          <a:noFill/>
          <a:ln w="9525">
            <a:noFill/>
            <a:miter lim="800000"/>
            <a:headEnd/>
            <a:tailEnd/>
          </a:ln>
        </p:spPr>
      </p:pic>
      <p:sp>
        <p:nvSpPr>
          <p:cNvPr id="12376" name="TextBox 175"/>
          <p:cNvSpPr txBox="1">
            <a:spLocks noChangeArrowheads="1"/>
          </p:cNvSpPr>
          <p:nvPr/>
        </p:nvSpPr>
        <p:spPr bwMode="auto">
          <a:xfrm>
            <a:off x="1867297" y="6541731"/>
            <a:ext cx="1014413" cy="175138"/>
          </a:xfrm>
          <a:prstGeom prst="rect">
            <a:avLst/>
          </a:prstGeom>
          <a:noFill/>
          <a:ln w="9525">
            <a:noFill/>
            <a:miter lim="800000"/>
            <a:headEnd/>
            <a:tailEnd/>
          </a:ln>
        </p:spPr>
        <p:txBody>
          <a:bodyPr lIns="21028" tIns="10512" rIns="21028" bIns="10512">
            <a:spAutoFit/>
          </a:bodyPr>
          <a:lstStyle/>
          <a:p>
            <a:r>
              <a:rPr lang="en-US" sz="500" dirty="0">
                <a:solidFill>
                  <a:srgbClr val="FFFFFF"/>
                </a:solidFill>
                <a:ea typeface="ＭＳ Ｐゴシック" pitchFamily="34" charset="-128"/>
                <a:cs typeface="Arial" charset="0"/>
              </a:rPr>
              <a:t>Precipitated salt formation enveloped cell </a:t>
            </a:r>
          </a:p>
        </p:txBody>
      </p:sp>
      <p:sp>
        <p:nvSpPr>
          <p:cNvPr id="12377" name="TextBox 176"/>
          <p:cNvSpPr txBox="1">
            <a:spLocks noChangeArrowheads="1"/>
          </p:cNvSpPr>
          <p:nvPr/>
        </p:nvSpPr>
        <p:spPr bwMode="auto">
          <a:xfrm>
            <a:off x="1945710" y="6041296"/>
            <a:ext cx="612775" cy="98194"/>
          </a:xfrm>
          <a:prstGeom prst="rect">
            <a:avLst/>
          </a:prstGeom>
          <a:noFill/>
          <a:ln w="9525">
            <a:noFill/>
            <a:miter lim="800000"/>
            <a:headEnd/>
            <a:tailEnd/>
          </a:ln>
        </p:spPr>
        <p:txBody>
          <a:bodyPr lIns="21028" tIns="10512" rIns="21028" bIns="10512">
            <a:spAutoFit/>
          </a:bodyPr>
          <a:lstStyle/>
          <a:p>
            <a:pPr algn="l"/>
            <a:endParaRPr lang="en-US" sz="500" dirty="0">
              <a:solidFill>
                <a:srgbClr val="FFFFFF"/>
              </a:solidFill>
              <a:ea typeface="ＭＳ Ｐゴシック" pitchFamily="34" charset="-128"/>
              <a:cs typeface="Arial" charset="0"/>
            </a:endParaRPr>
          </a:p>
        </p:txBody>
      </p:sp>
      <p:sp>
        <p:nvSpPr>
          <p:cNvPr id="12379" name="TextBox 181"/>
          <p:cNvSpPr txBox="1">
            <a:spLocks noChangeArrowheads="1"/>
          </p:cNvSpPr>
          <p:nvPr/>
        </p:nvSpPr>
        <p:spPr bwMode="auto">
          <a:xfrm>
            <a:off x="5986066" y="865850"/>
            <a:ext cx="792956" cy="205915"/>
          </a:xfrm>
          <a:prstGeom prst="rect">
            <a:avLst/>
          </a:prstGeom>
          <a:noFill/>
          <a:ln w="9525">
            <a:noFill/>
            <a:miter lim="800000"/>
            <a:headEnd/>
            <a:tailEnd/>
          </a:ln>
        </p:spPr>
        <p:txBody>
          <a:bodyPr lIns="21028" tIns="10512" rIns="21028" bIns="10512">
            <a:spAutoFit/>
          </a:bodyPr>
          <a:lstStyle/>
          <a:p>
            <a:r>
              <a:rPr lang="en-US" sz="600" b="1" i="1" dirty="0">
                <a:solidFill>
                  <a:srgbClr val="FFFF99"/>
                </a:solidFill>
                <a:ea typeface="ＭＳ Ｐゴシック" pitchFamily="34" charset="-128"/>
                <a:cs typeface="Arial" charset="0"/>
              </a:rPr>
              <a:t>IS THE CARTRIDGE REALLY CLEAN?</a:t>
            </a:r>
          </a:p>
        </p:txBody>
      </p:sp>
      <p:sp>
        <p:nvSpPr>
          <p:cNvPr id="12380" name="TextBox 182"/>
          <p:cNvSpPr txBox="1">
            <a:spLocks noChangeArrowheads="1"/>
          </p:cNvSpPr>
          <p:nvPr/>
        </p:nvSpPr>
        <p:spPr bwMode="auto">
          <a:xfrm>
            <a:off x="3414322" y="4018037"/>
            <a:ext cx="2621359" cy="298248"/>
          </a:xfrm>
          <a:prstGeom prst="rect">
            <a:avLst/>
          </a:prstGeom>
          <a:noFill/>
          <a:ln w="9525">
            <a:noFill/>
            <a:miter lim="800000"/>
            <a:headEnd/>
            <a:tailEnd/>
          </a:ln>
        </p:spPr>
        <p:txBody>
          <a:bodyPr lIns="21028" tIns="10512" rIns="21028" bIns="10512">
            <a:spAutoFit/>
          </a:bodyPr>
          <a:lstStyle/>
          <a:p>
            <a:pPr algn="l">
              <a:buFont typeface="Arial" charset="0"/>
              <a:buChar char="•"/>
            </a:pPr>
            <a:r>
              <a:rPr lang="en-US" sz="600" dirty="0">
                <a:solidFill>
                  <a:srgbClr val="FFFFFF"/>
                </a:solidFill>
                <a:ea typeface="ＭＳ Ｐゴシック" pitchFamily="34" charset="-128"/>
                <a:cs typeface="Arial" charset="0"/>
              </a:rPr>
              <a:t> View pattern under microscope.</a:t>
            </a:r>
          </a:p>
          <a:p>
            <a:pPr algn="l">
              <a:buFont typeface="Arial" charset="0"/>
              <a:buChar char="•"/>
            </a:pPr>
            <a:r>
              <a:rPr lang="en-US" sz="600" dirty="0">
                <a:solidFill>
                  <a:srgbClr val="FFFFFF"/>
                </a:solidFill>
                <a:ea typeface="ＭＳ Ｐゴシック" pitchFamily="34" charset="-128"/>
                <a:cs typeface="Arial" charset="0"/>
              </a:rPr>
              <a:t> Add nutrient media after 30 minutes to sustain cells and put into       incubator.</a:t>
            </a:r>
          </a:p>
        </p:txBody>
      </p:sp>
      <p:grpSp>
        <p:nvGrpSpPr>
          <p:cNvPr id="33" name="Group 44"/>
          <p:cNvGrpSpPr>
            <a:grpSpLocks/>
          </p:cNvGrpSpPr>
          <p:nvPr/>
        </p:nvGrpSpPr>
        <p:grpSpPr bwMode="auto">
          <a:xfrm>
            <a:off x="3301726" y="4480719"/>
            <a:ext cx="915468" cy="724296"/>
            <a:chOff x="14258925" y="13323224"/>
            <a:chExt cx="5523162" cy="5510430"/>
          </a:xfrm>
        </p:grpSpPr>
        <p:pic>
          <p:nvPicPr>
            <p:cNvPr id="12406" name="Content Placeholder 8" descr="DSC00039.JPG"/>
            <p:cNvPicPr>
              <a:picLocks noChangeAspect="1"/>
            </p:cNvPicPr>
            <p:nvPr/>
          </p:nvPicPr>
          <p:blipFill>
            <a:blip r:embed="rId21" cstate="print"/>
            <a:srcRect/>
            <a:stretch>
              <a:fillRect/>
            </a:stretch>
          </p:blipFill>
          <p:spPr bwMode="auto">
            <a:xfrm>
              <a:off x="14258925" y="15279800"/>
              <a:ext cx="4236508" cy="3177381"/>
            </a:xfrm>
            <a:prstGeom prst="rect">
              <a:avLst/>
            </a:prstGeom>
            <a:noFill/>
            <a:ln w="9525">
              <a:noFill/>
              <a:miter lim="800000"/>
              <a:headEnd/>
              <a:tailEnd/>
            </a:ln>
          </p:spPr>
        </p:pic>
        <p:sp>
          <p:nvSpPr>
            <p:cNvPr id="41" name="Oval 40"/>
            <p:cNvSpPr>
              <a:spLocks noChangeArrowheads="1"/>
            </p:cNvSpPr>
            <p:nvPr/>
          </p:nvSpPr>
          <p:spPr bwMode="auto">
            <a:xfrm>
              <a:off x="15097125" y="16468450"/>
              <a:ext cx="609600" cy="609500"/>
            </a:xfrm>
            <a:prstGeom prst="ellipse">
              <a:avLst/>
            </a:prstGeom>
            <a:noFill/>
            <a:ln w="38100" cap="rnd">
              <a:solidFill>
                <a:srgbClr val="FF0000"/>
              </a:solidFill>
              <a:round/>
              <a:headEnd/>
              <a:tailEnd/>
            </a:ln>
            <a:effectLst>
              <a:outerShdw blurRad="63500" dist="26940" dir="5400000" rotWithShape="0">
                <a:srgbClr val="000000">
                  <a:alpha val="34999"/>
                </a:srgbClr>
              </a:outerShdw>
            </a:effectLst>
          </p:spPr>
          <p:txBody>
            <a:bodyPr anchor="ctr"/>
            <a:lstStyle/>
            <a:p>
              <a:pPr>
                <a:defRPr/>
              </a:pPr>
              <a:endParaRPr lang="en-US" sz="2000" dirty="0">
                <a:solidFill>
                  <a:srgbClr val="FFFFFF"/>
                </a:solidFill>
                <a:ea typeface="ＭＳ Ｐゴシック" pitchFamily="-107" charset="-128"/>
                <a:cs typeface="Arial" charset="0"/>
              </a:endParaRPr>
            </a:p>
          </p:txBody>
        </p:sp>
        <p:cxnSp>
          <p:nvCxnSpPr>
            <p:cNvPr id="42" name="Straight Connector 41"/>
            <p:cNvCxnSpPr>
              <a:cxnSpLocks noChangeShapeType="1"/>
              <a:stCxn id="41" idx="0"/>
            </p:cNvCxnSpPr>
            <p:nvPr/>
          </p:nvCxnSpPr>
          <p:spPr bwMode="auto">
            <a:xfrm rot="5400000" flipH="1" flipV="1">
              <a:off x="16019393" y="12705756"/>
              <a:ext cx="3145226" cy="4380162"/>
            </a:xfrm>
            <a:prstGeom prst="line">
              <a:avLst/>
            </a:prstGeom>
            <a:noFill/>
            <a:ln w="38100" cap="rnd">
              <a:solidFill>
                <a:srgbClr val="FF0000"/>
              </a:solidFill>
              <a:round/>
              <a:headEnd/>
              <a:tailEnd/>
            </a:ln>
            <a:effectLst>
              <a:outerShdw blurRad="63500" algn="tl" rotWithShape="0">
                <a:srgbClr val="000000">
                  <a:alpha val="64000"/>
                </a:srgbClr>
              </a:outerShdw>
            </a:effectLst>
          </p:spPr>
        </p:cxnSp>
        <p:cxnSp>
          <p:nvCxnSpPr>
            <p:cNvPr id="43" name="Straight Connector 42"/>
            <p:cNvCxnSpPr>
              <a:cxnSpLocks noChangeShapeType="1"/>
              <a:stCxn id="41" idx="4"/>
            </p:cNvCxnSpPr>
            <p:nvPr/>
          </p:nvCxnSpPr>
          <p:spPr bwMode="auto">
            <a:xfrm rot="16200000" flipH="1">
              <a:off x="16204142" y="16275729"/>
              <a:ext cx="1755707" cy="3360143"/>
            </a:xfrm>
            <a:prstGeom prst="line">
              <a:avLst/>
            </a:prstGeom>
            <a:noFill/>
            <a:ln w="38100" cap="rnd">
              <a:solidFill>
                <a:srgbClr val="FF0000"/>
              </a:solidFill>
              <a:round/>
              <a:headEnd/>
              <a:tailEnd/>
            </a:ln>
            <a:effectLst>
              <a:outerShdw blurRad="63500" algn="tl" rotWithShape="0">
                <a:srgbClr val="000000">
                  <a:alpha val="64000"/>
                </a:srgbClr>
              </a:outerShdw>
            </a:effectLst>
          </p:spPr>
        </p:cxnSp>
      </p:grpSp>
      <p:sp>
        <p:nvSpPr>
          <p:cNvPr id="12382" name="TextBox 208"/>
          <p:cNvSpPr txBox="1">
            <a:spLocks noChangeArrowheads="1"/>
          </p:cNvSpPr>
          <p:nvPr/>
        </p:nvSpPr>
        <p:spPr bwMode="auto">
          <a:xfrm>
            <a:off x="3359944" y="4279307"/>
            <a:ext cx="2463006" cy="130254"/>
          </a:xfrm>
          <a:prstGeom prst="rect">
            <a:avLst/>
          </a:prstGeom>
          <a:noFill/>
          <a:ln w="9525">
            <a:noFill/>
            <a:miter lim="800000"/>
            <a:headEnd/>
            <a:tailEnd/>
          </a:ln>
        </p:spPr>
        <p:txBody>
          <a:bodyPr lIns="21028" tIns="10512" rIns="21028" bIns="10512">
            <a:spAutoFit/>
          </a:bodyPr>
          <a:lstStyle/>
          <a:p>
            <a:r>
              <a:rPr lang="en-US" sz="700" b="1" i="1" dirty="0">
                <a:solidFill>
                  <a:srgbClr val="FFFF99"/>
                </a:solidFill>
                <a:ea typeface="ＭＳ Ｐゴシック" pitchFamily="34" charset="-128"/>
                <a:cs typeface="Arial" charset="0"/>
              </a:rPr>
              <a:t>Current Prints</a:t>
            </a:r>
          </a:p>
        </p:txBody>
      </p:sp>
      <p:sp>
        <p:nvSpPr>
          <p:cNvPr id="12383" name="Text Box 98"/>
          <p:cNvSpPr txBox="1">
            <a:spLocks noChangeArrowheads="1"/>
          </p:cNvSpPr>
          <p:nvPr/>
        </p:nvSpPr>
        <p:spPr bwMode="auto">
          <a:xfrm>
            <a:off x="3243263" y="6345371"/>
            <a:ext cx="2816622" cy="246063"/>
          </a:xfrm>
          <a:prstGeom prst="rect">
            <a:avLst/>
          </a:prstGeom>
          <a:noFill/>
          <a:ln w="9525">
            <a:noFill/>
            <a:miter lim="800000"/>
            <a:headEnd/>
            <a:tailEnd/>
          </a:ln>
        </p:spPr>
        <p:txBody>
          <a:bodyPr lIns="21028" tIns="10512" rIns="21028" bIns="10512"/>
          <a:lstStyle/>
          <a:p>
            <a:pPr algn="l" defTabSz="1009350">
              <a:spcBef>
                <a:spcPct val="50000"/>
              </a:spcBef>
            </a:pPr>
            <a:r>
              <a:rPr lang="en-US" sz="400" b="1" dirty="0">
                <a:solidFill>
                  <a:srgbClr val="FFFFFF"/>
                </a:solidFill>
                <a:ea typeface="ＭＳ Ｐゴシック" pitchFamily="34" charset="-128"/>
                <a:cs typeface="Arial" charset="0"/>
              </a:rPr>
              <a:t>A</a:t>
            </a:r>
            <a:r>
              <a:rPr lang="en-US" sz="400" dirty="0">
                <a:solidFill>
                  <a:srgbClr val="FFFFFF"/>
                </a:solidFill>
                <a:ea typeface="ＭＳ Ｐゴシック" pitchFamily="34" charset="-128"/>
                <a:cs typeface="Arial" charset="0"/>
              </a:rPr>
              <a:t>: Printed 2x4 dot array pattern with Rat2 cells suspended in 0.1X PBS.  Evaporation 30 seconds post print.</a:t>
            </a:r>
          </a:p>
          <a:p>
            <a:pPr algn="l" defTabSz="1009350">
              <a:spcBef>
                <a:spcPct val="50000"/>
              </a:spcBef>
            </a:pPr>
            <a:r>
              <a:rPr lang="en-US" sz="400" b="1" dirty="0">
                <a:solidFill>
                  <a:srgbClr val="FFFFFF"/>
                </a:solidFill>
                <a:ea typeface="ＭＳ Ｐゴシック" pitchFamily="34" charset="-128"/>
                <a:cs typeface="Arial" charset="0"/>
              </a:rPr>
              <a:t>B</a:t>
            </a:r>
            <a:r>
              <a:rPr lang="en-US" sz="400" dirty="0">
                <a:solidFill>
                  <a:srgbClr val="FFFFFF"/>
                </a:solidFill>
                <a:ea typeface="ＭＳ Ｐゴシック" pitchFamily="34" charset="-128"/>
                <a:cs typeface="Arial" charset="0"/>
              </a:rPr>
              <a:t>: Printed ring pattern (see upper right of picture) of agarose onto glass cover slip, seen at 4X. Pattern disappears after cell and media deposition.</a:t>
            </a:r>
          </a:p>
          <a:p>
            <a:pPr algn="l" defTabSz="1009350">
              <a:spcBef>
                <a:spcPct val="50000"/>
              </a:spcBef>
            </a:pPr>
            <a:r>
              <a:rPr lang="en-US" sz="400" b="1" dirty="0">
                <a:solidFill>
                  <a:srgbClr val="FFFFFF"/>
                </a:solidFill>
                <a:ea typeface="ＭＳ Ｐゴシック" pitchFamily="34" charset="-128"/>
                <a:cs typeface="Arial" charset="0"/>
              </a:rPr>
              <a:t>C</a:t>
            </a:r>
            <a:r>
              <a:rPr lang="en-US" sz="400" dirty="0">
                <a:solidFill>
                  <a:srgbClr val="FFFFFF"/>
                </a:solidFill>
                <a:ea typeface="ＭＳ Ｐゴシック" pitchFamily="34" charset="-128"/>
                <a:cs typeface="Arial" charset="0"/>
              </a:rPr>
              <a:t>: Rat2 cells manually seeded and adhered onto printed collagen I (some collagen I lifted after addition of media. Fluorescent microscopy (bottom left of picture) verifies cell presence.</a:t>
            </a:r>
          </a:p>
        </p:txBody>
      </p:sp>
      <p:sp>
        <p:nvSpPr>
          <p:cNvPr id="12384" name="TextBox 213"/>
          <p:cNvSpPr txBox="1">
            <a:spLocks noChangeArrowheads="1"/>
          </p:cNvSpPr>
          <p:nvPr/>
        </p:nvSpPr>
        <p:spPr bwMode="auto">
          <a:xfrm>
            <a:off x="5480453" y="4790281"/>
            <a:ext cx="113109" cy="144360"/>
          </a:xfrm>
          <a:prstGeom prst="rect">
            <a:avLst/>
          </a:prstGeom>
          <a:noFill/>
          <a:ln w="9525">
            <a:noFill/>
            <a:miter lim="800000"/>
            <a:headEnd/>
            <a:tailEnd/>
          </a:ln>
        </p:spPr>
        <p:txBody>
          <a:bodyPr lIns="21028" tIns="10512" rIns="21028" bIns="10512">
            <a:spAutoFit/>
          </a:bodyPr>
          <a:lstStyle/>
          <a:p>
            <a:pPr algn="l"/>
            <a:r>
              <a:rPr lang="en-US" sz="800" b="1" dirty="0">
                <a:solidFill>
                  <a:srgbClr val="FFFFFF"/>
                </a:solidFill>
                <a:ea typeface="ＭＳ Ｐゴシック" pitchFamily="34" charset="-128"/>
                <a:cs typeface="Arial" charset="0"/>
              </a:rPr>
              <a:t>A</a:t>
            </a:r>
          </a:p>
        </p:txBody>
      </p:sp>
      <p:grpSp>
        <p:nvGrpSpPr>
          <p:cNvPr id="34" name="Group 216"/>
          <p:cNvGrpSpPr>
            <a:grpSpLocks/>
          </p:cNvGrpSpPr>
          <p:nvPr/>
        </p:nvGrpSpPr>
        <p:grpSpPr bwMode="auto">
          <a:xfrm>
            <a:off x="3249613" y="5212475"/>
            <a:ext cx="708052" cy="576246"/>
            <a:chOff x="12790289" y="25422304"/>
            <a:chExt cx="4956072" cy="4840288"/>
          </a:xfrm>
        </p:grpSpPr>
        <p:pic>
          <p:nvPicPr>
            <p:cNvPr id="12396" name="Picture 52" descr="E:\Senior Design\Special Images\agaroseboxsmall.jpg"/>
            <p:cNvPicPr>
              <a:picLocks noChangeAspect="1" noChangeArrowheads="1"/>
            </p:cNvPicPr>
            <p:nvPr/>
          </p:nvPicPr>
          <p:blipFill>
            <a:blip r:embed="rId22" cstate="print">
              <a:lum bright="-24000" contrast="48000"/>
            </a:blip>
            <a:srcRect/>
            <a:stretch>
              <a:fillRect/>
            </a:stretch>
          </p:blipFill>
          <p:spPr bwMode="auto">
            <a:xfrm>
              <a:off x="12790289" y="25422304"/>
              <a:ext cx="4951413" cy="4840288"/>
            </a:xfrm>
            <a:prstGeom prst="rect">
              <a:avLst/>
            </a:prstGeom>
            <a:noFill/>
            <a:ln w="9525">
              <a:noFill/>
              <a:miter lim="800000"/>
              <a:headEnd/>
              <a:tailEnd/>
            </a:ln>
          </p:spPr>
        </p:pic>
        <p:grpSp>
          <p:nvGrpSpPr>
            <p:cNvPr id="35" name="Group 189"/>
            <p:cNvGrpSpPr>
              <a:grpSpLocks/>
            </p:cNvGrpSpPr>
            <p:nvPr/>
          </p:nvGrpSpPr>
          <p:grpSpPr bwMode="auto">
            <a:xfrm>
              <a:off x="17321818" y="25422304"/>
              <a:ext cx="424543" cy="424543"/>
              <a:chOff x="228599" y="228600"/>
              <a:chExt cx="762000" cy="762000"/>
            </a:xfrm>
          </p:grpSpPr>
          <p:sp>
            <p:nvSpPr>
              <p:cNvPr id="194" name="Rectangle 193"/>
              <p:cNvSpPr/>
              <p:nvPr/>
            </p:nvSpPr>
            <p:spPr>
              <a:xfrm>
                <a:off x="229837" y="228600"/>
                <a:ext cx="760762" cy="7607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2000" dirty="0">
                  <a:solidFill>
                    <a:srgbClr val="FFFFFF"/>
                  </a:solidFill>
                </a:endParaRPr>
              </a:p>
            </p:txBody>
          </p:sp>
          <p:sp>
            <p:nvSpPr>
              <p:cNvPr id="195" name="Oval 194"/>
              <p:cNvSpPr/>
              <p:nvPr/>
            </p:nvSpPr>
            <p:spPr>
              <a:xfrm>
                <a:off x="380849" y="379617"/>
                <a:ext cx="458738" cy="4587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2000" dirty="0">
                  <a:solidFill>
                    <a:srgbClr val="FFFFFF"/>
                  </a:solidFill>
                </a:endParaRPr>
              </a:p>
            </p:txBody>
          </p:sp>
        </p:grpSp>
        <p:sp>
          <p:nvSpPr>
            <p:cNvPr id="12398" name="TextBox 214"/>
            <p:cNvSpPr txBox="1">
              <a:spLocks noChangeArrowheads="1"/>
            </p:cNvSpPr>
            <p:nvPr/>
          </p:nvSpPr>
          <p:spPr bwMode="auto">
            <a:xfrm>
              <a:off x="12835653" y="25429587"/>
              <a:ext cx="451557" cy="1809663"/>
            </a:xfrm>
            <a:prstGeom prst="rect">
              <a:avLst/>
            </a:prstGeom>
            <a:noFill/>
            <a:ln w="9525">
              <a:noFill/>
              <a:miter lim="800000"/>
              <a:headEnd/>
              <a:tailEnd/>
            </a:ln>
          </p:spPr>
          <p:txBody>
            <a:bodyPr>
              <a:spAutoFit/>
            </a:bodyPr>
            <a:lstStyle/>
            <a:p>
              <a:pPr algn="l"/>
              <a:r>
                <a:rPr lang="en-US" sz="800" b="1" dirty="0">
                  <a:solidFill>
                    <a:srgbClr val="FFFFFF"/>
                  </a:solidFill>
                  <a:ea typeface="ＭＳ Ｐゴシック" pitchFamily="34" charset="-128"/>
                  <a:cs typeface="Arial" charset="0"/>
                </a:rPr>
                <a:t>B</a:t>
              </a:r>
            </a:p>
          </p:txBody>
        </p:sp>
      </p:grpSp>
      <p:grpSp>
        <p:nvGrpSpPr>
          <p:cNvPr id="36" name="Group 217"/>
          <p:cNvGrpSpPr>
            <a:grpSpLocks/>
          </p:cNvGrpSpPr>
          <p:nvPr/>
        </p:nvGrpSpPr>
        <p:grpSpPr bwMode="auto">
          <a:xfrm>
            <a:off x="3242993" y="5803659"/>
            <a:ext cx="830108" cy="520739"/>
            <a:chOff x="18267854" y="26082474"/>
            <a:chExt cx="5573486" cy="4195993"/>
          </a:xfrm>
        </p:grpSpPr>
        <p:grpSp>
          <p:nvGrpSpPr>
            <p:cNvPr id="37" name="Group 210"/>
            <p:cNvGrpSpPr>
              <a:grpSpLocks/>
            </p:cNvGrpSpPr>
            <p:nvPr/>
          </p:nvGrpSpPr>
          <p:grpSpPr bwMode="auto">
            <a:xfrm>
              <a:off x="18267854" y="26082474"/>
              <a:ext cx="5573486" cy="4195993"/>
              <a:chOff x="18636345" y="27344911"/>
              <a:chExt cx="5573486" cy="4195993"/>
            </a:xfrm>
          </p:grpSpPr>
          <p:pic>
            <p:nvPicPr>
              <p:cNvPr id="12394" name="Picture 186" descr="Collagen_Ring.jpg"/>
              <p:cNvPicPr>
                <a:picLocks noChangeAspect="1"/>
              </p:cNvPicPr>
              <p:nvPr/>
            </p:nvPicPr>
            <p:blipFill>
              <a:blip r:embed="rId23" cstate="print"/>
              <a:srcRect/>
              <a:stretch>
                <a:fillRect/>
              </a:stretch>
            </p:blipFill>
            <p:spPr bwMode="auto">
              <a:xfrm>
                <a:off x="18636345" y="27344911"/>
                <a:ext cx="5573486" cy="4180114"/>
              </a:xfrm>
              <a:prstGeom prst="rect">
                <a:avLst/>
              </a:prstGeom>
              <a:noFill/>
              <a:ln w="9525">
                <a:noFill/>
                <a:miter lim="800000"/>
                <a:headEnd/>
                <a:tailEnd/>
              </a:ln>
            </p:spPr>
          </p:pic>
          <p:pic>
            <p:nvPicPr>
              <p:cNvPr id="12395" name="Picture 50" descr="E:\Senior Design\Special Images\Picture 2.png"/>
              <p:cNvPicPr>
                <a:picLocks noChangeAspect="1" noChangeArrowheads="1"/>
              </p:cNvPicPr>
              <p:nvPr/>
            </p:nvPicPr>
            <p:blipFill>
              <a:blip r:embed="rId24" cstate="print"/>
              <a:srcRect l="43253" t="24599" r="24097" b="39529"/>
              <a:stretch>
                <a:fillRect/>
              </a:stretch>
            </p:blipFill>
            <p:spPr bwMode="auto">
              <a:xfrm>
                <a:off x="18636345" y="29934100"/>
                <a:ext cx="1928500" cy="1606804"/>
              </a:xfrm>
              <a:prstGeom prst="rect">
                <a:avLst/>
              </a:prstGeom>
              <a:noFill/>
              <a:ln w="9525">
                <a:noFill/>
                <a:miter lim="800000"/>
                <a:headEnd/>
                <a:tailEnd/>
              </a:ln>
            </p:spPr>
          </p:pic>
        </p:grpSp>
        <p:sp>
          <p:nvSpPr>
            <p:cNvPr id="12393" name="TextBox 215"/>
            <p:cNvSpPr txBox="1">
              <a:spLocks noChangeArrowheads="1"/>
            </p:cNvSpPr>
            <p:nvPr/>
          </p:nvSpPr>
          <p:spPr bwMode="auto">
            <a:xfrm>
              <a:off x="18280960" y="26087131"/>
              <a:ext cx="817182" cy="1735997"/>
            </a:xfrm>
            <a:prstGeom prst="rect">
              <a:avLst/>
            </a:prstGeom>
            <a:noFill/>
            <a:ln w="9525">
              <a:noFill/>
              <a:miter lim="800000"/>
              <a:headEnd/>
              <a:tailEnd/>
            </a:ln>
          </p:spPr>
          <p:txBody>
            <a:bodyPr wrap="square">
              <a:spAutoFit/>
            </a:bodyPr>
            <a:lstStyle/>
            <a:p>
              <a:pPr algn="l"/>
              <a:r>
                <a:rPr lang="en-US" sz="800" b="1" dirty="0">
                  <a:solidFill>
                    <a:srgbClr val="FFFFFF"/>
                  </a:solidFill>
                  <a:ea typeface="ＭＳ Ｐゴシック" pitchFamily="34" charset="-128"/>
                  <a:cs typeface="Arial" charset="0"/>
                </a:rPr>
                <a:t>C</a:t>
              </a:r>
            </a:p>
          </p:txBody>
        </p:sp>
      </p:grpSp>
      <p:cxnSp>
        <p:nvCxnSpPr>
          <p:cNvPr id="12387" name="Straight Connector 219"/>
          <p:cNvCxnSpPr>
            <a:cxnSpLocks noChangeShapeType="1"/>
          </p:cNvCxnSpPr>
          <p:nvPr/>
        </p:nvCxnSpPr>
        <p:spPr bwMode="auto">
          <a:xfrm rot="5400000">
            <a:off x="4745302" y="5352984"/>
            <a:ext cx="2818474" cy="397"/>
          </a:xfrm>
          <a:prstGeom prst="line">
            <a:avLst/>
          </a:prstGeom>
          <a:noFill/>
          <a:ln w="76200" algn="ctr">
            <a:solidFill>
              <a:srgbClr val="C00000"/>
            </a:solidFill>
            <a:round/>
            <a:headEnd/>
            <a:tailEnd/>
          </a:ln>
        </p:spPr>
      </p:cxnSp>
      <p:cxnSp>
        <p:nvCxnSpPr>
          <p:cNvPr id="12388" name="Straight Connector 220"/>
          <p:cNvCxnSpPr>
            <a:cxnSpLocks noChangeShapeType="1"/>
          </p:cNvCxnSpPr>
          <p:nvPr/>
        </p:nvCxnSpPr>
        <p:spPr bwMode="auto">
          <a:xfrm rot="5400000">
            <a:off x="5987986" y="3726789"/>
            <a:ext cx="6065573" cy="397"/>
          </a:xfrm>
          <a:prstGeom prst="line">
            <a:avLst/>
          </a:prstGeom>
          <a:noFill/>
          <a:ln w="76200" algn="ctr">
            <a:solidFill>
              <a:srgbClr val="C00000"/>
            </a:solidFill>
            <a:round/>
            <a:headEnd/>
            <a:tailEnd/>
          </a:ln>
        </p:spPr>
      </p:cxnSp>
      <p:cxnSp>
        <p:nvCxnSpPr>
          <p:cNvPr id="12389" name="Straight Connector 221"/>
          <p:cNvCxnSpPr>
            <a:cxnSpLocks noChangeShapeType="1"/>
          </p:cNvCxnSpPr>
          <p:nvPr/>
        </p:nvCxnSpPr>
        <p:spPr bwMode="auto">
          <a:xfrm>
            <a:off x="3141266" y="6754488"/>
            <a:ext cx="5884466" cy="331"/>
          </a:xfrm>
          <a:prstGeom prst="line">
            <a:avLst/>
          </a:prstGeom>
          <a:noFill/>
          <a:ln w="76200" algn="ctr">
            <a:solidFill>
              <a:srgbClr val="B90000"/>
            </a:solidFill>
            <a:round/>
            <a:headEnd/>
            <a:tailEnd/>
          </a:ln>
        </p:spPr>
      </p:cxnSp>
      <p:sp>
        <p:nvSpPr>
          <p:cNvPr id="12390" name="Text Box 98"/>
          <p:cNvSpPr txBox="1">
            <a:spLocks noChangeArrowheads="1"/>
          </p:cNvSpPr>
          <p:nvPr/>
        </p:nvSpPr>
        <p:spPr bwMode="auto">
          <a:xfrm>
            <a:off x="6212285" y="6122974"/>
            <a:ext cx="2743200" cy="116417"/>
          </a:xfrm>
          <a:prstGeom prst="rect">
            <a:avLst/>
          </a:prstGeom>
          <a:noFill/>
          <a:ln w="9525">
            <a:noFill/>
            <a:miter lim="800000"/>
            <a:headEnd/>
            <a:tailEnd/>
          </a:ln>
        </p:spPr>
        <p:txBody>
          <a:bodyPr lIns="21028" tIns="10512" rIns="21028" bIns="10512"/>
          <a:lstStyle/>
          <a:p>
            <a:pPr algn="l" defTabSz="1009350">
              <a:spcBef>
                <a:spcPct val="50000"/>
              </a:spcBef>
            </a:pPr>
            <a:r>
              <a:rPr lang="en-US" sz="600" dirty="0">
                <a:solidFill>
                  <a:srgbClr val="FFFFFF"/>
                </a:solidFill>
                <a:ea typeface="ＭＳ Ｐゴシック" pitchFamily="34" charset="-128"/>
                <a:cs typeface="Arial" charset="0"/>
              </a:rPr>
              <a:t>1. "United Network for Organ Sharing." </a:t>
            </a:r>
            <a:r>
              <a:rPr lang="en-US" sz="600" u="sng" dirty="0">
                <a:solidFill>
                  <a:srgbClr val="FFFFFF"/>
                </a:solidFill>
                <a:ea typeface="ＭＳ Ｐゴシック" pitchFamily="34" charset="-128"/>
                <a:cs typeface="Arial" charset="0"/>
              </a:rPr>
              <a:t>UNOS</a:t>
            </a:r>
            <a:r>
              <a:rPr lang="en-US" sz="600" dirty="0">
                <a:solidFill>
                  <a:srgbClr val="FFFFFF"/>
                </a:solidFill>
                <a:ea typeface="ＭＳ Ｐゴシック" pitchFamily="34" charset="-128"/>
                <a:cs typeface="Arial" charset="0"/>
              </a:rPr>
              <a:t>. 2008. United Network for Organ Sharing. 17 Apr. 2008 &lt;http://ww.unos.org&gt;. </a:t>
            </a:r>
          </a:p>
        </p:txBody>
      </p:sp>
      <p:sp>
        <p:nvSpPr>
          <p:cNvPr id="12391" name="TextBox 223"/>
          <p:cNvSpPr txBox="1">
            <a:spLocks noChangeArrowheads="1"/>
          </p:cNvSpPr>
          <p:nvPr/>
        </p:nvSpPr>
        <p:spPr bwMode="auto">
          <a:xfrm flipH="1">
            <a:off x="6180598" y="4138745"/>
            <a:ext cx="2815120" cy="1765317"/>
          </a:xfrm>
          <a:prstGeom prst="rect">
            <a:avLst/>
          </a:prstGeom>
          <a:noFill/>
          <a:ln w="9525">
            <a:noFill/>
            <a:miter lim="800000"/>
            <a:headEnd/>
            <a:tailEnd/>
          </a:ln>
        </p:spPr>
        <p:txBody>
          <a:bodyPr wrap="square" lIns="21028" tIns="10512" rIns="21028" bIns="10512">
            <a:spAutoFit/>
          </a:bodyPr>
          <a:lstStyle/>
          <a:p>
            <a:pPr algn="l">
              <a:buFont typeface="Arial" charset="0"/>
              <a:buChar char="•"/>
            </a:pPr>
            <a:r>
              <a:rPr lang="en-US" sz="700" dirty="0">
                <a:solidFill>
                  <a:srgbClr val="FFFFFF"/>
                </a:solidFill>
                <a:ea typeface="ＭＳ Ｐゴシック" pitchFamily="34" charset="-128"/>
                <a:cs typeface="Arial" charset="0"/>
              </a:rPr>
              <a:t> Results reveal that a major factor affecting cell viability is moisture and </a:t>
            </a:r>
            <a:r>
              <a:rPr lang="en-US" sz="700" dirty="0" err="1">
                <a:solidFill>
                  <a:srgbClr val="FFFFFF"/>
                </a:solidFill>
                <a:ea typeface="ＭＳ Ｐゴシック" pitchFamily="34" charset="-128"/>
                <a:cs typeface="Arial" charset="0"/>
              </a:rPr>
              <a:t>osmolarity</a:t>
            </a:r>
            <a:r>
              <a:rPr lang="en-US" sz="700" dirty="0">
                <a:solidFill>
                  <a:srgbClr val="FFFFFF"/>
                </a:solidFill>
                <a:ea typeface="ＭＳ Ｐゴシック" pitchFamily="34" charset="-128"/>
                <a:cs typeface="Arial" charset="0"/>
              </a:rPr>
              <a:t>. Without printing in the same spot for many times, the bio-ink will evaporate and the resulting salty environment will kill cells. </a:t>
            </a:r>
          </a:p>
          <a:p>
            <a:pPr algn="l">
              <a:buFont typeface="Arial" charset="0"/>
              <a:buChar char="•"/>
            </a:pPr>
            <a:endParaRPr lang="en-US" sz="700" dirty="0">
              <a:solidFill>
                <a:srgbClr val="FFFFFF"/>
              </a:solidFill>
              <a:ea typeface="ＭＳ Ｐゴシック" pitchFamily="34" charset="-128"/>
              <a:cs typeface="Arial" charset="0"/>
            </a:endParaRPr>
          </a:p>
          <a:p>
            <a:pPr marL="105132" lvl="1" algn="l"/>
            <a:r>
              <a:rPr lang="en-US" sz="700" dirty="0">
                <a:solidFill>
                  <a:srgbClr val="FFFFFF"/>
                </a:solidFill>
                <a:ea typeface="ＭＳ Ｐゴシック" pitchFamily="34" charset="-128"/>
                <a:cs typeface="Arial" charset="0"/>
              </a:rPr>
              <a:t>- To prevent this, some parameters, such as temperature, number of passes, and the bio-paper, may be manipulated to slow down the rate of evaporation.</a:t>
            </a:r>
          </a:p>
          <a:p>
            <a:pPr algn="l">
              <a:buFont typeface="Arial" charset="0"/>
              <a:buChar char="•"/>
            </a:pPr>
            <a:endParaRPr lang="en-US" sz="700" dirty="0">
              <a:solidFill>
                <a:srgbClr val="FFFFFF"/>
              </a:solidFill>
              <a:ea typeface="ＭＳ Ｐゴシック" pitchFamily="34" charset="-128"/>
              <a:cs typeface="Arial" charset="0"/>
            </a:endParaRPr>
          </a:p>
          <a:p>
            <a:pPr algn="l">
              <a:buFont typeface="Arial" charset="0"/>
              <a:buChar char="•"/>
            </a:pPr>
            <a:r>
              <a:rPr lang="en-US" sz="700" dirty="0">
                <a:solidFill>
                  <a:srgbClr val="FFFFFF"/>
                </a:solidFill>
                <a:ea typeface="ＭＳ Ｐゴシック" pitchFamily="34" charset="-128"/>
                <a:cs typeface="Arial" charset="0"/>
              </a:rPr>
              <a:t> We have tried an alternative to directly printing cells: manually depositing cells onto a printed surface pattern that can either attract (figure C in part 3) or repel cells (figure B in part 3), allowing the cells to redistribute themselves according to surface properties of the printed material.  However, all patterns were disrupted once media was added.</a:t>
            </a:r>
          </a:p>
          <a:p>
            <a:pPr algn="l">
              <a:buFont typeface="Arial" charset="0"/>
              <a:buChar char="•"/>
            </a:pPr>
            <a:endParaRPr lang="en-US" sz="700" dirty="0">
              <a:solidFill>
                <a:srgbClr val="FFFFFF"/>
              </a:solidFill>
              <a:ea typeface="ＭＳ Ｐゴシック" pitchFamily="34" charset="-128"/>
              <a:cs typeface="Arial" charset="0"/>
            </a:endParaRPr>
          </a:p>
          <a:p>
            <a:pPr marL="105132" lvl="1" algn="l">
              <a:buFontTx/>
              <a:buChar char="-"/>
            </a:pPr>
            <a:r>
              <a:rPr lang="en-US" sz="700" dirty="0">
                <a:solidFill>
                  <a:srgbClr val="FFFFFF"/>
                </a:solidFill>
                <a:ea typeface="ＭＳ Ｐゴシック" pitchFamily="34" charset="-128"/>
                <a:cs typeface="Arial" charset="0"/>
              </a:rPr>
              <a:t>Further testing of surface tension and charge needed.</a:t>
            </a:r>
          </a:p>
        </p:txBody>
      </p:sp>
      <p:sp>
        <p:nvSpPr>
          <p:cNvPr id="179" name="TextBox 149"/>
          <p:cNvSpPr txBox="1">
            <a:spLocks noChangeArrowheads="1"/>
          </p:cNvSpPr>
          <p:nvPr/>
        </p:nvSpPr>
        <p:spPr bwMode="auto">
          <a:xfrm>
            <a:off x="5268309" y="1374252"/>
            <a:ext cx="639577" cy="113582"/>
          </a:xfrm>
          <a:prstGeom prst="rect">
            <a:avLst/>
          </a:prstGeom>
          <a:noFill/>
          <a:ln w="9525">
            <a:noFill/>
            <a:miter lim="800000"/>
            <a:headEnd/>
            <a:tailEnd/>
          </a:ln>
        </p:spPr>
        <p:txBody>
          <a:bodyPr wrap="square" lIns="21028" tIns="10512" rIns="21028" bIns="10512">
            <a:spAutoFit/>
          </a:bodyPr>
          <a:lstStyle/>
          <a:p>
            <a:pPr algn="l"/>
            <a:r>
              <a:rPr lang="en-US" sz="600" dirty="0">
                <a:solidFill>
                  <a:srgbClr val="FFFFFF"/>
                </a:solidFill>
                <a:ea typeface="ＭＳ Ｐゴシック" pitchFamily="34" charset="-128"/>
                <a:cs typeface="Arial" charset="0"/>
              </a:rPr>
              <a:t>0.840 mm hole</a:t>
            </a:r>
          </a:p>
        </p:txBody>
      </p:sp>
      <p:pic>
        <p:nvPicPr>
          <p:cNvPr id="182" name="Picture 181" descr="cellsandink10x_2days.jpg"/>
          <p:cNvPicPr>
            <a:picLocks noChangeAspect="1"/>
          </p:cNvPicPr>
          <p:nvPr/>
        </p:nvPicPr>
        <p:blipFill>
          <a:blip r:embed="rId25" cstate="print">
            <a:lum bright="-4000" contrast="71000"/>
          </a:blip>
          <a:stretch>
            <a:fillRect/>
          </a:stretch>
        </p:blipFill>
        <p:spPr>
          <a:xfrm>
            <a:off x="8294639" y="876994"/>
            <a:ext cx="683829" cy="425756"/>
          </a:xfrm>
          <a:prstGeom prst="rect">
            <a:avLst/>
          </a:prstGeom>
        </p:spPr>
      </p:pic>
      <p:sp>
        <p:nvSpPr>
          <p:cNvPr id="189" name="Rectangle 190"/>
          <p:cNvSpPr>
            <a:spLocks noChangeArrowheads="1"/>
          </p:cNvSpPr>
          <p:nvPr/>
        </p:nvSpPr>
        <p:spPr bwMode="auto">
          <a:xfrm>
            <a:off x="8285494" y="1308765"/>
            <a:ext cx="721940" cy="390581"/>
          </a:xfrm>
          <a:prstGeom prst="rect">
            <a:avLst/>
          </a:prstGeom>
          <a:noFill/>
          <a:ln w="9525">
            <a:noFill/>
            <a:miter lim="800000"/>
            <a:headEnd/>
            <a:tailEnd/>
          </a:ln>
        </p:spPr>
        <p:txBody>
          <a:bodyPr wrap="square" lIns="21028" tIns="10512" rIns="21028" bIns="10512">
            <a:spAutoFit/>
          </a:bodyPr>
          <a:lstStyle/>
          <a:p>
            <a:pPr algn="l"/>
            <a:r>
              <a:rPr lang="en-US" sz="600" dirty="0">
                <a:solidFill>
                  <a:srgbClr val="FFFFFF"/>
                </a:solidFill>
                <a:ea typeface="ＭＳ Ｐゴシック" pitchFamily="34" charset="-128"/>
                <a:cs typeface="Arial" charset="0"/>
              </a:rPr>
              <a:t>Rat2 cells had near 100% viability when cultured with ink diluted in media.</a:t>
            </a:r>
          </a:p>
        </p:txBody>
      </p:sp>
      <p:grpSp>
        <p:nvGrpSpPr>
          <p:cNvPr id="38" name="Group 186"/>
          <p:cNvGrpSpPr/>
          <p:nvPr/>
        </p:nvGrpSpPr>
        <p:grpSpPr>
          <a:xfrm>
            <a:off x="4194770" y="5274629"/>
            <a:ext cx="1702039" cy="1049769"/>
            <a:chOff x="16812924" y="25624507"/>
            <a:chExt cx="6394287" cy="4732574"/>
          </a:xfrm>
        </p:grpSpPr>
        <p:pic>
          <p:nvPicPr>
            <p:cNvPr id="1027" name="Picture 3" descr="F:\april_20\ViabilityCount\10x_Count05.jpg"/>
            <p:cNvPicPr>
              <a:picLocks noChangeAspect="1" noChangeArrowheads="1"/>
            </p:cNvPicPr>
            <p:nvPr/>
          </p:nvPicPr>
          <p:blipFill>
            <a:blip r:embed="rId26" cstate="print">
              <a:lum bright="-5000" contrast="56000"/>
            </a:blip>
            <a:srcRect/>
            <a:stretch>
              <a:fillRect/>
            </a:stretch>
          </p:blipFill>
          <p:spPr bwMode="auto">
            <a:xfrm>
              <a:off x="16812924" y="25624507"/>
              <a:ext cx="3200402" cy="2391105"/>
            </a:xfrm>
            <a:prstGeom prst="rect">
              <a:avLst/>
            </a:prstGeom>
            <a:noFill/>
          </p:spPr>
        </p:pic>
        <p:pic>
          <p:nvPicPr>
            <p:cNvPr id="1028" name="Picture 4" descr="F:\april_20\ViabilityCount\10x_Count01.jpg"/>
            <p:cNvPicPr>
              <a:picLocks noChangeAspect="1" noChangeArrowheads="1"/>
            </p:cNvPicPr>
            <p:nvPr/>
          </p:nvPicPr>
          <p:blipFill>
            <a:blip r:embed="rId27" cstate="print">
              <a:lum bright="-5000" contrast="56000"/>
            </a:blip>
            <a:srcRect/>
            <a:stretch>
              <a:fillRect/>
            </a:stretch>
          </p:blipFill>
          <p:spPr bwMode="auto">
            <a:xfrm>
              <a:off x="16812924" y="27963197"/>
              <a:ext cx="3200400" cy="2391103"/>
            </a:xfrm>
            <a:prstGeom prst="rect">
              <a:avLst/>
            </a:prstGeom>
            <a:noFill/>
          </p:spPr>
        </p:pic>
        <p:pic>
          <p:nvPicPr>
            <p:cNvPr id="1029" name="Picture 5" descr="F:\april_20\ViabilityCount\10x_Count02.jpg"/>
            <p:cNvPicPr>
              <a:picLocks noChangeAspect="1" noChangeArrowheads="1"/>
            </p:cNvPicPr>
            <p:nvPr/>
          </p:nvPicPr>
          <p:blipFill>
            <a:blip r:embed="rId28" cstate="print">
              <a:lum bright="-5000" contrast="56000"/>
            </a:blip>
            <a:srcRect/>
            <a:stretch>
              <a:fillRect/>
            </a:stretch>
          </p:blipFill>
          <p:spPr bwMode="auto">
            <a:xfrm>
              <a:off x="20006811" y="27965978"/>
              <a:ext cx="3200400" cy="2391103"/>
            </a:xfrm>
            <a:prstGeom prst="rect">
              <a:avLst/>
            </a:prstGeom>
            <a:noFill/>
          </p:spPr>
        </p:pic>
      </p:grpSp>
      <p:sp>
        <p:nvSpPr>
          <p:cNvPr id="190" name="TextBox 213"/>
          <p:cNvSpPr txBox="1">
            <a:spLocks noChangeArrowheads="1"/>
          </p:cNvSpPr>
          <p:nvPr/>
        </p:nvSpPr>
        <p:spPr bwMode="auto">
          <a:xfrm>
            <a:off x="4218205" y="5289622"/>
            <a:ext cx="113109" cy="144360"/>
          </a:xfrm>
          <a:prstGeom prst="rect">
            <a:avLst/>
          </a:prstGeom>
          <a:noFill/>
          <a:ln w="9525">
            <a:noFill/>
            <a:miter lim="800000"/>
            <a:headEnd/>
            <a:tailEnd/>
          </a:ln>
        </p:spPr>
        <p:txBody>
          <a:bodyPr lIns="21028" tIns="10512" rIns="21028" bIns="10512">
            <a:spAutoFit/>
          </a:bodyPr>
          <a:lstStyle/>
          <a:p>
            <a:pPr algn="l"/>
            <a:r>
              <a:rPr lang="en-US" sz="800" b="1" dirty="0">
                <a:solidFill>
                  <a:srgbClr val="FFFFFF"/>
                </a:solidFill>
                <a:ea typeface="ＭＳ Ｐゴシック" pitchFamily="34" charset="-128"/>
                <a:cs typeface="Arial" charset="0"/>
              </a:rPr>
              <a:t>D</a:t>
            </a:r>
          </a:p>
        </p:txBody>
      </p:sp>
      <p:sp>
        <p:nvSpPr>
          <p:cNvPr id="191" name="Text Box 98"/>
          <p:cNvSpPr txBox="1">
            <a:spLocks noChangeArrowheads="1"/>
          </p:cNvSpPr>
          <p:nvPr/>
        </p:nvSpPr>
        <p:spPr bwMode="auto">
          <a:xfrm>
            <a:off x="5088576" y="5409776"/>
            <a:ext cx="971618" cy="246063"/>
          </a:xfrm>
          <a:prstGeom prst="rect">
            <a:avLst/>
          </a:prstGeom>
          <a:noFill/>
          <a:ln w="9525">
            <a:noFill/>
            <a:miter lim="800000"/>
            <a:headEnd/>
            <a:tailEnd/>
          </a:ln>
        </p:spPr>
        <p:txBody>
          <a:bodyPr lIns="21028" tIns="10512" rIns="21028" bIns="10512"/>
          <a:lstStyle/>
          <a:p>
            <a:pPr algn="l" defTabSz="1009350">
              <a:spcBef>
                <a:spcPct val="50000"/>
              </a:spcBef>
            </a:pPr>
            <a:r>
              <a:rPr lang="en-US" sz="400" b="1" dirty="0">
                <a:solidFill>
                  <a:srgbClr val="FFFFFF"/>
                </a:solidFill>
                <a:ea typeface="ＭＳ Ｐゴシック" pitchFamily="34" charset="-128"/>
                <a:cs typeface="Arial" charset="0"/>
              </a:rPr>
              <a:t>D</a:t>
            </a:r>
            <a:r>
              <a:rPr lang="en-US" sz="400" dirty="0">
                <a:solidFill>
                  <a:srgbClr val="FFFFFF"/>
                </a:solidFill>
                <a:ea typeface="ＭＳ Ｐゴシック" pitchFamily="34" charset="-128"/>
                <a:cs typeface="Arial" charset="0"/>
              </a:rPr>
              <a:t>: Printed Rat2 cells suspended in 0.1X PBS.  51.1% viability determined with Trypan blue staining in 6 random fields.</a:t>
            </a:r>
          </a:p>
        </p:txBody>
      </p:sp>
      <p:cxnSp>
        <p:nvCxnSpPr>
          <p:cNvPr id="198" name="Straight Arrow Connector 197"/>
          <p:cNvCxnSpPr>
            <a:stCxn id="196" idx="2"/>
          </p:cNvCxnSpPr>
          <p:nvPr/>
        </p:nvCxnSpPr>
        <p:spPr bwMode="auto">
          <a:xfrm rot="16200000" flipH="1">
            <a:off x="4410041" y="5921173"/>
            <a:ext cx="58212" cy="63830"/>
          </a:xfrm>
          <a:prstGeom prst="straightConnector1">
            <a:avLst/>
          </a:prstGeom>
          <a:solidFill>
            <a:schemeClr val="accent1"/>
          </a:solidFill>
          <a:ln w="28575" cap="flat" cmpd="sng" algn="ctr">
            <a:solidFill>
              <a:srgbClr val="FFFF00"/>
            </a:solidFill>
            <a:prstDash val="solid"/>
            <a:round/>
            <a:headEnd type="none" w="med" len="med"/>
            <a:tailEnd type="arrow"/>
          </a:ln>
          <a:effectLst/>
        </p:spPr>
      </p:cxnSp>
      <p:cxnSp>
        <p:nvCxnSpPr>
          <p:cNvPr id="199" name="Straight Arrow Connector 198"/>
          <p:cNvCxnSpPr/>
          <p:nvPr/>
        </p:nvCxnSpPr>
        <p:spPr bwMode="auto">
          <a:xfrm flipV="1">
            <a:off x="4513616" y="5806539"/>
            <a:ext cx="450273" cy="61688"/>
          </a:xfrm>
          <a:prstGeom prst="straightConnector1">
            <a:avLst/>
          </a:prstGeom>
          <a:solidFill>
            <a:schemeClr val="accent1"/>
          </a:solidFill>
          <a:ln w="28575" cap="flat" cmpd="sng" algn="ctr">
            <a:solidFill>
              <a:srgbClr val="FFFF00"/>
            </a:solidFill>
            <a:prstDash val="solid"/>
            <a:round/>
            <a:headEnd type="none" w="med" len="med"/>
            <a:tailEnd type="arrow"/>
          </a:ln>
          <a:effectLst/>
        </p:spPr>
      </p:cxnSp>
      <p:cxnSp>
        <p:nvCxnSpPr>
          <p:cNvPr id="202" name="Straight Arrow Connector 201"/>
          <p:cNvCxnSpPr/>
          <p:nvPr/>
        </p:nvCxnSpPr>
        <p:spPr bwMode="auto">
          <a:xfrm>
            <a:off x="5300355" y="5888025"/>
            <a:ext cx="165265" cy="10059"/>
          </a:xfrm>
          <a:prstGeom prst="straightConnector1">
            <a:avLst/>
          </a:prstGeom>
          <a:solidFill>
            <a:schemeClr val="accent1"/>
          </a:solidFill>
          <a:ln w="28575" cap="flat" cmpd="sng" algn="ctr">
            <a:solidFill>
              <a:srgbClr val="FFFF00"/>
            </a:solidFill>
            <a:prstDash val="solid"/>
            <a:round/>
            <a:headEnd type="none" w="med" len="med"/>
            <a:tailEnd type="arrow"/>
          </a:ln>
          <a:effectLst/>
        </p:spPr>
      </p:cxnSp>
      <p:sp>
        <p:nvSpPr>
          <p:cNvPr id="196" name="TextBox 195"/>
          <p:cNvSpPr txBox="1"/>
          <p:nvPr/>
        </p:nvSpPr>
        <p:spPr>
          <a:xfrm>
            <a:off x="4301839" y="5841180"/>
            <a:ext cx="210787" cy="82805"/>
          </a:xfrm>
          <a:prstGeom prst="rect">
            <a:avLst/>
          </a:prstGeom>
          <a:solidFill>
            <a:schemeClr val="tx1"/>
          </a:solidFill>
          <a:ln>
            <a:solidFill>
              <a:schemeClr val="bg1"/>
            </a:solidFill>
          </a:ln>
        </p:spPr>
        <p:txBody>
          <a:bodyPr wrap="square" lIns="21028" tIns="10512" rIns="21028" bIns="10512" rtlCol="0">
            <a:spAutoFit/>
          </a:bodyPr>
          <a:lstStyle/>
          <a:p>
            <a:pPr algn="l"/>
            <a:r>
              <a:rPr lang="en-US" sz="400" dirty="0">
                <a:solidFill>
                  <a:srgbClr val="FFFFFF"/>
                </a:solidFill>
                <a:ea typeface="ＭＳ Ｐゴシック" pitchFamily="34" charset="-128"/>
                <a:cs typeface="Arial" charset="0"/>
              </a:rPr>
              <a:t>DEAD</a:t>
            </a:r>
          </a:p>
        </p:txBody>
      </p:sp>
      <p:cxnSp>
        <p:nvCxnSpPr>
          <p:cNvPr id="204" name="Straight Arrow Connector 203"/>
          <p:cNvCxnSpPr>
            <a:stCxn id="201" idx="2"/>
          </p:cNvCxnSpPr>
          <p:nvPr/>
        </p:nvCxnSpPr>
        <p:spPr bwMode="auto">
          <a:xfrm rot="16200000" flipH="1">
            <a:off x="5097618" y="6045164"/>
            <a:ext cx="259021" cy="55417"/>
          </a:xfrm>
          <a:prstGeom prst="straightConnector1">
            <a:avLst/>
          </a:prstGeom>
          <a:solidFill>
            <a:schemeClr val="accent1"/>
          </a:solidFill>
          <a:ln w="28575" cap="flat" cmpd="sng" algn="ctr">
            <a:solidFill>
              <a:srgbClr val="FFFF00"/>
            </a:solidFill>
            <a:prstDash val="solid"/>
            <a:round/>
            <a:headEnd type="none" w="med" len="med"/>
            <a:tailEnd type="arrow"/>
          </a:ln>
          <a:effectLst/>
        </p:spPr>
      </p:cxnSp>
      <p:sp>
        <p:nvSpPr>
          <p:cNvPr id="201" name="TextBox 200"/>
          <p:cNvSpPr txBox="1"/>
          <p:nvPr/>
        </p:nvSpPr>
        <p:spPr>
          <a:xfrm>
            <a:off x="5094024" y="5860556"/>
            <a:ext cx="210787" cy="82805"/>
          </a:xfrm>
          <a:prstGeom prst="rect">
            <a:avLst/>
          </a:prstGeom>
          <a:solidFill>
            <a:schemeClr val="tx1"/>
          </a:solidFill>
          <a:ln>
            <a:solidFill>
              <a:schemeClr val="bg1"/>
            </a:solidFill>
          </a:ln>
        </p:spPr>
        <p:txBody>
          <a:bodyPr wrap="square" lIns="21028" tIns="10512" rIns="21028" bIns="10512" rtlCol="0">
            <a:spAutoFit/>
          </a:bodyPr>
          <a:lstStyle/>
          <a:p>
            <a:pPr algn="l"/>
            <a:r>
              <a:rPr lang="en-US" sz="400" dirty="0">
                <a:solidFill>
                  <a:srgbClr val="FFFFFF"/>
                </a:solidFill>
                <a:ea typeface="ＭＳ Ｐゴシック" pitchFamily="34" charset="-128"/>
                <a:cs typeface="Arial" charset="0"/>
              </a:rPr>
              <a:t>ALIVE</a:t>
            </a:r>
          </a:p>
        </p:txBody>
      </p:sp>
      <p:grpSp>
        <p:nvGrpSpPr>
          <p:cNvPr id="39" name="Group 219"/>
          <p:cNvGrpSpPr/>
          <p:nvPr/>
        </p:nvGrpSpPr>
        <p:grpSpPr>
          <a:xfrm>
            <a:off x="5331585" y="964871"/>
            <a:ext cx="388562" cy="367354"/>
            <a:chOff x="21412066" y="4631381"/>
            <a:chExt cx="1554248" cy="1763299"/>
          </a:xfrm>
        </p:grpSpPr>
        <p:pic>
          <p:nvPicPr>
            <p:cNvPr id="2" name="Picture 2" descr="F:\emptycartridge.png"/>
            <p:cNvPicPr>
              <a:picLocks noChangeAspect="1" noChangeArrowheads="1"/>
            </p:cNvPicPr>
            <p:nvPr/>
          </p:nvPicPr>
          <p:blipFill>
            <a:blip r:embed="rId29" cstate="print"/>
            <a:srcRect/>
            <a:stretch>
              <a:fillRect/>
            </a:stretch>
          </p:blipFill>
          <p:spPr bwMode="auto">
            <a:xfrm rot="20364725">
              <a:off x="21412066" y="4631381"/>
              <a:ext cx="1554248" cy="1763299"/>
            </a:xfrm>
            <a:prstGeom prst="rect">
              <a:avLst/>
            </a:prstGeom>
            <a:noFill/>
          </p:spPr>
        </p:pic>
        <p:cxnSp>
          <p:nvCxnSpPr>
            <p:cNvPr id="203" name="Straight Connector 202"/>
            <p:cNvCxnSpPr/>
            <p:nvPr/>
          </p:nvCxnSpPr>
          <p:spPr bwMode="auto">
            <a:xfrm>
              <a:off x="21731844" y="6177519"/>
              <a:ext cx="486888" cy="1588"/>
            </a:xfrm>
            <a:prstGeom prst="line">
              <a:avLst/>
            </a:prstGeom>
            <a:solidFill>
              <a:schemeClr val="accent1"/>
            </a:solidFill>
            <a:ln w="28575" cap="flat" cmpd="sng" algn="ctr">
              <a:solidFill>
                <a:schemeClr val="bg1"/>
              </a:solidFill>
              <a:prstDash val="solid"/>
              <a:round/>
              <a:headEnd type="none" w="med" len="med"/>
              <a:tailEnd type="none" w="med" len="med"/>
            </a:ln>
            <a:effectLst/>
          </p:spPr>
        </p:cxnSp>
        <p:sp>
          <p:nvSpPr>
            <p:cNvPr id="205" name="Rectangle 204"/>
            <p:cNvSpPr/>
            <p:nvPr/>
          </p:nvSpPr>
          <p:spPr bwMode="auto">
            <a:xfrm>
              <a:off x="21840825" y="6086475"/>
              <a:ext cx="76200" cy="17145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rtlCol="0" anchor="t" compatLnSpc="1"/>
            <a:lstStyle/>
            <a:p>
              <a:pPr algn="l" defTabSz="1009350"/>
              <a:endParaRPr lang="en-US" sz="2000" dirty="0">
                <a:solidFill>
                  <a:srgbClr val="000000">
                    <a:alpha val="100000"/>
                  </a:srgbClr>
                </a:solidFill>
                <a:latin typeface="Arial"/>
                <a:ea typeface="ＭＳ Ｐゴシック" pitchFamily="34" charset="-128"/>
                <a:cs typeface="Arial" charset="0"/>
              </a:endParaRPr>
            </a:p>
          </p:txBody>
        </p:sp>
      </p:grpSp>
      <p:sp>
        <p:nvSpPr>
          <p:cNvPr id="222" name="Rectangle 221"/>
          <p:cNvSpPr/>
          <p:nvPr/>
        </p:nvSpPr>
        <p:spPr bwMode="auto">
          <a:xfrm>
            <a:off x="5424488" y="1049740"/>
            <a:ext cx="19050" cy="3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21028" tIns="10512" rIns="21028" bIns="10512" rtlCol="0" anchor="t" compatLnSpc="1"/>
          <a:lstStyle/>
          <a:p>
            <a:pPr algn="l" defTabSz="1009350"/>
            <a:endParaRPr lang="en-US" sz="2000" dirty="0">
              <a:solidFill>
                <a:srgbClr val="000000">
                  <a:alpha val="100000"/>
                </a:srgbClr>
              </a:solidFill>
              <a:latin typeface="Arial"/>
              <a:ea typeface="ＭＳ Ｐゴシック" pitchFamily="34" charset="-128"/>
              <a:cs typeface="Arial" charset="0"/>
            </a:endParaRPr>
          </a:p>
        </p:txBody>
      </p:sp>
      <p:cxnSp>
        <p:nvCxnSpPr>
          <p:cNvPr id="230" name="Straight Connector 229"/>
          <p:cNvCxnSpPr>
            <a:endCxn id="205" idx="2"/>
          </p:cNvCxnSpPr>
          <p:nvPr/>
        </p:nvCxnSpPr>
        <p:spPr bwMode="auto">
          <a:xfrm rot="16200000" flipH="1">
            <a:off x="5300272" y="1155700"/>
            <a:ext cx="281781" cy="14288"/>
          </a:xfrm>
          <a:prstGeom prst="line">
            <a:avLst/>
          </a:prstGeom>
          <a:solidFill>
            <a:schemeClr val="accent1"/>
          </a:solidFill>
          <a:ln w="9525" cap="flat" cmpd="sng" algn="ctr">
            <a:solidFill>
              <a:schemeClr val="bg1">
                <a:lumMod val="95000"/>
              </a:schemeClr>
            </a:solidFill>
            <a:prstDash val="solid"/>
            <a:round/>
            <a:headEnd type="none" w="med" len="med"/>
            <a:tailEnd type="none" w="med" len="med"/>
          </a:ln>
          <a:effectLst/>
        </p:spPr>
      </p:cxnSp>
      <p:sp>
        <p:nvSpPr>
          <p:cNvPr id="231" name="Rectangle 230"/>
          <p:cNvSpPr/>
          <p:nvPr/>
        </p:nvSpPr>
        <p:spPr bwMode="auto">
          <a:xfrm>
            <a:off x="5422107" y="988225"/>
            <a:ext cx="23813" cy="35719"/>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8100000" scaled="1"/>
            <a:tileRect/>
          </a:gradFill>
          <a:ln w="9525" cap="flat" cmpd="sng" algn="ctr">
            <a:solidFill>
              <a:schemeClr val="tx1"/>
            </a:solidFill>
            <a:prstDash val="solid"/>
            <a:round/>
            <a:headEnd type="none" w="med" len="med"/>
            <a:tailEnd type="none" w="med" len="med"/>
          </a:ln>
          <a:effectLst/>
        </p:spPr>
        <p:txBody>
          <a:bodyPr vert="horz" wrap="square" lIns="21028" tIns="10512" rIns="21028" bIns="10512" rtlCol="0" anchor="t" compatLnSpc="1"/>
          <a:lstStyle/>
          <a:p>
            <a:pPr algn="l" defTabSz="1009350"/>
            <a:endParaRPr lang="en-US" sz="2000" dirty="0">
              <a:solidFill>
                <a:srgbClr val="000000">
                  <a:alpha val="100000"/>
                </a:srgbClr>
              </a:solidFill>
              <a:latin typeface="Arial"/>
              <a:ea typeface="ＭＳ Ｐゴシック" pitchFamily="34" charset="-128"/>
              <a:cs typeface="Arial" charset="0"/>
            </a:endParaRPr>
          </a:p>
        </p:txBody>
      </p:sp>
      <p:sp>
        <p:nvSpPr>
          <p:cNvPr id="233" name="Rectangle 232"/>
          <p:cNvSpPr/>
          <p:nvPr/>
        </p:nvSpPr>
        <p:spPr bwMode="auto">
          <a:xfrm>
            <a:off x="5410201" y="867178"/>
            <a:ext cx="47625" cy="123031"/>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8100000" scaled="1"/>
            <a:tileRect/>
          </a:gradFill>
          <a:ln w="9525" cap="flat" cmpd="sng" algn="ctr">
            <a:solidFill>
              <a:schemeClr val="tx1"/>
            </a:solidFill>
            <a:prstDash val="solid"/>
            <a:round/>
            <a:headEnd type="none" w="med" len="med"/>
            <a:tailEnd type="none" w="med" len="med"/>
          </a:ln>
          <a:effectLst/>
        </p:spPr>
        <p:txBody>
          <a:bodyPr vert="horz" wrap="square" lIns="21028" tIns="10512" rIns="21028" bIns="10512" rtlCol="0" anchor="t" compatLnSpc="1"/>
          <a:lstStyle/>
          <a:p>
            <a:pPr algn="l" defTabSz="1009350"/>
            <a:endParaRPr lang="en-US" sz="2000" dirty="0">
              <a:solidFill>
                <a:srgbClr val="000000">
                  <a:alpha val="100000"/>
                </a:srgbClr>
              </a:solidFill>
              <a:latin typeface="Arial"/>
              <a:ea typeface="ＭＳ Ｐゴシック" pitchFamily="34" charset="-128"/>
              <a:cs typeface="Arial" charset="0"/>
            </a:endParaRPr>
          </a:p>
        </p:txBody>
      </p:sp>
      <p:cxnSp>
        <p:nvCxnSpPr>
          <p:cNvPr id="235" name="Straight Connector 234"/>
          <p:cNvCxnSpPr>
            <a:stCxn id="233" idx="2"/>
            <a:endCxn id="233" idx="2"/>
          </p:cNvCxnSpPr>
          <p:nvPr/>
        </p:nvCxnSpPr>
        <p:spPr bwMode="auto">
          <a:xfrm rot="5400000">
            <a:off x="5434052" y="990170"/>
            <a:ext cx="331" cy="397"/>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41" name="Rectangle 240"/>
          <p:cNvSpPr/>
          <p:nvPr/>
        </p:nvSpPr>
        <p:spPr bwMode="auto">
          <a:xfrm>
            <a:off x="5419725" y="1305725"/>
            <a:ext cx="107156" cy="21431"/>
          </a:xfrm>
          <a:prstGeom prst="rect">
            <a:avLst/>
          </a:prstGeom>
          <a:solidFill>
            <a:srgbClr val="F09988"/>
          </a:solidFill>
          <a:ln w="9525" cap="flat" cmpd="sng" algn="ctr">
            <a:noFill/>
            <a:prstDash val="solid"/>
            <a:round/>
            <a:headEnd type="none" w="med" len="med"/>
            <a:tailEnd type="none" w="med" len="med"/>
          </a:ln>
          <a:effectLst/>
        </p:spPr>
        <p:txBody>
          <a:bodyPr vert="horz" wrap="square" lIns="21028" tIns="10512" rIns="21028" bIns="10512" rtlCol="0" anchor="t" compatLnSpc="1"/>
          <a:lstStyle/>
          <a:p>
            <a:pPr algn="l" defTabSz="1009350"/>
            <a:endParaRPr lang="en-US" sz="2000" dirty="0">
              <a:solidFill>
                <a:srgbClr val="000000">
                  <a:alpha val="100000"/>
                </a:srgbClr>
              </a:solidFill>
              <a:latin typeface="Arial"/>
              <a:ea typeface="ＭＳ Ｐゴシック" pitchFamily="34" charset="-128"/>
              <a:cs typeface="Arial" charset="0"/>
            </a:endParaRPr>
          </a:p>
        </p:txBody>
      </p:sp>
      <p:cxnSp>
        <p:nvCxnSpPr>
          <p:cNvPr id="188" name="Straight Arrow Connector 187"/>
          <p:cNvCxnSpPr/>
          <p:nvPr/>
        </p:nvCxnSpPr>
        <p:spPr bwMode="auto">
          <a:xfrm rot="5400000" flipH="1" flipV="1">
            <a:off x="5361564" y="1307921"/>
            <a:ext cx="77430" cy="53182"/>
          </a:xfrm>
          <a:prstGeom prst="straightConnector1">
            <a:avLst/>
          </a:prstGeom>
          <a:solidFill>
            <a:schemeClr val="accent1"/>
          </a:solidFill>
          <a:ln w="38100" cap="flat" cmpd="sng" algn="ctr">
            <a:solidFill>
              <a:srgbClr val="FFFF00"/>
            </a:solidFill>
            <a:prstDash val="solid"/>
            <a:round/>
            <a:headEnd type="none" w="med" len="med"/>
            <a:tailEnd type="arrow"/>
          </a:ln>
          <a:effectLst/>
        </p:spPr>
      </p:cxnSp>
      <p:sp>
        <p:nvSpPr>
          <p:cNvPr id="242" name="TextBox 241"/>
          <p:cNvSpPr txBox="1"/>
          <p:nvPr/>
        </p:nvSpPr>
        <p:spPr>
          <a:xfrm>
            <a:off x="5181604" y="1029890"/>
            <a:ext cx="191577" cy="329026"/>
          </a:xfrm>
          <a:prstGeom prst="rect">
            <a:avLst/>
          </a:prstGeom>
          <a:noFill/>
        </p:spPr>
        <p:txBody>
          <a:bodyPr wrap="none" lIns="21028" tIns="10512" rIns="21028" bIns="10512" rtlCol="0">
            <a:spAutoFit/>
          </a:bodyPr>
          <a:lstStyle/>
          <a:p>
            <a:pPr algn="l"/>
            <a:r>
              <a:rPr lang="en-US" sz="2000" dirty="0">
                <a:solidFill>
                  <a:srgbClr val="FFFFFF"/>
                </a:solidFill>
                <a:ea typeface="ＭＳ Ｐゴシック" pitchFamily="34" charset="-128"/>
                <a:cs typeface="Arial" charset="0"/>
              </a:rPr>
              <a:t>=</a:t>
            </a:r>
          </a:p>
        </p:txBody>
      </p:sp>
      <p:sp>
        <p:nvSpPr>
          <p:cNvPr id="243" name="TextBox 242"/>
          <p:cNvSpPr txBox="1"/>
          <p:nvPr/>
        </p:nvSpPr>
        <p:spPr>
          <a:xfrm>
            <a:off x="5543550" y="1291829"/>
            <a:ext cx="523618" cy="113582"/>
          </a:xfrm>
          <a:prstGeom prst="rect">
            <a:avLst/>
          </a:prstGeom>
          <a:noFill/>
        </p:spPr>
        <p:txBody>
          <a:bodyPr wrap="square" lIns="21028" tIns="10512" rIns="21028" bIns="10512" rtlCol="0">
            <a:spAutoFit/>
          </a:bodyPr>
          <a:lstStyle/>
          <a:p>
            <a:pPr algn="l"/>
            <a:r>
              <a:rPr lang="en-US" sz="300" b="1" dirty="0">
                <a:solidFill>
                  <a:srgbClr val="FFFFFF"/>
                </a:solidFill>
                <a:ea typeface="ＭＳ Ｐゴシック" pitchFamily="34" charset="-128"/>
                <a:cs typeface="Arial" charset="0"/>
              </a:rPr>
              <a:t>Bio-ink in </a:t>
            </a:r>
          </a:p>
          <a:p>
            <a:pPr algn="l"/>
            <a:r>
              <a:rPr lang="en-US" sz="300" b="1" dirty="0">
                <a:solidFill>
                  <a:srgbClr val="FFFFFF"/>
                </a:solidFill>
                <a:ea typeface="ＭＳ Ｐゴシック" pitchFamily="34" charset="-128"/>
                <a:cs typeface="Arial" charset="0"/>
              </a:rPr>
              <a:t>print reservoir</a:t>
            </a:r>
          </a:p>
        </p:txBody>
      </p:sp>
      <p:sp>
        <p:nvSpPr>
          <p:cNvPr id="244" name="TextBox 243"/>
          <p:cNvSpPr txBox="1"/>
          <p:nvPr/>
        </p:nvSpPr>
        <p:spPr>
          <a:xfrm>
            <a:off x="5469737" y="871141"/>
            <a:ext cx="183561" cy="67416"/>
          </a:xfrm>
          <a:prstGeom prst="rect">
            <a:avLst/>
          </a:prstGeom>
          <a:noFill/>
        </p:spPr>
        <p:txBody>
          <a:bodyPr wrap="none" lIns="21028" tIns="10512" rIns="21028" bIns="10512" rtlCol="0">
            <a:spAutoFit/>
          </a:bodyPr>
          <a:lstStyle/>
          <a:p>
            <a:pPr algn="l"/>
            <a:r>
              <a:rPr lang="en-US" sz="300" b="1" dirty="0">
                <a:solidFill>
                  <a:srgbClr val="FFFFFF"/>
                </a:solidFill>
                <a:ea typeface="ＭＳ Ｐゴシック" pitchFamily="34" charset="-128"/>
                <a:cs typeface="Arial" charset="0"/>
              </a:rPr>
              <a:t>Syringe</a:t>
            </a:r>
          </a:p>
        </p:txBody>
      </p:sp>
      <p:sp>
        <p:nvSpPr>
          <p:cNvPr id="245" name="Rectangle 300"/>
          <p:cNvSpPr>
            <a:spLocks noChangeArrowheads="1"/>
          </p:cNvSpPr>
          <p:nvPr/>
        </p:nvSpPr>
        <p:spPr bwMode="auto">
          <a:xfrm>
            <a:off x="168256" y="6015964"/>
            <a:ext cx="1738313" cy="416388"/>
          </a:xfrm>
          <a:prstGeom prst="rect">
            <a:avLst/>
          </a:prstGeom>
          <a:noFill/>
          <a:ln w="9525">
            <a:noFill/>
            <a:miter lim="800000"/>
            <a:headEnd/>
            <a:tailEnd/>
          </a:ln>
        </p:spPr>
        <p:txBody>
          <a:bodyPr lIns="21028" tIns="10512" rIns="21028" bIns="10512"/>
          <a:lstStyle/>
          <a:p>
            <a:pPr algn="l" eaLnBrk="0" hangingPunct="0"/>
            <a:r>
              <a:rPr lang="en-US" sz="600" b="1" i="1" u="sng" dirty="0">
                <a:solidFill>
                  <a:srgbClr val="FFFF99"/>
                </a:solidFill>
                <a:ea typeface="ＭＳ Ｐゴシック" pitchFamily="34" charset="-128"/>
                <a:cs typeface="Arial" charset="0"/>
              </a:rPr>
              <a:t>0.1 x PBS</a:t>
            </a:r>
            <a:endParaRPr lang="en-US" sz="600" b="1" i="1" dirty="0">
              <a:solidFill>
                <a:srgbClr val="FFFFFF"/>
              </a:solidFill>
              <a:ea typeface="ＭＳ Ｐゴシック" pitchFamily="34" charset="-128"/>
              <a:cs typeface="Arial" charset="0"/>
            </a:endParaRPr>
          </a:p>
          <a:p>
            <a:pPr algn="l" eaLnBrk="0" hangingPunct="0"/>
            <a:r>
              <a:rPr lang="en-US" sz="600" b="1" i="1" dirty="0">
                <a:solidFill>
                  <a:srgbClr val="FFFFFF"/>
                </a:solidFill>
                <a:ea typeface="ＭＳ Ｐゴシック" pitchFamily="34" charset="-128"/>
                <a:cs typeface="Arial" charset="0"/>
              </a:rPr>
              <a:t>Able to sustain cell viability for up to 30 minutes. However, after printing, it will quickly evaporate (~30 seconds for 5 overlapping prints) and leave the cells in a lethally salty environment (see image on right).</a:t>
            </a:r>
          </a:p>
          <a:p>
            <a:pPr algn="l" eaLnBrk="0" hangingPunct="0"/>
            <a:endParaRPr lang="en-US" sz="600" b="1" dirty="0">
              <a:solidFill>
                <a:srgbClr val="FFFFFF"/>
              </a:solidFill>
              <a:ea typeface="ＭＳ Ｐゴシック" pitchFamily="34" charset="-128"/>
              <a:cs typeface="Arial" charset="0"/>
            </a:endParaRPr>
          </a:p>
          <a:p>
            <a:pPr algn="l" eaLnBrk="0" hangingPunct="0"/>
            <a:endParaRPr lang="en-US" sz="600" b="1" dirty="0">
              <a:solidFill>
                <a:srgbClr val="FFFFFF"/>
              </a:solidFill>
              <a:ea typeface="ＭＳ Ｐゴシック" pitchFamily="34" charset="-128"/>
              <a:cs typeface="Arial" charset="0"/>
            </a:endParaRPr>
          </a:p>
          <a:p>
            <a:pPr algn="l" eaLnBrk="0" hangingPunct="0"/>
            <a:endParaRPr lang="en-US" sz="600" b="1" dirty="0">
              <a:solidFill>
                <a:srgbClr val="FFFFFF"/>
              </a:solidFill>
              <a:ea typeface="ＭＳ Ｐゴシック" pitchFamily="34" charset="-128"/>
              <a:cs typeface="Arial" charset="0"/>
            </a:endParaRPr>
          </a:p>
          <a:p>
            <a:pPr algn="l" eaLnBrk="0" hangingPunct="0"/>
            <a:endParaRPr lang="en-US" sz="600" b="1" dirty="0">
              <a:solidFill>
                <a:srgbClr val="FFFFFF"/>
              </a:solidFill>
              <a:ea typeface="ＭＳ Ｐゴシック" pitchFamily="34" charset="-128"/>
              <a:cs typeface="Arial" charset="0"/>
            </a:endParaRPr>
          </a:p>
          <a:p>
            <a:pPr algn="l" eaLnBrk="0" hangingPunct="0"/>
            <a:endParaRPr lang="en-US" sz="600" b="1" dirty="0">
              <a:solidFill>
                <a:srgbClr val="FFFFFF"/>
              </a:solidFill>
              <a:ea typeface="ＭＳ Ｐゴシック" pitchFamily="34" charset="-128"/>
              <a:cs typeface="Arial" charset="0"/>
            </a:endParaRPr>
          </a:p>
          <a:p>
            <a:pPr algn="l" eaLnBrk="0" hangingPunct="0"/>
            <a:endParaRPr lang="en-US" sz="600" b="1" dirty="0">
              <a:solidFill>
                <a:srgbClr val="FFFFFF"/>
              </a:solidFill>
              <a:ea typeface="ＭＳ Ｐゴシック" pitchFamily="34" charset="-128"/>
              <a:cs typeface="Arial" charset="0"/>
            </a:endParaRPr>
          </a:p>
          <a:p>
            <a:pPr algn="l" eaLnBrk="0" hangingPunct="0"/>
            <a:endParaRPr lang="en-US" sz="600" b="1" dirty="0">
              <a:solidFill>
                <a:srgbClr val="FFFFFF"/>
              </a:solidFill>
              <a:ea typeface="ＭＳ Ｐゴシック" pitchFamily="34" charset="-128"/>
              <a:cs typeface="Arial" charset="0"/>
            </a:endParaRPr>
          </a:p>
        </p:txBody>
      </p:sp>
    </p:spTree>
    <p:extLst>
      <p:ext uri="{BB962C8B-B14F-4D97-AF65-F5344CB8AC3E}">
        <p14:creationId xmlns:p14="http://schemas.microsoft.com/office/powerpoint/2010/main" val="37397523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TLC2_Logo"/>
          <p:cNvPicPr>
            <a:picLocks noChangeAspect="1" noChangeArrowheads="1"/>
          </p:cNvPicPr>
          <p:nvPr/>
        </p:nvPicPr>
        <p:blipFill>
          <a:blip r:embed="rId3" cstate="print"/>
          <a:srcRect/>
          <a:stretch>
            <a:fillRect/>
          </a:stretch>
        </p:blipFill>
        <p:spPr bwMode="auto">
          <a:xfrm>
            <a:off x="114300" y="95252"/>
            <a:ext cx="1028700" cy="666089"/>
          </a:xfrm>
          <a:prstGeom prst="rect">
            <a:avLst/>
          </a:prstGeom>
          <a:noFill/>
          <a:ln w="57150" cmpd="thickThin">
            <a:solidFill>
              <a:schemeClr val="tx1"/>
            </a:solidFill>
            <a:miter lim="800000"/>
            <a:headEnd/>
            <a:tailEnd/>
          </a:ln>
        </p:spPr>
      </p:pic>
      <p:sp>
        <p:nvSpPr>
          <p:cNvPr id="4103" name="Text Box 7"/>
          <p:cNvSpPr txBox="1">
            <a:spLocks noChangeArrowheads="1"/>
          </p:cNvSpPr>
          <p:nvPr/>
        </p:nvSpPr>
        <p:spPr bwMode="auto">
          <a:xfrm>
            <a:off x="1252537" y="95252"/>
            <a:ext cx="6627416" cy="666419"/>
          </a:xfrm>
          <a:prstGeom prst="rect">
            <a:avLst/>
          </a:prstGeom>
          <a:gradFill rotWithShape="1">
            <a:gsLst>
              <a:gs pos="0">
                <a:srgbClr val="66BAC0">
                  <a:alpha val="75000"/>
                </a:srgbClr>
              </a:gs>
              <a:gs pos="100000">
                <a:srgbClr val="CCECFF"/>
              </a:gs>
            </a:gsLst>
            <a:lin ang="5400000" scaled="1"/>
          </a:gradFill>
          <a:ln w="57150" cmpd="thickThin">
            <a:solidFill>
              <a:schemeClr val="tx1"/>
            </a:solidFill>
            <a:miter lim="800000"/>
            <a:headEnd/>
            <a:tailEnd/>
          </a:ln>
          <a:effectLst/>
        </p:spPr>
        <p:txBody>
          <a:bodyPr lIns="21043" tIns="10521" rIns="21043" bIns="10521"/>
          <a:lstStyle/>
          <a:p>
            <a:pPr defTabSz="865821"/>
            <a:r>
              <a:rPr lang="en-US" sz="1900" b="1" dirty="0">
                <a:solidFill>
                  <a:srgbClr val="000000"/>
                </a:solidFill>
              </a:rPr>
              <a:t>Novel Stent for the Correction of Aortic </a:t>
            </a:r>
            <a:r>
              <a:rPr lang="en-US" sz="1900" b="1" dirty="0" err="1">
                <a:solidFill>
                  <a:srgbClr val="000000"/>
                </a:solidFill>
              </a:rPr>
              <a:t>Coarctation</a:t>
            </a:r>
            <a:endParaRPr lang="en-US" sz="1900" b="1" dirty="0">
              <a:solidFill>
                <a:srgbClr val="000000"/>
              </a:solidFill>
            </a:endParaRPr>
          </a:p>
          <a:p>
            <a:pPr defTabSz="865821"/>
            <a:r>
              <a:rPr lang="en-US" sz="800" dirty="0">
                <a:solidFill>
                  <a:srgbClr val="000000"/>
                </a:solidFill>
              </a:rPr>
              <a:t>Department of Biomedical Engineering, University of Houston</a:t>
            </a:r>
          </a:p>
        </p:txBody>
      </p:sp>
      <p:sp>
        <p:nvSpPr>
          <p:cNvPr id="4104" name="Rectangle 8"/>
          <p:cNvSpPr>
            <a:spLocks noChangeArrowheads="1"/>
          </p:cNvSpPr>
          <p:nvPr/>
        </p:nvSpPr>
        <p:spPr bwMode="auto">
          <a:xfrm>
            <a:off x="114300" y="857250"/>
            <a:ext cx="2857500" cy="5903846"/>
          </a:xfrm>
          <a:prstGeom prst="rect">
            <a:avLst/>
          </a:prstGeom>
          <a:gradFill rotWithShape="1">
            <a:gsLst>
              <a:gs pos="0">
                <a:srgbClr val="66BAC0">
                  <a:alpha val="75000"/>
                </a:srgbClr>
              </a:gs>
              <a:gs pos="100000">
                <a:srgbClr val="CCECFF"/>
              </a:gs>
            </a:gsLst>
            <a:lin ang="2700000" scaled="1"/>
          </a:gradFill>
          <a:ln w="57150" cmpd="thickThin">
            <a:solidFill>
              <a:schemeClr val="tx1"/>
            </a:solidFill>
            <a:miter lim="800000"/>
            <a:headEnd/>
            <a:tailEnd/>
          </a:ln>
          <a:effectLst/>
        </p:spPr>
        <p:txBody>
          <a:bodyPr wrap="none" lIns="21043" tIns="10521" rIns="21043" bIns="10521" anchor="ctr"/>
          <a:lstStyle/>
          <a:p>
            <a:endParaRPr lang="en-US">
              <a:solidFill>
                <a:srgbClr val="000000"/>
              </a:solidFill>
            </a:endParaRPr>
          </a:p>
        </p:txBody>
      </p:sp>
      <p:graphicFrame>
        <p:nvGraphicFramePr>
          <p:cNvPr id="4105" name="Object 9"/>
          <p:cNvGraphicFramePr>
            <a:graphicFrameLocks/>
          </p:cNvGraphicFramePr>
          <p:nvPr/>
        </p:nvGraphicFramePr>
        <p:xfrm>
          <a:off x="8001000" y="95583"/>
          <a:ext cx="1028700" cy="666089"/>
        </p:xfrm>
        <a:graphic>
          <a:graphicData uri="http://schemas.openxmlformats.org/presentationml/2006/ole">
            <mc:AlternateContent xmlns:mc="http://schemas.openxmlformats.org/markup-compatibility/2006">
              <mc:Choice xmlns:v="urn:schemas-microsoft-com:vml" Requires="v">
                <p:oleObj spid="_x0000_s3116" name="Image" r:id="rId4" imgW="20736508" imgH="17142857" progId="">
                  <p:embed/>
                </p:oleObj>
              </mc:Choice>
              <mc:Fallback>
                <p:oleObj name="Image" r:id="rId4" imgW="20736508" imgH="17142857"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95583"/>
                        <a:ext cx="1028700" cy="666089"/>
                      </a:xfrm>
                      <a:prstGeom prst="rect">
                        <a:avLst/>
                      </a:prstGeom>
                      <a:noFill/>
                      <a:ln w="57150" cmpd="thickThin">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8" name="Rectangle 12"/>
          <p:cNvSpPr>
            <a:spLocks noChangeArrowheads="1"/>
          </p:cNvSpPr>
          <p:nvPr/>
        </p:nvSpPr>
        <p:spPr bwMode="auto">
          <a:xfrm>
            <a:off x="3086100" y="857250"/>
            <a:ext cx="2971006" cy="5903846"/>
          </a:xfrm>
          <a:prstGeom prst="rect">
            <a:avLst/>
          </a:prstGeom>
          <a:gradFill rotWithShape="1">
            <a:gsLst>
              <a:gs pos="0">
                <a:srgbClr val="66BAC0">
                  <a:alpha val="75000"/>
                </a:srgbClr>
              </a:gs>
              <a:gs pos="100000">
                <a:srgbClr val="CCECFF"/>
              </a:gs>
            </a:gsLst>
            <a:lin ang="2700000" scaled="1"/>
          </a:gradFill>
          <a:ln w="57150" cmpd="thickThin">
            <a:solidFill>
              <a:schemeClr val="tx1"/>
            </a:solidFill>
            <a:miter lim="800000"/>
            <a:headEnd/>
            <a:tailEnd/>
          </a:ln>
          <a:effectLst/>
        </p:spPr>
        <p:txBody>
          <a:bodyPr wrap="none" lIns="21043" tIns="10521" rIns="21043" bIns="10521" anchor="ctr"/>
          <a:lstStyle/>
          <a:p>
            <a:pPr defTabSz="913680"/>
            <a:endParaRPr lang="en-US" dirty="0">
              <a:solidFill>
                <a:srgbClr val="000000"/>
              </a:solidFill>
            </a:endParaRPr>
          </a:p>
        </p:txBody>
      </p:sp>
      <p:sp>
        <p:nvSpPr>
          <p:cNvPr id="4109" name="Rectangle 13"/>
          <p:cNvSpPr>
            <a:spLocks noChangeArrowheads="1"/>
          </p:cNvSpPr>
          <p:nvPr/>
        </p:nvSpPr>
        <p:spPr bwMode="auto">
          <a:xfrm>
            <a:off x="6172200" y="857250"/>
            <a:ext cx="2857500" cy="5903846"/>
          </a:xfrm>
          <a:prstGeom prst="rect">
            <a:avLst/>
          </a:prstGeom>
          <a:gradFill rotWithShape="1">
            <a:gsLst>
              <a:gs pos="0">
                <a:srgbClr val="66BAC0">
                  <a:alpha val="75000"/>
                </a:srgbClr>
              </a:gs>
              <a:gs pos="100000">
                <a:srgbClr val="CCECFF"/>
              </a:gs>
            </a:gsLst>
            <a:lin ang="2700000" scaled="1"/>
          </a:gradFill>
          <a:ln w="57150" cmpd="thickThin">
            <a:solidFill>
              <a:schemeClr val="tx1"/>
            </a:solidFill>
            <a:miter lim="800000"/>
            <a:headEnd/>
            <a:tailEnd/>
          </a:ln>
          <a:effectLst/>
        </p:spPr>
        <p:txBody>
          <a:bodyPr wrap="none" lIns="21043" tIns="10521" rIns="21043" bIns="10521" anchor="ctr"/>
          <a:lstStyle/>
          <a:p>
            <a:pPr defTabSz="913680"/>
            <a:endParaRPr lang="en-US" dirty="0">
              <a:solidFill>
                <a:srgbClr val="000000"/>
              </a:solidFill>
            </a:endParaRPr>
          </a:p>
        </p:txBody>
      </p:sp>
      <p:sp>
        <p:nvSpPr>
          <p:cNvPr id="4149" name="Text Box 53"/>
          <p:cNvSpPr txBox="1">
            <a:spLocks noChangeArrowheads="1"/>
          </p:cNvSpPr>
          <p:nvPr/>
        </p:nvSpPr>
        <p:spPr bwMode="auto">
          <a:xfrm>
            <a:off x="114300" y="857251"/>
            <a:ext cx="2857500" cy="190533"/>
          </a:xfrm>
          <a:prstGeom prst="rect">
            <a:avLst/>
          </a:prstGeom>
          <a:noFill/>
          <a:ln w="57150" cmpd="thickThin">
            <a:solidFill>
              <a:schemeClr val="tx1"/>
            </a:solidFill>
            <a:miter lim="800000"/>
            <a:headEnd/>
            <a:tailEnd/>
          </a:ln>
          <a:effectLst/>
        </p:spPr>
        <p:txBody>
          <a:bodyPr lIns="21043" tIns="10521" rIns="21043" bIns="10521">
            <a:spAutoFit/>
          </a:bodyPr>
          <a:lstStyle/>
          <a:p>
            <a:pPr defTabSz="913680"/>
            <a:r>
              <a:rPr lang="en-US" sz="1100" b="1" dirty="0">
                <a:solidFill>
                  <a:srgbClr val="000000"/>
                </a:solidFill>
              </a:rPr>
              <a:t>Background</a:t>
            </a:r>
          </a:p>
        </p:txBody>
      </p:sp>
      <p:sp>
        <p:nvSpPr>
          <p:cNvPr id="4153" name="Text Box 57"/>
          <p:cNvSpPr txBox="1">
            <a:spLocks noChangeArrowheads="1"/>
          </p:cNvSpPr>
          <p:nvPr/>
        </p:nvSpPr>
        <p:spPr bwMode="auto">
          <a:xfrm>
            <a:off x="114300" y="3395266"/>
            <a:ext cx="2857500" cy="190533"/>
          </a:xfrm>
          <a:prstGeom prst="rect">
            <a:avLst/>
          </a:prstGeom>
          <a:noFill/>
          <a:ln w="57150" cmpd="thickThin">
            <a:solidFill>
              <a:schemeClr val="tx1"/>
            </a:solidFill>
            <a:miter lim="800000"/>
            <a:headEnd/>
            <a:tailEnd/>
          </a:ln>
          <a:effectLst/>
        </p:spPr>
        <p:txBody>
          <a:bodyPr lIns="21043" tIns="10521" rIns="21043" bIns="10521">
            <a:spAutoFit/>
          </a:bodyPr>
          <a:lstStyle/>
          <a:p>
            <a:pPr defTabSz="913680"/>
            <a:r>
              <a:rPr lang="en-US" sz="1100" b="1" dirty="0">
                <a:solidFill>
                  <a:srgbClr val="000000"/>
                </a:solidFill>
              </a:rPr>
              <a:t>Objective</a:t>
            </a:r>
          </a:p>
        </p:txBody>
      </p:sp>
      <p:sp>
        <p:nvSpPr>
          <p:cNvPr id="4177" name="Text Box 81"/>
          <p:cNvSpPr txBox="1">
            <a:spLocks noChangeArrowheads="1"/>
          </p:cNvSpPr>
          <p:nvPr/>
        </p:nvSpPr>
        <p:spPr bwMode="auto">
          <a:xfrm>
            <a:off x="3086100" y="2102446"/>
            <a:ext cx="2971800" cy="190533"/>
          </a:xfrm>
          <a:prstGeom prst="rect">
            <a:avLst/>
          </a:prstGeom>
          <a:noFill/>
          <a:ln w="57150" cmpd="thickThin">
            <a:solidFill>
              <a:schemeClr val="tx1"/>
            </a:solidFill>
            <a:miter lim="800000"/>
            <a:headEnd/>
            <a:tailEnd/>
          </a:ln>
          <a:effectLst/>
        </p:spPr>
        <p:txBody>
          <a:bodyPr lIns="21043" tIns="10521" rIns="21043" bIns="10521">
            <a:spAutoFit/>
          </a:bodyPr>
          <a:lstStyle/>
          <a:p>
            <a:pPr defTabSz="913680"/>
            <a:r>
              <a:rPr lang="en-US" sz="1100" b="1" dirty="0">
                <a:solidFill>
                  <a:srgbClr val="000000"/>
                </a:solidFill>
              </a:rPr>
              <a:t>Joint Testing</a:t>
            </a:r>
          </a:p>
        </p:txBody>
      </p:sp>
      <p:sp>
        <p:nvSpPr>
          <p:cNvPr id="4179" name="Text Box 83"/>
          <p:cNvSpPr txBox="1">
            <a:spLocks noChangeArrowheads="1"/>
          </p:cNvSpPr>
          <p:nvPr/>
        </p:nvSpPr>
        <p:spPr bwMode="auto">
          <a:xfrm>
            <a:off x="6172200" y="5032376"/>
            <a:ext cx="2857500" cy="190533"/>
          </a:xfrm>
          <a:prstGeom prst="rect">
            <a:avLst/>
          </a:prstGeom>
          <a:blipFill dpi="0" rotWithShape="1">
            <a:blip r:embed="rId6" cstate="print">
              <a:alphaModFix amt="75000"/>
            </a:blip>
            <a:srcRect/>
            <a:stretch>
              <a:fillRect b="-128069"/>
            </a:stretch>
          </a:blipFill>
          <a:ln w="57150" cmpd="thickThin">
            <a:solidFill>
              <a:schemeClr val="tx1"/>
            </a:solidFill>
            <a:miter lim="800000"/>
            <a:headEnd/>
            <a:tailEnd/>
          </a:ln>
          <a:effectLst/>
        </p:spPr>
        <p:txBody>
          <a:bodyPr lIns="21043" tIns="10521" rIns="21043" bIns="10521">
            <a:spAutoFit/>
          </a:bodyPr>
          <a:lstStyle/>
          <a:p>
            <a:pPr defTabSz="913680"/>
            <a:r>
              <a:rPr lang="en-US" sz="1100" b="1" dirty="0">
                <a:solidFill>
                  <a:srgbClr val="000000"/>
                </a:solidFill>
              </a:rPr>
              <a:t>Conclusion</a:t>
            </a:r>
          </a:p>
        </p:txBody>
      </p:sp>
      <p:sp>
        <p:nvSpPr>
          <p:cNvPr id="4180" name="Text Box 84"/>
          <p:cNvSpPr txBox="1">
            <a:spLocks noChangeArrowheads="1"/>
          </p:cNvSpPr>
          <p:nvPr/>
        </p:nvSpPr>
        <p:spPr bwMode="auto">
          <a:xfrm>
            <a:off x="3086100" y="5048251"/>
            <a:ext cx="2971800" cy="190533"/>
          </a:xfrm>
          <a:prstGeom prst="rect">
            <a:avLst/>
          </a:prstGeom>
          <a:noFill/>
          <a:ln w="57150" cmpd="thickThin">
            <a:solidFill>
              <a:schemeClr val="tx1"/>
            </a:solidFill>
            <a:miter lim="800000"/>
            <a:headEnd/>
            <a:tailEnd/>
          </a:ln>
          <a:effectLst/>
        </p:spPr>
        <p:txBody>
          <a:bodyPr lIns="21043" tIns="10521" rIns="21043" bIns="10521">
            <a:spAutoFit/>
          </a:bodyPr>
          <a:lstStyle/>
          <a:p>
            <a:pPr defTabSz="913680"/>
            <a:r>
              <a:rPr lang="en-US" sz="1100" b="1" dirty="0">
                <a:solidFill>
                  <a:srgbClr val="000000"/>
                </a:solidFill>
              </a:rPr>
              <a:t>Radial Stiffness </a:t>
            </a:r>
          </a:p>
        </p:txBody>
      </p:sp>
      <p:sp>
        <p:nvSpPr>
          <p:cNvPr id="4188" name="Text Box 92"/>
          <p:cNvSpPr txBox="1">
            <a:spLocks noChangeArrowheads="1"/>
          </p:cNvSpPr>
          <p:nvPr/>
        </p:nvSpPr>
        <p:spPr bwMode="auto">
          <a:xfrm>
            <a:off x="6172200" y="2010174"/>
            <a:ext cx="2857500" cy="636809"/>
          </a:xfrm>
          <a:prstGeom prst="rect">
            <a:avLst/>
          </a:prstGeom>
          <a:noFill/>
          <a:ln w="88900">
            <a:noFill/>
            <a:miter lim="800000"/>
            <a:headEnd/>
            <a:tailEnd/>
          </a:ln>
          <a:effectLst/>
        </p:spPr>
        <p:txBody>
          <a:bodyPr lIns="21043" tIns="10521" rIns="21043" bIns="10521">
            <a:spAutoFit/>
          </a:bodyPr>
          <a:lstStyle/>
          <a:p>
            <a:pPr defTabSz="913680"/>
            <a:r>
              <a:rPr lang="en-US" sz="500" dirty="0">
                <a:solidFill>
                  <a:srgbClr val="000000"/>
                </a:solidFill>
              </a:rPr>
              <a:t>      A computational fluid dynamic simulation (Re=800) was conducted to asses the advert effects of the deployed uncovered stent on blood flow. To conduct the simulation, a virtual geometry of the stent was generated using computed tomography and image reconstruction software. The computational mesh was generated using Gambit and the numerical simulation was performed using Fluent.</a:t>
            </a:r>
          </a:p>
          <a:p>
            <a:pPr defTabSz="913680"/>
            <a:r>
              <a:rPr lang="en-US" sz="500" dirty="0">
                <a:solidFill>
                  <a:srgbClr val="000000"/>
                </a:solidFill>
              </a:rPr>
              <a:t>      Blood was modeled as a single phase incompressible fluid with a constant viscosity of 4x10</a:t>
            </a:r>
            <a:r>
              <a:rPr lang="en-US" sz="500" baseline="30000" dirty="0">
                <a:solidFill>
                  <a:srgbClr val="000000"/>
                </a:solidFill>
              </a:rPr>
              <a:t>-3</a:t>
            </a:r>
            <a:r>
              <a:rPr lang="en-US" sz="500" dirty="0">
                <a:solidFill>
                  <a:srgbClr val="000000"/>
                </a:solidFill>
              </a:rPr>
              <a:t> [N s/m</a:t>
            </a:r>
            <a:r>
              <a:rPr lang="en-US" sz="500" baseline="30000" dirty="0">
                <a:solidFill>
                  <a:srgbClr val="000000"/>
                </a:solidFill>
              </a:rPr>
              <a:t>2</a:t>
            </a:r>
            <a:r>
              <a:rPr lang="en-US" sz="500" dirty="0">
                <a:solidFill>
                  <a:srgbClr val="000000"/>
                </a:solidFill>
              </a:rPr>
              <a:t>] and a constant density of 1060 [kg/m</a:t>
            </a:r>
            <a:r>
              <a:rPr lang="en-US" sz="500" baseline="30000" dirty="0">
                <a:solidFill>
                  <a:srgbClr val="000000"/>
                </a:solidFill>
              </a:rPr>
              <a:t>3</a:t>
            </a:r>
            <a:r>
              <a:rPr lang="en-US" sz="500" dirty="0">
                <a:solidFill>
                  <a:srgbClr val="000000"/>
                </a:solidFill>
              </a:rPr>
              <a:t>]. The arterial wall was modeled using a rigid wall assumption.</a:t>
            </a:r>
          </a:p>
        </p:txBody>
      </p:sp>
      <p:pic>
        <p:nvPicPr>
          <p:cNvPr id="4195" name="Picture 99" descr="Aortic Stent Project pics 002"/>
          <p:cNvPicPr>
            <a:picLocks noChangeAspect="1" noChangeArrowheads="1"/>
          </p:cNvPicPr>
          <p:nvPr/>
        </p:nvPicPr>
        <p:blipFill>
          <a:blip r:embed="rId7" cstate="print"/>
          <a:srcRect/>
          <a:stretch>
            <a:fillRect/>
          </a:stretch>
        </p:blipFill>
        <p:spPr bwMode="auto">
          <a:xfrm>
            <a:off x="3162300" y="5318125"/>
            <a:ext cx="1371600" cy="762000"/>
          </a:xfrm>
          <a:prstGeom prst="rect">
            <a:avLst/>
          </a:prstGeom>
          <a:noFill/>
        </p:spPr>
      </p:pic>
      <p:sp>
        <p:nvSpPr>
          <p:cNvPr id="4196" name="Text Box 100"/>
          <p:cNvSpPr txBox="1">
            <a:spLocks noChangeArrowheads="1"/>
          </p:cNvSpPr>
          <p:nvPr/>
        </p:nvSpPr>
        <p:spPr bwMode="auto">
          <a:xfrm>
            <a:off x="114300" y="4400351"/>
            <a:ext cx="2857500" cy="190533"/>
          </a:xfrm>
          <a:prstGeom prst="rect">
            <a:avLst/>
          </a:prstGeom>
          <a:noFill/>
          <a:ln w="57150" cmpd="thickThin">
            <a:solidFill>
              <a:schemeClr val="tx1"/>
            </a:solidFill>
            <a:miter lim="800000"/>
            <a:headEnd/>
            <a:tailEnd/>
          </a:ln>
          <a:effectLst/>
        </p:spPr>
        <p:txBody>
          <a:bodyPr lIns="21043" tIns="10521" rIns="21043" bIns="10521">
            <a:spAutoFit/>
          </a:bodyPr>
          <a:lstStyle/>
          <a:p>
            <a:pPr defTabSz="913680"/>
            <a:r>
              <a:rPr lang="en-US" sz="1100" b="1" dirty="0">
                <a:solidFill>
                  <a:srgbClr val="000000"/>
                </a:solidFill>
              </a:rPr>
              <a:t>Prototype Devices</a:t>
            </a:r>
          </a:p>
        </p:txBody>
      </p:sp>
      <p:pic>
        <p:nvPicPr>
          <p:cNvPr id="4197" name="Picture 101" descr="Aortic Stent Project pics 004"/>
          <p:cNvPicPr>
            <a:picLocks noChangeAspect="1" noChangeArrowheads="1"/>
          </p:cNvPicPr>
          <p:nvPr/>
        </p:nvPicPr>
        <p:blipFill>
          <a:blip r:embed="rId8" cstate="print"/>
          <a:srcRect/>
          <a:stretch>
            <a:fillRect/>
          </a:stretch>
        </p:blipFill>
        <p:spPr bwMode="auto">
          <a:xfrm>
            <a:off x="4593431" y="5319117"/>
            <a:ext cx="1371600" cy="762000"/>
          </a:xfrm>
          <a:prstGeom prst="rect">
            <a:avLst/>
          </a:prstGeom>
          <a:noFill/>
        </p:spPr>
      </p:pic>
      <p:pic>
        <p:nvPicPr>
          <p:cNvPr id="4199" name="Picture 103" descr="Aortic Stent Project pics 005"/>
          <p:cNvPicPr>
            <a:picLocks noChangeArrowheads="1"/>
          </p:cNvPicPr>
          <p:nvPr/>
        </p:nvPicPr>
        <p:blipFill>
          <a:blip r:embed="rId9" cstate="print"/>
          <a:srcRect/>
          <a:stretch>
            <a:fillRect/>
          </a:stretch>
        </p:blipFill>
        <p:spPr bwMode="auto">
          <a:xfrm>
            <a:off x="4675187" y="4191000"/>
            <a:ext cx="1268413" cy="705115"/>
          </a:xfrm>
          <a:prstGeom prst="rect">
            <a:avLst/>
          </a:prstGeom>
          <a:noFill/>
        </p:spPr>
      </p:pic>
      <p:pic>
        <p:nvPicPr>
          <p:cNvPr id="4200" name="Picture 104" descr="Aortic Stent Project pics 014"/>
          <p:cNvPicPr>
            <a:picLocks noChangeAspect="1" noChangeArrowheads="1"/>
          </p:cNvPicPr>
          <p:nvPr/>
        </p:nvPicPr>
        <p:blipFill>
          <a:blip r:embed="rId10" cstate="print"/>
          <a:srcRect/>
          <a:stretch>
            <a:fillRect/>
          </a:stretch>
        </p:blipFill>
        <p:spPr bwMode="auto">
          <a:xfrm>
            <a:off x="3200401" y="4191001"/>
            <a:ext cx="1268413" cy="704453"/>
          </a:xfrm>
          <a:prstGeom prst="rect">
            <a:avLst/>
          </a:prstGeom>
          <a:noFill/>
        </p:spPr>
      </p:pic>
      <p:sp>
        <p:nvSpPr>
          <p:cNvPr id="4201" name="Text Box 105"/>
          <p:cNvSpPr txBox="1">
            <a:spLocks noChangeArrowheads="1"/>
          </p:cNvSpPr>
          <p:nvPr/>
        </p:nvSpPr>
        <p:spPr bwMode="auto">
          <a:xfrm>
            <a:off x="114300" y="1143000"/>
            <a:ext cx="2857500" cy="621420"/>
          </a:xfrm>
          <a:prstGeom prst="rect">
            <a:avLst/>
          </a:prstGeom>
          <a:noFill/>
          <a:ln w="88900">
            <a:noFill/>
            <a:miter lim="800000"/>
            <a:headEnd/>
            <a:tailEnd/>
          </a:ln>
          <a:effectLst/>
        </p:spPr>
        <p:txBody>
          <a:bodyPr lIns="21043" tIns="10521" rIns="21043" bIns="10521">
            <a:spAutoFit/>
          </a:bodyPr>
          <a:lstStyle/>
          <a:p>
            <a:pPr defTabSz="913680">
              <a:spcBef>
                <a:spcPct val="50000"/>
              </a:spcBef>
            </a:pPr>
            <a:endParaRPr lang="en-US" sz="300" dirty="0">
              <a:solidFill>
                <a:srgbClr val="000000"/>
              </a:solidFill>
            </a:endParaRPr>
          </a:p>
          <a:p>
            <a:pPr defTabSz="913680">
              <a:spcBef>
                <a:spcPct val="50000"/>
              </a:spcBef>
            </a:pPr>
            <a:endParaRPr lang="en-US" sz="300" dirty="0">
              <a:solidFill>
                <a:srgbClr val="000000"/>
              </a:solidFill>
            </a:endParaRPr>
          </a:p>
          <a:p>
            <a:pPr defTabSz="913680">
              <a:spcBef>
                <a:spcPct val="50000"/>
              </a:spcBef>
            </a:pPr>
            <a:endParaRPr lang="en-US" sz="300" dirty="0">
              <a:solidFill>
                <a:srgbClr val="000000"/>
              </a:solidFill>
            </a:endParaRPr>
          </a:p>
          <a:p>
            <a:pPr defTabSz="913680">
              <a:spcBef>
                <a:spcPct val="50000"/>
              </a:spcBef>
            </a:pPr>
            <a:endParaRPr lang="en-US" sz="300" dirty="0">
              <a:solidFill>
                <a:srgbClr val="000000"/>
              </a:solidFill>
            </a:endParaRPr>
          </a:p>
          <a:p>
            <a:pPr defTabSz="913680">
              <a:spcBef>
                <a:spcPct val="50000"/>
              </a:spcBef>
            </a:pPr>
            <a:endParaRPr lang="en-US" sz="300" dirty="0">
              <a:solidFill>
                <a:srgbClr val="000000"/>
              </a:solidFill>
            </a:endParaRPr>
          </a:p>
          <a:p>
            <a:pPr defTabSz="913680">
              <a:spcBef>
                <a:spcPct val="50000"/>
              </a:spcBef>
            </a:pPr>
            <a:endParaRPr lang="en-US" sz="300" dirty="0">
              <a:solidFill>
                <a:srgbClr val="000000"/>
              </a:solidFill>
            </a:endParaRPr>
          </a:p>
          <a:p>
            <a:pPr defTabSz="913680">
              <a:spcBef>
                <a:spcPct val="50000"/>
              </a:spcBef>
            </a:pPr>
            <a:endParaRPr lang="en-US" sz="300" dirty="0">
              <a:solidFill>
                <a:srgbClr val="000000"/>
              </a:solidFill>
            </a:endParaRPr>
          </a:p>
          <a:p>
            <a:pPr defTabSz="913680">
              <a:spcBef>
                <a:spcPct val="50000"/>
              </a:spcBef>
            </a:pPr>
            <a:endParaRPr lang="en-US" sz="300" dirty="0">
              <a:solidFill>
                <a:srgbClr val="000000"/>
              </a:solidFill>
            </a:endParaRPr>
          </a:p>
          <a:p>
            <a:pPr defTabSz="913680">
              <a:spcBef>
                <a:spcPct val="50000"/>
              </a:spcBef>
            </a:pPr>
            <a:endParaRPr lang="en-US" sz="300" dirty="0">
              <a:solidFill>
                <a:srgbClr val="000000"/>
              </a:solidFill>
            </a:endParaRPr>
          </a:p>
        </p:txBody>
      </p:sp>
      <p:sp>
        <p:nvSpPr>
          <p:cNvPr id="4202" name="Text Box 106"/>
          <p:cNvSpPr txBox="1">
            <a:spLocks noChangeArrowheads="1"/>
          </p:cNvSpPr>
          <p:nvPr/>
        </p:nvSpPr>
        <p:spPr bwMode="auto">
          <a:xfrm>
            <a:off x="114300" y="1050396"/>
            <a:ext cx="2857500" cy="252088"/>
          </a:xfrm>
          <a:prstGeom prst="rect">
            <a:avLst/>
          </a:prstGeom>
          <a:noFill/>
          <a:ln w="88900">
            <a:noFill/>
            <a:miter lim="800000"/>
            <a:headEnd/>
            <a:tailEnd/>
          </a:ln>
          <a:effectLst/>
        </p:spPr>
        <p:txBody>
          <a:bodyPr lIns="21043" tIns="10521" rIns="21043" bIns="10521">
            <a:spAutoFit/>
          </a:bodyPr>
          <a:lstStyle/>
          <a:p>
            <a:pPr defTabSz="913680"/>
            <a:r>
              <a:rPr lang="en-US" sz="500" dirty="0">
                <a:solidFill>
                  <a:srgbClr val="000000"/>
                </a:solidFill>
              </a:rPr>
              <a:t>      Congenital Heart Disease (CHD) affects 7-8 out of 1000 people.  Aortic </a:t>
            </a:r>
            <a:r>
              <a:rPr lang="en-US" sz="500" dirty="0" err="1">
                <a:solidFill>
                  <a:srgbClr val="000000"/>
                </a:solidFill>
              </a:rPr>
              <a:t>Coarctation</a:t>
            </a:r>
            <a:r>
              <a:rPr lang="en-US" sz="500" dirty="0">
                <a:solidFill>
                  <a:srgbClr val="000000"/>
                </a:solidFill>
              </a:rPr>
              <a:t> (</a:t>
            </a:r>
            <a:r>
              <a:rPr lang="en-US" sz="500" dirty="0" err="1">
                <a:solidFill>
                  <a:srgbClr val="000000"/>
                </a:solidFill>
              </a:rPr>
              <a:t>AoC</a:t>
            </a:r>
            <a:r>
              <a:rPr lang="en-US" sz="500" dirty="0">
                <a:solidFill>
                  <a:srgbClr val="000000"/>
                </a:solidFill>
              </a:rPr>
              <a:t>) is the third most common CHD accounting for about 10% of all cases.  </a:t>
            </a:r>
            <a:r>
              <a:rPr lang="en-US" sz="500" dirty="0" err="1">
                <a:solidFill>
                  <a:srgbClr val="000000"/>
                </a:solidFill>
              </a:rPr>
              <a:t>Coarctation</a:t>
            </a:r>
            <a:r>
              <a:rPr lang="en-US" sz="500" dirty="0">
                <a:solidFill>
                  <a:srgbClr val="000000"/>
                </a:solidFill>
              </a:rPr>
              <a:t> of the aorta is a discrete or long narrowing of the distal segment of the aortic arch as can be seen in figure 1 [1].</a:t>
            </a:r>
          </a:p>
        </p:txBody>
      </p:sp>
      <p:pic>
        <p:nvPicPr>
          <p:cNvPr id="4203" name="Picture 107"/>
          <p:cNvPicPr>
            <a:picLocks noChangeAspect="1" noChangeArrowheads="1"/>
          </p:cNvPicPr>
          <p:nvPr/>
        </p:nvPicPr>
        <p:blipFill>
          <a:blip r:embed="rId11" cstate="print"/>
          <a:srcRect/>
          <a:stretch>
            <a:fillRect/>
          </a:stretch>
        </p:blipFill>
        <p:spPr bwMode="auto">
          <a:xfrm>
            <a:off x="171450" y="1456203"/>
            <a:ext cx="1284288" cy="742487"/>
          </a:xfrm>
          <a:prstGeom prst="rect">
            <a:avLst/>
          </a:prstGeom>
          <a:noFill/>
        </p:spPr>
      </p:pic>
      <p:pic>
        <p:nvPicPr>
          <p:cNvPr id="4204" name="Picture 108" descr="Stents"/>
          <p:cNvPicPr>
            <a:picLocks noChangeAspect="1" noChangeArrowheads="1"/>
          </p:cNvPicPr>
          <p:nvPr/>
        </p:nvPicPr>
        <p:blipFill>
          <a:blip r:embed="rId12" cstate="print"/>
          <a:srcRect/>
          <a:stretch>
            <a:fillRect/>
          </a:stretch>
        </p:blipFill>
        <p:spPr bwMode="auto">
          <a:xfrm>
            <a:off x="1535906" y="1456201"/>
            <a:ext cx="1371600" cy="741164"/>
          </a:xfrm>
          <a:prstGeom prst="rect">
            <a:avLst/>
          </a:prstGeom>
          <a:noFill/>
        </p:spPr>
      </p:pic>
      <p:sp>
        <p:nvSpPr>
          <p:cNvPr id="4205" name="Text Box 109"/>
          <p:cNvSpPr txBox="1">
            <a:spLocks noChangeArrowheads="1"/>
          </p:cNvSpPr>
          <p:nvPr/>
        </p:nvSpPr>
        <p:spPr bwMode="auto">
          <a:xfrm>
            <a:off x="183356" y="2190750"/>
            <a:ext cx="1257300" cy="298246"/>
          </a:xfrm>
          <a:prstGeom prst="rect">
            <a:avLst/>
          </a:prstGeom>
          <a:noFill/>
          <a:ln w="88900">
            <a:noFill/>
            <a:miter lim="800000"/>
            <a:headEnd/>
            <a:tailEnd/>
          </a:ln>
          <a:effectLst/>
        </p:spPr>
        <p:txBody>
          <a:bodyPr lIns="21043" tIns="10521" rIns="21043" bIns="10521">
            <a:spAutoFit/>
          </a:bodyPr>
          <a:lstStyle/>
          <a:p>
            <a:pPr defTabSz="913680">
              <a:spcBef>
                <a:spcPct val="50000"/>
              </a:spcBef>
            </a:pPr>
            <a:endParaRPr lang="en-US" dirty="0">
              <a:solidFill>
                <a:srgbClr val="000000"/>
              </a:solidFill>
            </a:endParaRPr>
          </a:p>
        </p:txBody>
      </p:sp>
      <p:sp>
        <p:nvSpPr>
          <p:cNvPr id="4206" name="Text Box 110"/>
          <p:cNvSpPr txBox="1">
            <a:spLocks noChangeArrowheads="1"/>
          </p:cNvSpPr>
          <p:nvPr/>
        </p:nvSpPr>
        <p:spPr bwMode="auto">
          <a:xfrm>
            <a:off x="173831" y="2196373"/>
            <a:ext cx="1279922" cy="95250"/>
          </a:xfrm>
          <a:prstGeom prst="rect">
            <a:avLst/>
          </a:prstGeom>
          <a:noFill/>
          <a:ln w="3175">
            <a:solidFill>
              <a:schemeClr val="tx1"/>
            </a:solidFill>
            <a:miter lim="800000"/>
            <a:headEnd/>
            <a:tailEnd/>
          </a:ln>
          <a:effectLst/>
        </p:spPr>
        <p:txBody>
          <a:bodyPr lIns="21043" tIns="10521" rIns="21043" bIns="10521"/>
          <a:lstStyle/>
          <a:p>
            <a:pPr defTabSz="913680">
              <a:spcBef>
                <a:spcPct val="50000"/>
              </a:spcBef>
            </a:pPr>
            <a:r>
              <a:rPr lang="en-US" sz="300" b="1" dirty="0">
                <a:solidFill>
                  <a:srgbClr val="000000"/>
                </a:solidFill>
              </a:rPr>
              <a:t>Figure 1</a:t>
            </a:r>
            <a:r>
              <a:rPr lang="en-US" sz="300" dirty="0">
                <a:solidFill>
                  <a:srgbClr val="000000"/>
                </a:solidFill>
              </a:rPr>
              <a:t>  Aortic </a:t>
            </a:r>
            <a:r>
              <a:rPr lang="en-US" sz="300" dirty="0" err="1">
                <a:solidFill>
                  <a:srgbClr val="000000"/>
                </a:solidFill>
              </a:rPr>
              <a:t>Coarctation</a:t>
            </a:r>
            <a:r>
              <a:rPr lang="en-US" sz="300" dirty="0">
                <a:solidFill>
                  <a:srgbClr val="000000"/>
                </a:solidFill>
              </a:rPr>
              <a:t> shown in relation to the heart. (courtesy of the University of Washington)</a:t>
            </a:r>
          </a:p>
        </p:txBody>
      </p:sp>
      <p:sp>
        <p:nvSpPr>
          <p:cNvPr id="4207" name="Text Box 111"/>
          <p:cNvSpPr txBox="1">
            <a:spLocks noChangeArrowheads="1"/>
          </p:cNvSpPr>
          <p:nvPr/>
        </p:nvSpPr>
        <p:spPr bwMode="auto">
          <a:xfrm>
            <a:off x="1537494" y="2195713"/>
            <a:ext cx="1371600" cy="113589"/>
          </a:xfrm>
          <a:prstGeom prst="rect">
            <a:avLst/>
          </a:prstGeom>
          <a:noFill/>
          <a:ln w="3175">
            <a:solidFill>
              <a:schemeClr val="tx1"/>
            </a:solidFill>
            <a:miter lim="800000"/>
            <a:headEnd/>
            <a:tailEnd/>
          </a:ln>
          <a:effectLst/>
        </p:spPr>
        <p:txBody>
          <a:bodyPr lIns="21043" tIns="10521" rIns="21043" bIns="10521">
            <a:spAutoFit/>
          </a:bodyPr>
          <a:lstStyle/>
          <a:p>
            <a:pPr defTabSz="913680">
              <a:spcBef>
                <a:spcPct val="50000"/>
              </a:spcBef>
            </a:pPr>
            <a:r>
              <a:rPr lang="en-US" sz="300" b="1" dirty="0">
                <a:solidFill>
                  <a:srgbClr val="000000"/>
                </a:solidFill>
              </a:rPr>
              <a:t>Figure 2</a:t>
            </a:r>
            <a:r>
              <a:rPr lang="en-US" sz="300" dirty="0">
                <a:solidFill>
                  <a:srgbClr val="000000"/>
                </a:solidFill>
              </a:rPr>
              <a:t>  Balloon expandable stent used to expand a narrowing. (courtesy of the University of Southern California)</a:t>
            </a:r>
          </a:p>
        </p:txBody>
      </p:sp>
      <p:sp>
        <p:nvSpPr>
          <p:cNvPr id="4208" name="Text Box 112"/>
          <p:cNvSpPr txBox="1">
            <a:spLocks noChangeArrowheads="1"/>
          </p:cNvSpPr>
          <p:nvPr/>
        </p:nvSpPr>
        <p:spPr bwMode="auto">
          <a:xfrm>
            <a:off x="114300" y="2401094"/>
            <a:ext cx="2857500" cy="959974"/>
          </a:xfrm>
          <a:prstGeom prst="rect">
            <a:avLst/>
          </a:prstGeom>
          <a:noFill/>
          <a:ln w="88900">
            <a:noFill/>
            <a:miter lim="800000"/>
            <a:headEnd/>
            <a:tailEnd/>
          </a:ln>
          <a:effectLst/>
        </p:spPr>
        <p:txBody>
          <a:bodyPr lIns="21043" tIns="10521" rIns="21043" bIns="10521">
            <a:spAutoFit/>
          </a:bodyPr>
          <a:lstStyle/>
          <a:p>
            <a:pPr defTabSz="913680">
              <a:spcBef>
                <a:spcPct val="50000"/>
              </a:spcBef>
            </a:pPr>
            <a:r>
              <a:rPr lang="en-US" sz="600" dirty="0">
                <a:solidFill>
                  <a:srgbClr val="000000"/>
                </a:solidFill>
              </a:rPr>
              <a:t>      </a:t>
            </a:r>
            <a:r>
              <a:rPr lang="en-US" sz="500" dirty="0">
                <a:solidFill>
                  <a:srgbClr val="000000"/>
                </a:solidFill>
              </a:rPr>
              <a:t>Methods used to correct </a:t>
            </a:r>
            <a:r>
              <a:rPr lang="en-US" sz="500" dirty="0" err="1">
                <a:solidFill>
                  <a:srgbClr val="000000"/>
                </a:solidFill>
              </a:rPr>
              <a:t>AoC</a:t>
            </a:r>
            <a:r>
              <a:rPr lang="en-US" sz="500" dirty="0">
                <a:solidFill>
                  <a:srgbClr val="000000"/>
                </a:solidFill>
              </a:rPr>
              <a:t> include both surgical and less invasive, </a:t>
            </a:r>
            <a:r>
              <a:rPr lang="en-US" sz="500" dirty="0" err="1">
                <a:solidFill>
                  <a:srgbClr val="000000"/>
                </a:solidFill>
              </a:rPr>
              <a:t>percutaneous</a:t>
            </a:r>
            <a:r>
              <a:rPr lang="en-US" sz="500" dirty="0">
                <a:solidFill>
                  <a:srgbClr val="000000"/>
                </a:solidFill>
              </a:rPr>
              <a:t> (through the vascular system) methods.  Surgery involves removal of the narrowed site and subsequent implantation of a graft.  Balloon angioplasty is a </a:t>
            </a:r>
            <a:r>
              <a:rPr lang="en-US" sz="500" dirty="0" err="1">
                <a:solidFill>
                  <a:srgbClr val="000000"/>
                </a:solidFill>
              </a:rPr>
              <a:t>percutaneous</a:t>
            </a:r>
            <a:r>
              <a:rPr lang="en-US" sz="500" dirty="0">
                <a:solidFill>
                  <a:srgbClr val="000000"/>
                </a:solidFill>
              </a:rPr>
              <a:t> </a:t>
            </a:r>
            <a:r>
              <a:rPr lang="en-US" sz="500" dirty="0" err="1">
                <a:solidFill>
                  <a:srgbClr val="000000"/>
                </a:solidFill>
              </a:rPr>
              <a:t>precedure</a:t>
            </a:r>
            <a:r>
              <a:rPr lang="en-US" sz="500" dirty="0">
                <a:solidFill>
                  <a:srgbClr val="000000"/>
                </a:solidFill>
              </a:rPr>
              <a:t> which </a:t>
            </a:r>
            <a:r>
              <a:rPr lang="en-US" sz="500" dirty="0" err="1">
                <a:solidFill>
                  <a:srgbClr val="000000"/>
                </a:solidFill>
              </a:rPr>
              <a:t>invovles</a:t>
            </a:r>
            <a:r>
              <a:rPr lang="en-US" sz="500" dirty="0">
                <a:solidFill>
                  <a:srgbClr val="000000"/>
                </a:solidFill>
              </a:rPr>
              <a:t> the introduction of a balloon catheter to the narrowing and subsequent expansion of the narrowing.  Due to a high incidence of </a:t>
            </a:r>
            <a:r>
              <a:rPr lang="en-US" sz="500" dirty="0" err="1">
                <a:solidFill>
                  <a:srgbClr val="000000"/>
                </a:solidFill>
              </a:rPr>
              <a:t>restenosis</a:t>
            </a:r>
            <a:r>
              <a:rPr lang="en-US" sz="500" dirty="0">
                <a:solidFill>
                  <a:srgbClr val="000000"/>
                </a:solidFill>
              </a:rPr>
              <a:t> observed after balloon angioplasty, stents have been used to add permanent support to the vessel [2].  A stent is a metallic scaffold which can be inserted </a:t>
            </a:r>
            <a:r>
              <a:rPr lang="en-US" sz="500" dirty="0" err="1">
                <a:solidFill>
                  <a:srgbClr val="000000"/>
                </a:solidFill>
              </a:rPr>
              <a:t>percutaneously</a:t>
            </a:r>
            <a:r>
              <a:rPr lang="en-US" sz="500" dirty="0">
                <a:solidFill>
                  <a:srgbClr val="000000"/>
                </a:solidFill>
              </a:rPr>
              <a:t> and </a:t>
            </a:r>
            <a:r>
              <a:rPr lang="en-US" sz="500" dirty="0" err="1">
                <a:solidFill>
                  <a:srgbClr val="000000"/>
                </a:solidFill>
              </a:rPr>
              <a:t>expandend</a:t>
            </a:r>
            <a:r>
              <a:rPr lang="en-US" sz="500" dirty="0">
                <a:solidFill>
                  <a:srgbClr val="000000"/>
                </a:solidFill>
              </a:rPr>
              <a:t> at the desired location.  There are two types of stents: those which are expanded using a balloon shown in figure 2 (plastic deformation) and those which expand by themselves (elastic deformation) [3].  Many currently used stents, especially those used to correct </a:t>
            </a:r>
            <a:r>
              <a:rPr lang="en-US" sz="500" dirty="0" err="1">
                <a:solidFill>
                  <a:srgbClr val="000000"/>
                </a:solidFill>
              </a:rPr>
              <a:t>AoC</a:t>
            </a:r>
            <a:r>
              <a:rPr lang="en-US" sz="500" dirty="0">
                <a:solidFill>
                  <a:srgbClr val="000000"/>
                </a:solidFill>
              </a:rPr>
              <a:t>, employ joints fabricated by welding.  Joints experience the largest strains of any part of the stent and combined with the compromised structural integrity of welding make them the leading site of fracture [4].  </a:t>
            </a:r>
          </a:p>
        </p:txBody>
      </p:sp>
      <p:sp>
        <p:nvSpPr>
          <p:cNvPr id="4210" name="Text Box 114"/>
          <p:cNvSpPr txBox="1">
            <a:spLocks noChangeArrowheads="1"/>
          </p:cNvSpPr>
          <p:nvPr/>
        </p:nvSpPr>
        <p:spPr bwMode="auto">
          <a:xfrm>
            <a:off x="114300" y="3619500"/>
            <a:ext cx="2857500" cy="775308"/>
          </a:xfrm>
          <a:prstGeom prst="rect">
            <a:avLst/>
          </a:prstGeom>
          <a:noFill/>
          <a:ln w="88900">
            <a:noFill/>
            <a:miter lim="800000"/>
            <a:headEnd/>
            <a:tailEnd/>
          </a:ln>
          <a:effectLst/>
        </p:spPr>
        <p:txBody>
          <a:bodyPr lIns="21043" tIns="10521" rIns="21043" bIns="10521">
            <a:spAutoFit/>
          </a:bodyPr>
          <a:lstStyle/>
          <a:p>
            <a:pPr defTabSz="913680">
              <a:spcBef>
                <a:spcPct val="50000"/>
              </a:spcBef>
            </a:pPr>
            <a:r>
              <a:rPr lang="en-US" sz="500" dirty="0">
                <a:solidFill>
                  <a:srgbClr val="000000"/>
                </a:solidFill>
              </a:rPr>
              <a:t>      To design, construct, and test a novel aortic stent for the correction of Aortic </a:t>
            </a:r>
            <a:r>
              <a:rPr lang="en-US" sz="500" dirty="0" err="1">
                <a:solidFill>
                  <a:srgbClr val="000000"/>
                </a:solidFill>
              </a:rPr>
              <a:t>Coarctation</a:t>
            </a:r>
            <a:r>
              <a:rPr lang="en-US" sz="500" dirty="0">
                <a:solidFill>
                  <a:srgbClr val="000000"/>
                </a:solidFill>
              </a:rPr>
              <a:t> with the following design specifications: </a:t>
            </a:r>
          </a:p>
          <a:p>
            <a:pPr defTabSz="913680">
              <a:spcBef>
                <a:spcPct val="50000"/>
              </a:spcBef>
              <a:buFontTx/>
              <a:buChar char="•"/>
            </a:pPr>
            <a:r>
              <a:rPr lang="en-US" sz="500" dirty="0">
                <a:solidFill>
                  <a:srgbClr val="000000"/>
                </a:solidFill>
              </a:rPr>
              <a:t> Self-expandability  </a:t>
            </a:r>
          </a:p>
          <a:p>
            <a:pPr defTabSz="913680">
              <a:spcBef>
                <a:spcPct val="50000"/>
              </a:spcBef>
              <a:buFontTx/>
              <a:buChar char="•"/>
            </a:pPr>
            <a:r>
              <a:rPr lang="en-US" sz="500" dirty="0">
                <a:solidFill>
                  <a:srgbClr val="000000"/>
                </a:solidFill>
              </a:rPr>
              <a:t> Autonomous (manufactured separately) joints</a:t>
            </a:r>
          </a:p>
          <a:p>
            <a:pPr defTabSz="913680">
              <a:spcBef>
                <a:spcPct val="50000"/>
              </a:spcBef>
              <a:buFontTx/>
              <a:buChar char="•"/>
            </a:pPr>
            <a:r>
              <a:rPr lang="en-US" sz="500" dirty="0">
                <a:solidFill>
                  <a:srgbClr val="000000"/>
                </a:solidFill>
              </a:rPr>
              <a:t> 13-14 Fr diameter when fully compressed</a:t>
            </a:r>
          </a:p>
          <a:p>
            <a:pPr defTabSz="913680">
              <a:spcBef>
                <a:spcPct val="50000"/>
              </a:spcBef>
              <a:buFontTx/>
              <a:buChar char="•"/>
            </a:pPr>
            <a:r>
              <a:rPr lang="en-US" sz="500" dirty="0">
                <a:solidFill>
                  <a:srgbClr val="000000"/>
                </a:solidFill>
              </a:rPr>
              <a:t> 25 mm diameter when deployed</a:t>
            </a:r>
          </a:p>
          <a:p>
            <a:pPr defTabSz="913680">
              <a:spcBef>
                <a:spcPct val="50000"/>
              </a:spcBef>
              <a:buFontTx/>
              <a:buChar char="•"/>
            </a:pPr>
            <a:r>
              <a:rPr lang="en-US" sz="500" dirty="0">
                <a:solidFill>
                  <a:srgbClr val="000000"/>
                </a:solidFill>
              </a:rPr>
              <a:t> 3 - 7 N radial stiffness</a:t>
            </a:r>
            <a:r>
              <a:rPr lang="en-US" sz="600" dirty="0">
                <a:solidFill>
                  <a:srgbClr val="000000"/>
                </a:solidFill>
              </a:rPr>
              <a:t>      </a:t>
            </a:r>
          </a:p>
        </p:txBody>
      </p:sp>
      <p:pic>
        <p:nvPicPr>
          <p:cNvPr id="4212" name="Picture 116" descr="DSCN2573"/>
          <p:cNvPicPr>
            <a:picLocks noChangeAspect="1" noChangeArrowheads="1"/>
          </p:cNvPicPr>
          <p:nvPr/>
        </p:nvPicPr>
        <p:blipFill>
          <a:blip r:embed="rId13" cstate="print"/>
          <a:srcRect l="19531" t="32552" r="24414" b="26042"/>
          <a:stretch>
            <a:fillRect/>
          </a:stretch>
        </p:blipFill>
        <p:spPr bwMode="auto">
          <a:xfrm>
            <a:off x="190502" y="6073510"/>
            <a:ext cx="865981" cy="399852"/>
          </a:xfrm>
          <a:prstGeom prst="rect">
            <a:avLst/>
          </a:prstGeom>
          <a:noFill/>
        </p:spPr>
      </p:pic>
      <p:pic>
        <p:nvPicPr>
          <p:cNvPr id="4213" name="Picture 117" descr="DSCN2575"/>
          <p:cNvPicPr>
            <a:picLocks noChangeAspect="1" noChangeArrowheads="1"/>
          </p:cNvPicPr>
          <p:nvPr/>
        </p:nvPicPr>
        <p:blipFill>
          <a:blip r:embed="rId14" cstate="print"/>
          <a:srcRect l="4883" t="26042" r="14648" b="13020"/>
          <a:stretch>
            <a:fillRect/>
          </a:stretch>
        </p:blipFill>
        <p:spPr bwMode="auto">
          <a:xfrm>
            <a:off x="1168402" y="6073511"/>
            <a:ext cx="845741" cy="400513"/>
          </a:xfrm>
          <a:prstGeom prst="rect">
            <a:avLst/>
          </a:prstGeom>
          <a:noFill/>
        </p:spPr>
      </p:pic>
      <p:pic>
        <p:nvPicPr>
          <p:cNvPr id="4214" name="Picture 118" descr="DSCN2576"/>
          <p:cNvPicPr>
            <a:picLocks noChangeAspect="1" noChangeArrowheads="1"/>
          </p:cNvPicPr>
          <p:nvPr/>
        </p:nvPicPr>
        <p:blipFill>
          <a:blip r:embed="rId15" cstate="print"/>
          <a:srcRect l="19531" t="26042" r="6836" b="13020"/>
          <a:stretch>
            <a:fillRect/>
          </a:stretch>
        </p:blipFill>
        <p:spPr bwMode="auto">
          <a:xfrm>
            <a:off x="2124077" y="6073512"/>
            <a:ext cx="772319" cy="399521"/>
          </a:xfrm>
          <a:prstGeom prst="rect">
            <a:avLst/>
          </a:prstGeom>
          <a:noFill/>
        </p:spPr>
      </p:pic>
      <p:pic>
        <p:nvPicPr>
          <p:cNvPr id="4215" name="Picture 119" descr="Aortic Stent Project pics 013"/>
          <p:cNvPicPr>
            <a:picLocks noChangeAspect="1" noChangeArrowheads="1"/>
          </p:cNvPicPr>
          <p:nvPr/>
        </p:nvPicPr>
        <p:blipFill>
          <a:blip r:embed="rId16" cstate="print"/>
          <a:srcRect t="1407" b="2812"/>
          <a:stretch>
            <a:fillRect/>
          </a:stretch>
        </p:blipFill>
        <p:spPr bwMode="auto">
          <a:xfrm>
            <a:off x="3654425" y="952500"/>
            <a:ext cx="1831975" cy="974990"/>
          </a:xfrm>
          <a:prstGeom prst="rect">
            <a:avLst/>
          </a:prstGeom>
          <a:noFill/>
        </p:spPr>
      </p:pic>
      <p:sp>
        <p:nvSpPr>
          <p:cNvPr id="4217" name="Text Box 121"/>
          <p:cNvSpPr txBox="1">
            <a:spLocks noChangeArrowheads="1"/>
          </p:cNvSpPr>
          <p:nvPr/>
        </p:nvSpPr>
        <p:spPr bwMode="auto">
          <a:xfrm>
            <a:off x="192087" y="6473031"/>
            <a:ext cx="863600" cy="159755"/>
          </a:xfrm>
          <a:prstGeom prst="rect">
            <a:avLst/>
          </a:prstGeom>
          <a:noFill/>
          <a:ln w="12700">
            <a:solidFill>
              <a:schemeClr val="tx1"/>
            </a:solidFill>
            <a:miter lim="800000"/>
            <a:headEnd/>
            <a:tailEnd/>
          </a:ln>
          <a:effectLst/>
        </p:spPr>
        <p:txBody>
          <a:bodyPr lIns="21043" tIns="10521" rIns="21043" bIns="10521">
            <a:spAutoFit/>
          </a:bodyPr>
          <a:lstStyle/>
          <a:p>
            <a:pPr defTabSz="913680">
              <a:spcBef>
                <a:spcPct val="50000"/>
              </a:spcBef>
            </a:pPr>
            <a:r>
              <a:rPr lang="en-US" sz="300" b="1" dirty="0">
                <a:solidFill>
                  <a:srgbClr val="000000"/>
                </a:solidFill>
              </a:rPr>
              <a:t>Figure 3</a:t>
            </a:r>
            <a:r>
              <a:rPr lang="en-US" sz="300" dirty="0">
                <a:solidFill>
                  <a:srgbClr val="000000"/>
                </a:solidFill>
              </a:rPr>
              <a:t>  Deployment (~30%): stent being pushed out of a 13F sheath into a 25 mm silicone tube.</a:t>
            </a:r>
          </a:p>
        </p:txBody>
      </p:sp>
      <p:sp>
        <p:nvSpPr>
          <p:cNvPr id="4218" name="Text Box 122"/>
          <p:cNvSpPr txBox="1">
            <a:spLocks noChangeArrowheads="1"/>
          </p:cNvSpPr>
          <p:nvPr/>
        </p:nvSpPr>
        <p:spPr bwMode="auto">
          <a:xfrm>
            <a:off x="1170781" y="6472700"/>
            <a:ext cx="841375" cy="159755"/>
          </a:xfrm>
          <a:prstGeom prst="rect">
            <a:avLst/>
          </a:prstGeom>
          <a:noFill/>
          <a:ln w="12700">
            <a:solidFill>
              <a:schemeClr val="tx1"/>
            </a:solidFill>
            <a:miter lim="800000"/>
            <a:headEnd/>
            <a:tailEnd/>
          </a:ln>
          <a:effectLst/>
        </p:spPr>
        <p:txBody>
          <a:bodyPr lIns="21043" tIns="10521" rIns="21043" bIns="10521">
            <a:spAutoFit/>
          </a:bodyPr>
          <a:lstStyle/>
          <a:p>
            <a:pPr defTabSz="913680">
              <a:spcBef>
                <a:spcPct val="50000"/>
              </a:spcBef>
            </a:pPr>
            <a:r>
              <a:rPr lang="en-US" sz="300" b="1" dirty="0">
                <a:solidFill>
                  <a:srgbClr val="000000"/>
                </a:solidFill>
              </a:rPr>
              <a:t>Figure 4</a:t>
            </a:r>
            <a:r>
              <a:rPr lang="en-US" sz="300" dirty="0">
                <a:solidFill>
                  <a:srgbClr val="000000"/>
                </a:solidFill>
              </a:rPr>
              <a:t>  Deployment (~60%): stent being pushed out of a 13F sheath into a 25 mm silicone tube.</a:t>
            </a:r>
          </a:p>
        </p:txBody>
      </p:sp>
      <p:sp>
        <p:nvSpPr>
          <p:cNvPr id="4219" name="Text Box 123"/>
          <p:cNvSpPr txBox="1">
            <a:spLocks noChangeArrowheads="1"/>
          </p:cNvSpPr>
          <p:nvPr/>
        </p:nvSpPr>
        <p:spPr bwMode="auto">
          <a:xfrm>
            <a:off x="2125663" y="6473033"/>
            <a:ext cx="768350" cy="113589"/>
          </a:xfrm>
          <a:prstGeom prst="rect">
            <a:avLst/>
          </a:prstGeom>
          <a:noFill/>
          <a:ln w="12700">
            <a:solidFill>
              <a:schemeClr val="tx1"/>
            </a:solidFill>
            <a:miter lim="800000"/>
            <a:headEnd/>
            <a:tailEnd/>
          </a:ln>
          <a:effectLst/>
        </p:spPr>
        <p:txBody>
          <a:bodyPr lIns="21043" tIns="10521" rIns="21043" bIns="10521">
            <a:spAutoFit/>
          </a:bodyPr>
          <a:lstStyle/>
          <a:p>
            <a:pPr defTabSz="913680">
              <a:spcBef>
                <a:spcPct val="50000"/>
              </a:spcBef>
            </a:pPr>
            <a:r>
              <a:rPr lang="en-US" sz="300" b="1" dirty="0">
                <a:solidFill>
                  <a:srgbClr val="000000"/>
                </a:solidFill>
              </a:rPr>
              <a:t>Figure 5</a:t>
            </a:r>
            <a:r>
              <a:rPr lang="en-US" sz="300" dirty="0">
                <a:solidFill>
                  <a:srgbClr val="000000"/>
                </a:solidFill>
              </a:rPr>
              <a:t>  Deployment (100%): fully deployed stent.</a:t>
            </a:r>
          </a:p>
        </p:txBody>
      </p:sp>
      <p:sp>
        <p:nvSpPr>
          <p:cNvPr id="4221" name="Text Box 125"/>
          <p:cNvSpPr txBox="1">
            <a:spLocks noChangeArrowheads="1"/>
          </p:cNvSpPr>
          <p:nvPr/>
        </p:nvSpPr>
        <p:spPr bwMode="auto">
          <a:xfrm>
            <a:off x="114300" y="4638148"/>
            <a:ext cx="2857500" cy="267477"/>
          </a:xfrm>
          <a:prstGeom prst="rect">
            <a:avLst/>
          </a:prstGeom>
          <a:noFill/>
          <a:ln w="88900">
            <a:noFill/>
            <a:miter lim="800000"/>
            <a:headEnd/>
            <a:tailEnd/>
          </a:ln>
          <a:effectLst/>
        </p:spPr>
        <p:txBody>
          <a:bodyPr lIns="21043" tIns="10521" rIns="21043" bIns="10521">
            <a:spAutoFit/>
          </a:bodyPr>
          <a:lstStyle/>
          <a:p>
            <a:pPr defTabSz="913680">
              <a:spcBef>
                <a:spcPct val="50000"/>
              </a:spcBef>
            </a:pPr>
            <a:r>
              <a:rPr lang="en-US" sz="600" dirty="0">
                <a:solidFill>
                  <a:srgbClr val="000000"/>
                </a:solidFill>
              </a:rPr>
              <a:t>      </a:t>
            </a:r>
            <a:r>
              <a:rPr lang="en-US" sz="500" dirty="0">
                <a:solidFill>
                  <a:srgbClr val="000000"/>
                </a:solidFill>
              </a:rPr>
              <a:t>Two prototype stents were constructed according to the additional design specifications shown in table 1.  The two prototypes, shown in figure 6, were validated using the delivery model shown in figures 3-5.</a:t>
            </a:r>
          </a:p>
        </p:txBody>
      </p:sp>
      <p:graphicFrame>
        <p:nvGraphicFramePr>
          <p:cNvPr id="4843" name="Group 747"/>
          <p:cNvGraphicFramePr>
            <a:graphicFrameLocks noGrp="1"/>
          </p:cNvGraphicFramePr>
          <p:nvPr/>
        </p:nvGraphicFramePr>
        <p:xfrm>
          <a:off x="278606" y="5071401"/>
          <a:ext cx="2514600" cy="855663"/>
        </p:xfrm>
        <a:graphic>
          <a:graphicData uri="http://schemas.openxmlformats.org/drawingml/2006/table">
            <a:tbl>
              <a:tblPr/>
              <a:tblGrid>
                <a:gridCol w="1028700">
                  <a:extLst>
                    <a:ext uri="{9D8B030D-6E8A-4147-A177-3AD203B41FA5}">
                      <a16:colId xmlns:a16="http://schemas.microsoft.com/office/drawing/2014/main" val="20000"/>
                    </a:ext>
                  </a:extLst>
                </a:gridCol>
                <a:gridCol w="758825">
                  <a:extLst>
                    <a:ext uri="{9D8B030D-6E8A-4147-A177-3AD203B41FA5}">
                      <a16:colId xmlns:a16="http://schemas.microsoft.com/office/drawing/2014/main" val="20001"/>
                    </a:ext>
                  </a:extLst>
                </a:gridCol>
                <a:gridCol w="727075">
                  <a:extLst>
                    <a:ext uri="{9D8B030D-6E8A-4147-A177-3AD203B41FA5}">
                      <a16:colId xmlns:a16="http://schemas.microsoft.com/office/drawing/2014/main" val="20002"/>
                    </a:ext>
                  </a:extLst>
                </a:gridCol>
              </a:tblGrid>
              <a:tr h="95250">
                <a:tc>
                  <a:txBody>
                    <a:bodyPr/>
                    <a:lstStyle/>
                    <a:p>
                      <a:pPr marL="0" marR="0" lvl="0" indent="0" algn="l" defTabSz="3970338" rtl="0" eaLnBrk="1" fontAlgn="base" latinLnBrk="0" hangingPunct="1">
                        <a:lnSpc>
                          <a:spcPct val="100000"/>
                        </a:lnSpc>
                        <a:spcBef>
                          <a:spcPct val="20000"/>
                        </a:spcBef>
                        <a:spcAft>
                          <a:spcPct val="0"/>
                        </a:spcAft>
                        <a:buClrTx/>
                        <a:buSzTx/>
                        <a:buFontTx/>
                        <a:buNone/>
                        <a:tabLst/>
                      </a:pPr>
                      <a:endParaRPr kumimoji="0" lang="en-US" sz="400" b="0" i="0" u="none" strike="noStrike" cap="none" normalizeH="0" baseline="0" smtClean="0">
                        <a:ln>
                          <a:noFill/>
                        </a:ln>
                        <a:solidFill>
                          <a:schemeClr val="tx1"/>
                        </a:solidFill>
                        <a:effectLst/>
                        <a:latin typeface="Arial" pitchFamily="34" charset="0"/>
                      </a:endParaRPr>
                    </a:p>
                  </a:txBody>
                  <a:tcPr marL="22860" marR="22860" marT="9525" marB="95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r>
                        <a:rPr kumimoji="0" lang="en-US" sz="400" b="1" i="0" u="none" strike="noStrike" cap="none" normalizeH="0" baseline="0" smtClean="0">
                          <a:ln>
                            <a:noFill/>
                          </a:ln>
                          <a:solidFill>
                            <a:schemeClr val="tx1"/>
                          </a:solidFill>
                          <a:effectLst/>
                          <a:latin typeface="Arial" pitchFamily="34" charset="0"/>
                        </a:rPr>
                        <a:t>Prototype #1</a:t>
                      </a:r>
                    </a:p>
                  </a:txBody>
                  <a:tcPr marL="22860" marR="2286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000"/>
                      </a:schemeClr>
                    </a:solid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r>
                        <a:rPr kumimoji="0" lang="en-US" sz="400" b="1" i="0" u="none" strike="noStrike" cap="none" normalizeH="0" baseline="0" smtClean="0">
                          <a:ln>
                            <a:noFill/>
                          </a:ln>
                          <a:solidFill>
                            <a:schemeClr val="tx1"/>
                          </a:solidFill>
                          <a:effectLst/>
                          <a:latin typeface="Arial" pitchFamily="34" charset="0"/>
                        </a:rPr>
                        <a:t>Prototype #2</a:t>
                      </a:r>
                    </a:p>
                  </a:txBody>
                  <a:tcPr marL="22860" marR="22860" marT="9525" marB="95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alpha val="50000"/>
                      </a:schemeClr>
                    </a:solidFill>
                  </a:tcPr>
                </a:tc>
                <a:extLst>
                  <a:ext uri="{0D108BD9-81ED-4DB2-BD59-A6C34878D82A}">
                    <a16:rowId xmlns:a16="http://schemas.microsoft.com/office/drawing/2014/main" val="10000"/>
                  </a:ext>
                </a:extLst>
              </a:tr>
              <a:tr h="87313">
                <a:tc>
                  <a:txBody>
                    <a:bodyPr/>
                    <a:lstStyle/>
                    <a:p>
                      <a:pPr marL="0" marR="0" lvl="0" indent="0" algn="l"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 of circumferential cells</a:t>
                      </a:r>
                    </a:p>
                  </a:txBody>
                  <a:tcPr marL="22860" marR="22860" marT="9525" marB="95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3</a:t>
                      </a:r>
                    </a:p>
                  </a:txBody>
                  <a:tcPr marL="22860" marR="2286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000"/>
                      </a:schemeClr>
                    </a:solid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4</a:t>
                      </a:r>
                    </a:p>
                  </a:txBody>
                  <a:tcPr marL="22860" marR="22860" marT="9525" marB="95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alpha val="50000"/>
                      </a:schemeClr>
                    </a:solidFill>
                  </a:tcPr>
                </a:tc>
                <a:extLst>
                  <a:ext uri="{0D108BD9-81ED-4DB2-BD59-A6C34878D82A}">
                    <a16:rowId xmlns:a16="http://schemas.microsoft.com/office/drawing/2014/main" val="10001"/>
                  </a:ext>
                </a:extLst>
              </a:tr>
              <a:tr h="95250">
                <a:tc>
                  <a:txBody>
                    <a:bodyPr/>
                    <a:lstStyle/>
                    <a:p>
                      <a:pPr marL="0" marR="0" lvl="0" indent="0" algn="l" defTabSz="3970338" rtl="0" eaLnBrk="1" fontAlgn="base" latinLnBrk="0" hangingPunct="1">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Fully compressed diameter (Fr)</a:t>
                      </a:r>
                    </a:p>
                  </a:txBody>
                  <a:tcPr marL="22860" marR="2286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970338" rtl="0" eaLnBrk="1" fontAlgn="base" latinLnBrk="0" hangingPunct="1">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13</a:t>
                      </a:r>
                    </a:p>
                  </a:txBody>
                  <a:tcPr marL="22860" marR="2286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000"/>
                      </a:schemeClr>
                    </a:solidFill>
                  </a:tcPr>
                </a:tc>
                <a:tc>
                  <a:txBody>
                    <a:bodyPr/>
                    <a:lstStyle/>
                    <a:p>
                      <a:pPr marL="0" marR="0" lvl="0" indent="0" algn="ctr" defTabSz="3970338" rtl="0" eaLnBrk="1" fontAlgn="base" latinLnBrk="0" hangingPunct="1">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14</a:t>
                      </a:r>
                    </a:p>
                  </a:txBody>
                  <a:tcPr marL="22860" marR="2286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alpha val="50000"/>
                      </a:schemeClr>
                    </a:solidFill>
                  </a:tcPr>
                </a:tc>
                <a:extLst>
                  <a:ext uri="{0D108BD9-81ED-4DB2-BD59-A6C34878D82A}">
                    <a16:rowId xmlns:a16="http://schemas.microsoft.com/office/drawing/2014/main" val="10002"/>
                  </a:ext>
                </a:extLst>
              </a:tr>
              <a:tr h="82550">
                <a:tc>
                  <a:txBody>
                    <a:bodyPr/>
                    <a:lstStyle/>
                    <a:p>
                      <a:pPr marL="0" marR="0" lvl="0" indent="0" algn="l"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Deployed diameter (mm)</a:t>
                      </a:r>
                    </a:p>
                  </a:txBody>
                  <a:tcPr marL="22860" marR="22860" marT="9525" marB="95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25</a:t>
                      </a:r>
                    </a:p>
                  </a:txBody>
                  <a:tcPr marL="22860" marR="2286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000"/>
                      </a:schemeClr>
                    </a:solid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25</a:t>
                      </a:r>
                    </a:p>
                  </a:txBody>
                  <a:tcPr marL="22860" marR="22860" marT="9525" marB="95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alpha val="50000"/>
                      </a:schemeClr>
                    </a:solidFill>
                  </a:tcPr>
                </a:tc>
                <a:extLst>
                  <a:ext uri="{0D108BD9-81ED-4DB2-BD59-A6C34878D82A}">
                    <a16:rowId xmlns:a16="http://schemas.microsoft.com/office/drawing/2014/main" val="10003"/>
                  </a:ext>
                </a:extLst>
              </a:tr>
              <a:tr h="82550">
                <a:tc>
                  <a:txBody>
                    <a:bodyPr/>
                    <a:lstStyle/>
                    <a:p>
                      <a:pPr marL="0" marR="0" lvl="0" indent="0" algn="l"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Axial length (mm)</a:t>
                      </a:r>
                    </a:p>
                  </a:txBody>
                  <a:tcPr marL="22860" marR="22860" marT="9525" marB="95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50</a:t>
                      </a:r>
                    </a:p>
                  </a:txBody>
                  <a:tcPr marL="22860" marR="2286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000"/>
                      </a:schemeClr>
                    </a:solid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48</a:t>
                      </a:r>
                    </a:p>
                  </a:txBody>
                  <a:tcPr marL="22860" marR="22860" marT="9525" marB="95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alpha val="50000"/>
                      </a:schemeClr>
                    </a:solidFill>
                  </a:tcPr>
                </a:tc>
                <a:extLst>
                  <a:ext uri="{0D108BD9-81ED-4DB2-BD59-A6C34878D82A}">
                    <a16:rowId xmlns:a16="http://schemas.microsoft.com/office/drawing/2014/main" val="10004"/>
                  </a:ext>
                </a:extLst>
              </a:tr>
              <a:tr h="82550">
                <a:tc>
                  <a:txBody>
                    <a:bodyPr/>
                    <a:lstStyle/>
                    <a:p>
                      <a:pPr marL="0" marR="0" lvl="0" indent="0" algn="l"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Core material</a:t>
                      </a:r>
                    </a:p>
                  </a:txBody>
                  <a:tcPr marL="22860" marR="22860" marT="9525" marB="95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Nitinol</a:t>
                      </a:r>
                    </a:p>
                  </a:txBody>
                  <a:tcPr marL="22860" marR="2286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000"/>
                      </a:schemeClr>
                    </a:solid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Nitinol</a:t>
                      </a:r>
                    </a:p>
                  </a:txBody>
                  <a:tcPr marL="22860" marR="22860" marT="9525" marB="95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alpha val="50000"/>
                      </a:schemeClr>
                    </a:solidFill>
                  </a:tcPr>
                </a:tc>
                <a:extLst>
                  <a:ext uri="{0D108BD9-81ED-4DB2-BD59-A6C34878D82A}">
                    <a16:rowId xmlns:a16="http://schemas.microsoft.com/office/drawing/2014/main" val="10005"/>
                  </a:ext>
                </a:extLst>
              </a:tr>
              <a:tr h="82550">
                <a:tc>
                  <a:txBody>
                    <a:bodyPr/>
                    <a:lstStyle/>
                    <a:p>
                      <a:pPr marL="0" marR="0" lvl="0" indent="0" algn="l"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Exterior material</a:t>
                      </a:r>
                    </a:p>
                  </a:txBody>
                  <a:tcPr marL="22860" marR="22860" marT="9525" marB="95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Stainless Steel</a:t>
                      </a:r>
                    </a:p>
                  </a:txBody>
                  <a:tcPr marL="22860" marR="2286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000"/>
                      </a:schemeClr>
                    </a:solid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Stainless Steel</a:t>
                      </a:r>
                    </a:p>
                  </a:txBody>
                  <a:tcPr marL="22860" marR="22860" marT="9525" marB="95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alpha val="50000"/>
                      </a:schemeClr>
                    </a:solidFill>
                  </a:tcPr>
                </a:tc>
                <a:extLst>
                  <a:ext uri="{0D108BD9-81ED-4DB2-BD59-A6C34878D82A}">
                    <a16:rowId xmlns:a16="http://schemas.microsoft.com/office/drawing/2014/main" val="10006"/>
                  </a:ext>
                </a:extLst>
              </a:tr>
              <a:tr h="82550">
                <a:tc>
                  <a:txBody>
                    <a:bodyPr/>
                    <a:lstStyle/>
                    <a:p>
                      <a:pPr marL="0" marR="0" lvl="0" indent="0" algn="l"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Joint material</a:t>
                      </a:r>
                    </a:p>
                  </a:txBody>
                  <a:tcPr marL="22860" marR="22860" marT="9525" marB="95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Epoxy</a:t>
                      </a:r>
                    </a:p>
                  </a:txBody>
                  <a:tcPr marL="22860" marR="2286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000"/>
                      </a:schemeClr>
                    </a:solid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Epoxy</a:t>
                      </a:r>
                    </a:p>
                  </a:txBody>
                  <a:tcPr marL="22860" marR="22860" marT="9525" marB="95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alpha val="50000"/>
                      </a:schemeClr>
                    </a:solidFill>
                  </a:tcPr>
                </a:tc>
                <a:extLst>
                  <a:ext uri="{0D108BD9-81ED-4DB2-BD59-A6C34878D82A}">
                    <a16:rowId xmlns:a16="http://schemas.microsoft.com/office/drawing/2014/main" val="10007"/>
                  </a:ext>
                </a:extLst>
              </a:tr>
              <a:tr h="82550">
                <a:tc>
                  <a:txBody>
                    <a:bodyPr/>
                    <a:lstStyle/>
                    <a:p>
                      <a:pPr marL="0" marR="0" lvl="0" indent="0" algn="l"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Cover material</a:t>
                      </a:r>
                    </a:p>
                  </a:txBody>
                  <a:tcPr marL="22860" marR="22860" marT="9525" marB="95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Polyurethane foam</a:t>
                      </a:r>
                    </a:p>
                  </a:txBody>
                  <a:tcPr marL="22860" marR="2286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000"/>
                      </a:schemeClr>
                    </a:solid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Polyurethane foam</a:t>
                      </a:r>
                    </a:p>
                  </a:txBody>
                  <a:tcPr marL="22860" marR="22860" marT="9525" marB="95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alpha val="50000"/>
                      </a:schemeClr>
                    </a:solidFill>
                  </a:tcPr>
                </a:tc>
                <a:extLst>
                  <a:ext uri="{0D108BD9-81ED-4DB2-BD59-A6C34878D82A}">
                    <a16:rowId xmlns:a16="http://schemas.microsoft.com/office/drawing/2014/main" val="10008"/>
                  </a:ext>
                </a:extLst>
              </a:tr>
              <a:tr h="82550">
                <a:tc>
                  <a:txBody>
                    <a:bodyPr/>
                    <a:lstStyle/>
                    <a:p>
                      <a:pPr marL="0" marR="0" lvl="0" indent="0" algn="l"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Anchors</a:t>
                      </a:r>
                    </a:p>
                  </a:txBody>
                  <a:tcPr marL="22860" marR="22860" marT="9525" marB="95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No</a:t>
                      </a:r>
                    </a:p>
                  </a:txBody>
                  <a:tcPr marL="22860" marR="22860"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alpha val="50000"/>
                      </a:schemeClr>
                    </a:solid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Yes</a:t>
                      </a:r>
                    </a:p>
                  </a:txBody>
                  <a:tcPr marL="22860" marR="22860" marT="9525" marB="95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alpha val="50000"/>
                      </a:schemeClr>
                    </a:solidFill>
                  </a:tcPr>
                </a:tc>
                <a:extLst>
                  <a:ext uri="{0D108BD9-81ED-4DB2-BD59-A6C34878D82A}">
                    <a16:rowId xmlns:a16="http://schemas.microsoft.com/office/drawing/2014/main" val="10009"/>
                  </a:ext>
                </a:extLst>
              </a:tr>
            </a:tbl>
          </a:graphicData>
        </a:graphic>
      </p:graphicFrame>
      <p:sp>
        <p:nvSpPr>
          <p:cNvPr id="4384" name="Text Box 288"/>
          <p:cNvSpPr txBox="1">
            <a:spLocks noChangeArrowheads="1"/>
          </p:cNvSpPr>
          <p:nvPr/>
        </p:nvSpPr>
        <p:spPr bwMode="auto">
          <a:xfrm>
            <a:off x="114300" y="4960940"/>
            <a:ext cx="2857500" cy="113589"/>
          </a:xfrm>
          <a:prstGeom prst="rect">
            <a:avLst/>
          </a:prstGeom>
          <a:noFill/>
          <a:ln w="88900">
            <a:noFill/>
            <a:miter lim="800000"/>
            <a:headEnd/>
            <a:tailEnd/>
          </a:ln>
          <a:effectLst/>
        </p:spPr>
        <p:txBody>
          <a:bodyPr lIns="21043" tIns="10521" rIns="21043" bIns="10521">
            <a:spAutoFit/>
          </a:bodyPr>
          <a:lstStyle/>
          <a:p>
            <a:pPr defTabSz="913680">
              <a:spcBef>
                <a:spcPct val="50000"/>
              </a:spcBef>
            </a:pPr>
            <a:r>
              <a:rPr lang="en-US" sz="600" dirty="0">
                <a:solidFill>
                  <a:srgbClr val="000000"/>
                </a:solidFill>
              </a:rPr>
              <a:t>Table 1. Prototype design specifications</a:t>
            </a:r>
          </a:p>
        </p:txBody>
      </p:sp>
      <p:sp>
        <p:nvSpPr>
          <p:cNvPr id="4385" name="Text Box 289"/>
          <p:cNvSpPr txBox="1">
            <a:spLocks noChangeArrowheads="1"/>
          </p:cNvSpPr>
          <p:nvPr/>
        </p:nvSpPr>
        <p:spPr bwMode="auto">
          <a:xfrm>
            <a:off x="6172200" y="1819672"/>
            <a:ext cx="2857500" cy="190533"/>
          </a:xfrm>
          <a:prstGeom prst="rect">
            <a:avLst/>
          </a:prstGeom>
          <a:noFill/>
          <a:ln w="57150" cmpd="thickThin">
            <a:solidFill>
              <a:schemeClr val="tx1"/>
            </a:solidFill>
            <a:miter lim="800000"/>
            <a:headEnd/>
            <a:tailEnd/>
          </a:ln>
          <a:effectLst/>
        </p:spPr>
        <p:txBody>
          <a:bodyPr lIns="21043" tIns="10521" rIns="21043" bIns="10521">
            <a:spAutoFit/>
          </a:bodyPr>
          <a:lstStyle/>
          <a:p>
            <a:pPr defTabSz="913680"/>
            <a:r>
              <a:rPr lang="en-US" sz="1100" b="1" dirty="0">
                <a:solidFill>
                  <a:srgbClr val="000000"/>
                </a:solidFill>
              </a:rPr>
              <a:t>Modeling</a:t>
            </a:r>
          </a:p>
        </p:txBody>
      </p:sp>
      <p:sp>
        <p:nvSpPr>
          <p:cNvPr id="4386" name="Text Box 290"/>
          <p:cNvSpPr txBox="1">
            <a:spLocks noChangeArrowheads="1"/>
          </p:cNvSpPr>
          <p:nvPr/>
        </p:nvSpPr>
        <p:spPr bwMode="auto">
          <a:xfrm>
            <a:off x="6172200" y="6134696"/>
            <a:ext cx="2857500" cy="190533"/>
          </a:xfrm>
          <a:prstGeom prst="rect">
            <a:avLst/>
          </a:prstGeom>
          <a:blipFill dpi="0" rotWithShape="1">
            <a:blip r:embed="rId6" cstate="print">
              <a:alphaModFix amt="75000"/>
            </a:blip>
            <a:srcRect/>
            <a:stretch>
              <a:fillRect b="-128069"/>
            </a:stretch>
          </a:blipFill>
          <a:ln w="57150" cmpd="thickThin">
            <a:solidFill>
              <a:schemeClr val="tx1"/>
            </a:solidFill>
            <a:miter lim="800000"/>
            <a:headEnd/>
            <a:tailEnd/>
          </a:ln>
          <a:effectLst/>
        </p:spPr>
        <p:txBody>
          <a:bodyPr lIns="21043" tIns="10521" rIns="21043" bIns="10521">
            <a:spAutoFit/>
          </a:bodyPr>
          <a:lstStyle/>
          <a:p>
            <a:pPr defTabSz="913680"/>
            <a:r>
              <a:rPr lang="en-US" sz="1100" b="1" dirty="0">
                <a:solidFill>
                  <a:srgbClr val="000000"/>
                </a:solidFill>
              </a:rPr>
              <a:t>Acknowledgements</a:t>
            </a:r>
          </a:p>
        </p:txBody>
      </p:sp>
      <p:sp>
        <p:nvSpPr>
          <p:cNvPr id="4387" name="Text Box 291"/>
          <p:cNvSpPr txBox="1">
            <a:spLocks noChangeArrowheads="1"/>
          </p:cNvSpPr>
          <p:nvPr/>
        </p:nvSpPr>
        <p:spPr bwMode="auto">
          <a:xfrm>
            <a:off x="3086100" y="6191250"/>
            <a:ext cx="2971800" cy="513698"/>
          </a:xfrm>
          <a:prstGeom prst="rect">
            <a:avLst/>
          </a:prstGeom>
          <a:noFill/>
          <a:ln w="12700">
            <a:noFill/>
            <a:miter lim="800000"/>
            <a:headEnd/>
            <a:tailEnd/>
          </a:ln>
          <a:effectLst/>
        </p:spPr>
        <p:txBody>
          <a:bodyPr lIns="21043" tIns="10521" rIns="21043" bIns="10521">
            <a:spAutoFit/>
          </a:bodyPr>
          <a:lstStyle/>
          <a:p>
            <a:pPr defTabSz="913680">
              <a:spcBef>
                <a:spcPct val="50000"/>
              </a:spcBef>
            </a:pPr>
            <a:r>
              <a:rPr lang="en-US" sz="600" dirty="0">
                <a:solidFill>
                  <a:srgbClr val="000000"/>
                </a:solidFill>
              </a:rPr>
              <a:t>      </a:t>
            </a:r>
            <a:r>
              <a:rPr lang="en-US" sz="500" dirty="0">
                <a:solidFill>
                  <a:srgbClr val="000000"/>
                </a:solidFill>
              </a:rPr>
              <a:t>Radial stiffness measurements were taken using the assembly seen in figures 9-10.  A prototype was placed into a 25 mm diameter, aortic compliance, silicone tube with a 10 x 10 mm</a:t>
            </a:r>
            <a:r>
              <a:rPr lang="en-US" sz="500" baseline="30000" dirty="0">
                <a:solidFill>
                  <a:srgbClr val="000000"/>
                </a:solidFill>
              </a:rPr>
              <a:t>2</a:t>
            </a:r>
            <a:r>
              <a:rPr lang="en-US" sz="500" dirty="0">
                <a:solidFill>
                  <a:srgbClr val="000000"/>
                </a:solidFill>
              </a:rPr>
              <a:t> window cut on the side.  After positioning a joint at the center of the window, a rod attached to a force transducer was placed directly on the joint.  The silicone tube was then pushed towards the rod in 1 mm increments for 13 mm and then was unloaded with the same increments.  The results of the test can be see in figures 11-12.</a:t>
            </a:r>
            <a:r>
              <a:rPr lang="en-US" sz="600" dirty="0">
                <a:solidFill>
                  <a:srgbClr val="000000"/>
                </a:solidFill>
              </a:rPr>
              <a:t>          </a:t>
            </a:r>
            <a:r>
              <a:rPr lang="en-US" sz="600" baseline="30000" dirty="0">
                <a:solidFill>
                  <a:srgbClr val="000000"/>
                </a:solidFill>
              </a:rPr>
              <a:t> </a:t>
            </a:r>
            <a:r>
              <a:rPr lang="en-US" sz="600" dirty="0">
                <a:solidFill>
                  <a:srgbClr val="000000"/>
                </a:solidFill>
              </a:rPr>
              <a:t> </a:t>
            </a:r>
          </a:p>
        </p:txBody>
      </p:sp>
      <p:sp>
        <p:nvSpPr>
          <p:cNvPr id="4389" name="Text Box 293"/>
          <p:cNvSpPr txBox="1">
            <a:spLocks noChangeArrowheads="1"/>
          </p:cNvSpPr>
          <p:nvPr/>
        </p:nvSpPr>
        <p:spPr bwMode="auto">
          <a:xfrm>
            <a:off x="3163095" y="6081117"/>
            <a:ext cx="1368425" cy="57216"/>
          </a:xfrm>
          <a:prstGeom prst="rect">
            <a:avLst/>
          </a:prstGeom>
          <a:noFill/>
          <a:ln w="12700">
            <a:solidFill>
              <a:schemeClr val="tx1"/>
            </a:solidFill>
            <a:miter lim="800000"/>
            <a:headEnd/>
            <a:tailEnd/>
          </a:ln>
          <a:effectLst/>
        </p:spPr>
        <p:txBody>
          <a:bodyPr lIns="21043" tIns="10521" rIns="21043" bIns="10521"/>
          <a:lstStyle/>
          <a:p>
            <a:pPr defTabSz="913680">
              <a:spcBef>
                <a:spcPct val="50000"/>
              </a:spcBef>
            </a:pPr>
            <a:r>
              <a:rPr lang="en-US" sz="300" b="1" dirty="0">
                <a:solidFill>
                  <a:srgbClr val="000000"/>
                </a:solidFill>
              </a:rPr>
              <a:t>Figure 9</a:t>
            </a:r>
            <a:r>
              <a:rPr lang="en-US" sz="300" dirty="0">
                <a:solidFill>
                  <a:srgbClr val="000000"/>
                </a:solidFill>
              </a:rPr>
              <a:t>  Top view of radial stiffness measuring assembly.</a:t>
            </a:r>
          </a:p>
        </p:txBody>
      </p:sp>
      <p:sp>
        <p:nvSpPr>
          <p:cNvPr id="4390" name="Text Box 294"/>
          <p:cNvSpPr txBox="1">
            <a:spLocks noChangeArrowheads="1"/>
          </p:cNvSpPr>
          <p:nvPr/>
        </p:nvSpPr>
        <p:spPr bwMode="auto">
          <a:xfrm>
            <a:off x="4594622" y="6081117"/>
            <a:ext cx="1368822" cy="57216"/>
          </a:xfrm>
          <a:prstGeom prst="rect">
            <a:avLst/>
          </a:prstGeom>
          <a:noFill/>
          <a:ln w="12700">
            <a:solidFill>
              <a:schemeClr val="tx1"/>
            </a:solidFill>
            <a:miter lim="800000"/>
            <a:headEnd/>
            <a:tailEnd/>
          </a:ln>
          <a:effectLst/>
        </p:spPr>
        <p:txBody>
          <a:bodyPr lIns="21043" tIns="10521" rIns="21043" bIns="10521"/>
          <a:lstStyle/>
          <a:p>
            <a:pPr defTabSz="913680">
              <a:spcBef>
                <a:spcPct val="50000"/>
              </a:spcBef>
            </a:pPr>
            <a:r>
              <a:rPr lang="en-US" sz="300" b="1" dirty="0">
                <a:solidFill>
                  <a:srgbClr val="000000"/>
                </a:solidFill>
              </a:rPr>
              <a:t>Figure 10</a:t>
            </a:r>
            <a:r>
              <a:rPr lang="en-US" sz="300" dirty="0">
                <a:solidFill>
                  <a:srgbClr val="000000"/>
                </a:solidFill>
              </a:rPr>
              <a:t>  Side view of radial stiffness measuring assembly.</a:t>
            </a:r>
          </a:p>
        </p:txBody>
      </p:sp>
      <p:sp>
        <p:nvSpPr>
          <p:cNvPr id="4391" name="Text Box 295"/>
          <p:cNvSpPr txBox="1">
            <a:spLocks noChangeArrowheads="1"/>
          </p:cNvSpPr>
          <p:nvPr/>
        </p:nvSpPr>
        <p:spPr bwMode="auto">
          <a:xfrm>
            <a:off x="3656806" y="1926830"/>
            <a:ext cx="1828800" cy="113589"/>
          </a:xfrm>
          <a:prstGeom prst="rect">
            <a:avLst/>
          </a:prstGeom>
          <a:noFill/>
          <a:ln w="12700">
            <a:solidFill>
              <a:schemeClr val="tx1"/>
            </a:solidFill>
            <a:miter lim="800000"/>
            <a:headEnd/>
            <a:tailEnd/>
          </a:ln>
          <a:effectLst/>
        </p:spPr>
        <p:txBody>
          <a:bodyPr lIns="21043" tIns="10521" rIns="21043" bIns="10521">
            <a:spAutoFit/>
          </a:bodyPr>
          <a:lstStyle/>
          <a:p>
            <a:pPr defTabSz="913680">
              <a:spcBef>
                <a:spcPct val="50000"/>
              </a:spcBef>
            </a:pPr>
            <a:r>
              <a:rPr lang="en-US" sz="300" b="1" dirty="0">
                <a:solidFill>
                  <a:srgbClr val="000000"/>
                </a:solidFill>
              </a:rPr>
              <a:t>Figure 6  </a:t>
            </a:r>
            <a:r>
              <a:rPr lang="en-US" sz="300" dirty="0">
                <a:solidFill>
                  <a:srgbClr val="000000"/>
                </a:solidFill>
              </a:rPr>
              <a:t>Stent Prototypes #1 with three circumferential cells (left), and #2 with four circumferential cells and anchors on one end (right).</a:t>
            </a:r>
            <a:endParaRPr lang="en-US" sz="300" b="1" dirty="0">
              <a:solidFill>
                <a:srgbClr val="000000"/>
              </a:solidFill>
            </a:endParaRPr>
          </a:p>
        </p:txBody>
      </p:sp>
      <p:graphicFrame>
        <p:nvGraphicFramePr>
          <p:cNvPr id="4394" name="Object 298"/>
          <p:cNvGraphicFramePr>
            <a:graphicFrameLocks noChangeAspect="1"/>
          </p:cNvGraphicFramePr>
          <p:nvPr/>
        </p:nvGraphicFramePr>
        <p:xfrm>
          <a:off x="6272213" y="942578"/>
          <a:ext cx="1257300" cy="713052"/>
        </p:xfrm>
        <a:graphic>
          <a:graphicData uri="http://schemas.openxmlformats.org/presentationml/2006/ole">
            <mc:AlternateContent xmlns:mc="http://schemas.openxmlformats.org/markup-compatibility/2006">
              <mc:Choice xmlns:v="urn:schemas-microsoft-com:vml" Requires="v">
                <p:oleObj spid="_x0000_s3117" name="Chart" r:id="rId17" imgW="5696160" imgH="3876728" progId="Excel.Sheet.8">
                  <p:embed/>
                </p:oleObj>
              </mc:Choice>
              <mc:Fallback>
                <p:oleObj name="Chart" r:id="rId17" imgW="5696160" imgH="3876728" progId="Excel.Sheet.8">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272213" y="942578"/>
                        <a:ext cx="1257300" cy="713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395" name="Object 299"/>
          <p:cNvGraphicFramePr>
            <a:graphicFrameLocks noChangeAspect="1"/>
          </p:cNvGraphicFramePr>
          <p:nvPr/>
        </p:nvGraphicFramePr>
        <p:xfrm>
          <a:off x="7662863" y="942580"/>
          <a:ext cx="1257300" cy="714375"/>
        </p:xfrm>
        <a:graphic>
          <a:graphicData uri="http://schemas.openxmlformats.org/presentationml/2006/ole">
            <mc:AlternateContent xmlns:mc="http://schemas.openxmlformats.org/markup-compatibility/2006">
              <mc:Choice xmlns:v="urn:schemas-microsoft-com:vml" Requires="v">
                <p:oleObj spid="_x0000_s3118" name="Chart" r:id="rId19" imgW="5686228" imgH="3876728" progId="Excel.Sheet.8">
                  <p:embed/>
                </p:oleObj>
              </mc:Choice>
              <mc:Fallback>
                <p:oleObj name="Chart" r:id="rId19" imgW="5686228" imgH="3876728" progId="Excel.Sheet.8">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662863" y="942580"/>
                        <a:ext cx="12573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96" name="Text Box 300"/>
          <p:cNvSpPr txBox="1">
            <a:spLocks noChangeArrowheads="1"/>
          </p:cNvSpPr>
          <p:nvPr/>
        </p:nvSpPr>
        <p:spPr bwMode="auto">
          <a:xfrm>
            <a:off x="6286500" y="1714502"/>
            <a:ext cx="1257300" cy="113589"/>
          </a:xfrm>
          <a:prstGeom prst="rect">
            <a:avLst/>
          </a:prstGeom>
          <a:noFill/>
          <a:ln w="12700">
            <a:noFill/>
            <a:miter lim="800000"/>
            <a:headEnd/>
            <a:tailEnd/>
          </a:ln>
          <a:effectLst/>
        </p:spPr>
        <p:txBody>
          <a:bodyPr lIns="21043" tIns="10521" rIns="21043" bIns="10521">
            <a:spAutoFit/>
          </a:bodyPr>
          <a:lstStyle/>
          <a:p>
            <a:pPr defTabSz="913680">
              <a:spcBef>
                <a:spcPct val="50000"/>
              </a:spcBef>
            </a:pPr>
            <a:endParaRPr lang="en-US" sz="600" dirty="0">
              <a:solidFill>
                <a:srgbClr val="000000"/>
              </a:solidFill>
            </a:endParaRPr>
          </a:p>
        </p:txBody>
      </p:sp>
      <p:sp>
        <p:nvSpPr>
          <p:cNvPr id="4397" name="Text Box 301"/>
          <p:cNvSpPr txBox="1">
            <a:spLocks noChangeArrowheads="1"/>
          </p:cNvSpPr>
          <p:nvPr/>
        </p:nvSpPr>
        <p:spPr bwMode="auto">
          <a:xfrm>
            <a:off x="6284119" y="1645047"/>
            <a:ext cx="1231900" cy="95250"/>
          </a:xfrm>
          <a:prstGeom prst="rect">
            <a:avLst/>
          </a:prstGeom>
          <a:noFill/>
          <a:ln w="12700">
            <a:solidFill>
              <a:schemeClr val="tx1"/>
            </a:solidFill>
            <a:miter lim="800000"/>
            <a:headEnd/>
            <a:tailEnd/>
          </a:ln>
          <a:effectLst/>
        </p:spPr>
        <p:txBody>
          <a:bodyPr lIns="21043" tIns="10521" rIns="21043" bIns="10521"/>
          <a:lstStyle/>
          <a:p>
            <a:pPr defTabSz="913680">
              <a:spcBef>
                <a:spcPct val="50000"/>
              </a:spcBef>
            </a:pPr>
            <a:r>
              <a:rPr lang="en-US" sz="300" b="1" dirty="0">
                <a:solidFill>
                  <a:srgbClr val="000000"/>
                </a:solidFill>
              </a:rPr>
              <a:t>Figure 11</a:t>
            </a:r>
            <a:r>
              <a:rPr lang="en-US" sz="300" dirty="0">
                <a:solidFill>
                  <a:srgbClr val="000000"/>
                </a:solidFill>
              </a:rPr>
              <a:t>  Radial stiffness recorded during loading (top curve) and unloading (bottom curve) of the stent.   </a:t>
            </a:r>
          </a:p>
        </p:txBody>
      </p:sp>
      <p:sp>
        <p:nvSpPr>
          <p:cNvPr id="4398" name="Text Box 302"/>
          <p:cNvSpPr txBox="1">
            <a:spLocks noChangeArrowheads="1"/>
          </p:cNvSpPr>
          <p:nvPr/>
        </p:nvSpPr>
        <p:spPr bwMode="auto">
          <a:xfrm>
            <a:off x="7674769" y="1647031"/>
            <a:ext cx="1231900" cy="95250"/>
          </a:xfrm>
          <a:prstGeom prst="rect">
            <a:avLst/>
          </a:prstGeom>
          <a:noFill/>
          <a:ln w="12700">
            <a:solidFill>
              <a:schemeClr val="tx1"/>
            </a:solidFill>
            <a:miter lim="800000"/>
            <a:headEnd/>
            <a:tailEnd/>
          </a:ln>
          <a:effectLst/>
        </p:spPr>
        <p:txBody>
          <a:bodyPr lIns="21043" tIns="10521" rIns="21043" bIns="10521"/>
          <a:lstStyle/>
          <a:p>
            <a:pPr defTabSz="913680">
              <a:spcBef>
                <a:spcPct val="50000"/>
              </a:spcBef>
            </a:pPr>
            <a:r>
              <a:rPr lang="en-US" sz="300" b="1" dirty="0">
                <a:solidFill>
                  <a:srgbClr val="000000"/>
                </a:solidFill>
              </a:rPr>
              <a:t>Figure 12</a:t>
            </a:r>
            <a:r>
              <a:rPr lang="en-US" sz="300" dirty="0">
                <a:solidFill>
                  <a:srgbClr val="000000"/>
                </a:solidFill>
              </a:rPr>
              <a:t>  Radial stiffness recorded during loading (top curve) and unloading (bottom curve) of the stent.   </a:t>
            </a:r>
          </a:p>
        </p:txBody>
      </p:sp>
      <p:sp>
        <p:nvSpPr>
          <p:cNvPr id="4399" name="Text Box 303"/>
          <p:cNvSpPr txBox="1">
            <a:spLocks noChangeArrowheads="1"/>
          </p:cNvSpPr>
          <p:nvPr/>
        </p:nvSpPr>
        <p:spPr bwMode="auto">
          <a:xfrm>
            <a:off x="3086100" y="2286000"/>
            <a:ext cx="2971800" cy="1052307"/>
          </a:xfrm>
          <a:prstGeom prst="rect">
            <a:avLst/>
          </a:prstGeom>
          <a:noFill/>
          <a:ln w="12700">
            <a:noFill/>
            <a:miter lim="800000"/>
            <a:headEnd/>
            <a:tailEnd/>
          </a:ln>
          <a:effectLst/>
        </p:spPr>
        <p:txBody>
          <a:bodyPr lIns="21043" tIns="10521" rIns="21043" bIns="10521">
            <a:spAutoFit/>
          </a:bodyPr>
          <a:lstStyle/>
          <a:p>
            <a:pPr defTabSz="913680"/>
            <a:r>
              <a:rPr lang="en-US" sz="700" b="1" u="sng" dirty="0">
                <a:solidFill>
                  <a:srgbClr val="000000"/>
                </a:solidFill>
              </a:rPr>
              <a:t>Corrosion</a:t>
            </a:r>
          </a:p>
          <a:p>
            <a:pPr defTabSz="913680"/>
            <a:r>
              <a:rPr lang="en-US" sz="600" dirty="0">
                <a:solidFill>
                  <a:srgbClr val="000000"/>
                </a:solidFill>
              </a:rPr>
              <a:t>      </a:t>
            </a:r>
            <a:r>
              <a:rPr lang="en-US" sz="500" dirty="0">
                <a:solidFill>
                  <a:srgbClr val="000000"/>
                </a:solidFill>
              </a:rPr>
              <a:t>Corrosion testing was conducted on our epoxy joint design in conjunction with testing on stainless steel and </a:t>
            </a:r>
            <a:r>
              <a:rPr lang="en-US" sz="500" dirty="0" err="1">
                <a:solidFill>
                  <a:srgbClr val="000000"/>
                </a:solidFill>
              </a:rPr>
              <a:t>nitinol</a:t>
            </a:r>
            <a:r>
              <a:rPr lang="en-US" sz="500" dirty="0">
                <a:solidFill>
                  <a:srgbClr val="000000"/>
                </a:solidFill>
              </a:rPr>
              <a:t> welded joints similar to those used in industry.  The sample joints were placed in beakers and soaked in an isotonic saline solution that was 6% sodium by mass.  The joints were soaked for 20 days.  Resistance measurements were taken on the experimental samples three times a week.  Photographs were taken of the samples in solution twice a week.  Controls kept in air had resistance measurements taken for contrast.  Controls in saline were not removed for resistance measurements, but were photographed.</a:t>
            </a:r>
            <a:r>
              <a:rPr lang="en-US" sz="600" dirty="0">
                <a:solidFill>
                  <a:srgbClr val="000000"/>
                </a:solidFill>
              </a:rPr>
              <a:t>  </a:t>
            </a:r>
          </a:p>
          <a:p>
            <a:pPr defTabSz="913680"/>
            <a:r>
              <a:rPr lang="en-US" sz="700" b="1" u="sng" dirty="0">
                <a:solidFill>
                  <a:srgbClr val="000000"/>
                </a:solidFill>
              </a:rPr>
              <a:t>Break Point</a:t>
            </a:r>
          </a:p>
          <a:p>
            <a:pPr defTabSz="913680"/>
            <a:r>
              <a:rPr lang="en-US" sz="600" dirty="0">
                <a:solidFill>
                  <a:srgbClr val="000000"/>
                </a:solidFill>
              </a:rPr>
              <a:t>      </a:t>
            </a:r>
            <a:r>
              <a:rPr lang="en-US" sz="500" dirty="0">
                <a:solidFill>
                  <a:srgbClr val="000000"/>
                </a:solidFill>
              </a:rPr>
              <a:t>After the end of the 20 day period, a break point test was conducted on all the joints.  A force transducer [Transducer Techniques, Temecula, CA] was used to measure the force required to break each joint.  The tabulated data is shown in the table below.</a:t>
            </a:r>
          </a:p>
        </p:txBody>
      </p:sp>
      <p:sp>
        <p:nvSpPr>
          <p:cNvPr id="4401" name="Text Box 305"/>
          <p:cNvSpPr txBox="1">
            <a:spLocks noChangeArrowheads="1"/>
          </p:cNvSpPr>
          <p:nvPr/>
        </p:nvSpPr>
        <p:spPr bwMode="auto">
          <a:xfrm>
            <a:off x="4207819" y="3313906"/>
            <a:ext cx="42562" cy="298246"/>
          </a:xfrm>
          <a:prstGeom prst="rect">
            <a:avLst/>
          </a:prstGeom>
          <a:noFill/>
          <a:ln w="12700">
            <a:noFill/>
            <a:miter lim="800000"/>
            <a:headEnd/>
            <a:tailEnd/>
          </a:ln>
          <a:effectLst/>
        </p:spPr>
        <p:txBody>
          <a:bodyPr wrap="none" lIns="21043" tIns="10521" rIns="21043" bIns="10521">
            <a:spAutoFit/>
          </a:bodyPr>
          <a:lstStyle/>
          <a:p>
            <a:pPr defTabSz="913680"/>
            <a:endParaRPr lang="en-US" dirty="0">
              <a:solidFill>
                <a:srgbClr val="000000"/>
              </a:solidFill>
            </a:endParaRPr>
          </a:p>
        </p:txBody>
      </p:sp>
      <p:graphicFrame>
        <p:nvGraphicFramePr>
          <p:cNvPr id="4849" name="Group 753"/>
          <p:cNvGraphicFramePr>
            <a:graphicFrameLocks noGrp="1"/>
          </p:cNvGraphicFramePr>
          <p:nvPr/>
        </p:nvGraphicFramePr>
        <p:xfrm>
          <a:off x="3205162" y="3333750"/>
          <a:ext cx="2743200" cy="800100"/>
        </p:xfrm>
        <a:graphic>
          <a:graphicData uri="http://schemas.openxmlformats.org/drawingml/2006/table">
            <a:tbl>
              <a:tblPr/>
              <a:tblGrid>
                <a:gridCol w="685800">
                  <a:extLst>
                    <a:ext uri="{9D8B030D-6E8A-4147-A177-3AD203B41FA5}">
                      <a16:colId xmlns:a16="http://schemas.microsoft.com/office/drawing/2014/main" val="20000"/>
                    </a:ext>
                  </a:extLst>
                </a:gridCol>
                <a:gridCol w="575866">
                  <a:extLst>
                    <a:ext uri="{9D8B030D-6E8A-4147-A177-3AD203B41FA5}">
                      <a16:colId xmlns:a16="http://schemas.microsoft.com/office/drawing/2014/main" val="20001"/>
                    </a:ext>
                  </a:extLst>
                </a:gridCol>
                <a:gridCol w="247253">
                  <a:extLst>
                    <a:ext uri="{9D8B030D-6E8A-4147-A177-3AD203B41FA5}">
                      <a16:colId xmlns:a16="http://schemas.microsoft.com/office/drawing/2014/main" val="20002"/>
                    </a:ext>
                  </a:extLst>
                </a:gridCol>
                <a:gridCol w="548481">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tblGrid>
              <a:tr h="80010">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endParaRPr kumimoji="0" lang="en-US" sz="400" b="0" i="0" u="none" strike="noStrike" cap="none" normalizeH="0" baseline="0" smtClean="0">
                        <a:ln>
                          <a:noFill/>
                        </a:ln>
                        <a:solidFill>
                          <a:schemeClr val="tx1"/>
                        </a:solidFill>
                        <a:effectLst/>
                        <a:latin typeface="Arial" pitchFamily="34" charset="0"/>
                      </a:endParaRPr>
                    </a:p>
                  </a:txBody>
                  <a:tcPr marL="22860" marR="22860" marT="9525" marB="95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Photographed</a:t>
                      </a:r>
                    </a:p>
                  </a:txBody>
                  <a:tcPr marL="22860" marR="22860" marT="9525" marB="95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Ω </a:t>
                      </a:r>
                    </a:p>
                  </a:txBody>
                  <a:tcPr marL="22860" marR="22860" marT="9525" marB="95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Corrosion</a:t>
                      </a:r>
                    </a:p>
                  </a:txBody>
                  <a:tcPr marL="22860" marR="22860" marT="9525" marB="95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Break Force</a:t>
                      </a:r>
                    </a:p>
                  </a:txBody>
                  <a:tcPr marL="22860" marR="22860" marT="9525" marB="95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0010">
                <a:tc>
                  <a:txBody>
                    <a:bodyPr/>
                    <a:lstStyle/>
                    <a:p>
                      <a:pPr marL="0" marR="0" lvl="0" indent="0" algn="l"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Experimental Stainless</a:t>
                      </a:r>
                    </a:p>
                  </a:txBody>
                  <a:tcPr marL="22860" marR="22860" marT="9525" marB="95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40C20">
                        <a:alpha val="50000"/>
                      </a:srgbClr>
                    </a:solid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X</a:t>
                      </a:r>
                    </a:p>
                  </a:txBody>
                  <a:tcPr marL="22860" marR="22860" marT="9525" marB="95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40C20">
                        <a:alpha val="50000"/>
                      </a:srgbClr>
                    </a:solid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X</a:t>
                      </a:r>
                    </a:p>
                  </a:txBody>
                  <a:tcPr marL="22860" marR="22860" marT="9525" marB="95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40C20">
                        <a:alpha val="50000"/>
                      </a:srgbClr>
                    </a:solid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Heavy</a:t>
                      </a:r>
                    </a:p>
                  </a:txBody>
                  <a:tcPr marL="22860" marR="22860" marT="9525" marB="95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40C20">
                        <a:alpha val="50000"/>
                      </a:srgbClr>
                    </a:solid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40.4 N</a:t>
                      </a:r>
                    </a:p>
                  </a:txBody>
                  <a:tcPr marL="22860" marR="22860" marT="9525" marB="95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40C20">
                        <a:alpha val="50000"/>
                      </a:srgbClr>
                    </a:solidFill>
                  </a:tcPr>
                </a:tc>
                <a:extLst>
                  <a:ext uri="{0D108BD9-81ED-4DB2-BD59-A6C34878D82A}">
                    <a16:rowId xmlns:a16="http://schemas.microsoft.com/office/drawing/2014/main" val="10001"/>
                  </a:ext>
                </a:extLst>
              </a:tr>
              <a:tr h="80010">
                <a:tc>
                  <a:txBody>
                    <a:bodyPr/>
                    <a:lstStyle/>
                    <a:p>
                      <a:pPr marL="0" marR="0" lvl="0" indent="0" algn="l"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Stainless Saline Control</a:t>
                      </a:r>
                    </a:p>
                  </a:txBody>
                  <a:tcPr marL="22860" marR="22860" marT="9525" marB="95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40C20">
                        <a:alpha val="50000"/>
                      </a:srgbClr>
                    </a:solid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X</a:t>
                      </a:r>
                    </a:p>
                  </a:txBody>
                  <a:tcPr marL="22860" marR="22860" marT="9525" marB="95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40C20">
                        <a:alpha val="50000"/>
                      </a:srgbClr>
                    </a:solid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endParaRPr kumimoji="0" lang="en-US" sz="400" b="0" i="0" u="none" strike="noStrike" cap="none" normalizeH="0" baseline="0" smtClean="0">
                        <a:ln>
                          <a:noFill/>
                        </a:ln>
                        <a:solidFill>
                          <a:schemeClr val="tx1"/>
                        </a:solidFill>
                        <a:effectLst/>
                        <a:latin typeface="Arial" pitchFamily="34" charset="0"/>
                      </a:endParaRPr>
                    </a:p>
                  </a:txBody>
                  <a:tcPr marL="22860" marR="22860" marT="9525" marB="95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40C20">
                        <a:alpha val="50000"/>
                      </a:srgbClr>
                    </a:solid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Light</a:t>
                      </a:r>
                    </a:p>
                  </a:txBody>
                  <a:tcPr marL="22860" marR="22860" marT="9525" marB="95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40C20">
                        <a:alpha val="50000"/>
                      </a:srgbClr>
                    </a:solid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7.31 N</a:t>
                      </a:r>
                    </a:p>
                  </a:txBody>
                  <a:tcPr marL="22860" marR="22860" marT="9525" marB="95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40C20">
                        <a:alpha val="50000"/>
                      </a:srgbClr>
                    </a:solidFill>
                  </a:tcPr>
                </a:tc>
                <a:extLst>
                  <a:ext uri="{0D108BD9-81ED-4DB2-BD59-A6C34878D82A}">
                    <a16:rowId xmlns:a16="http://schemas.microsoft.com/office/drawing/2014/main" val="10002"/>
                  </a:ext>
                </a:extLst>
              </a:tr>
              <a:tr h="80010">
                <a:tc>
                  <a:txBody>
                    <a:bodyPr/>
                    <a:lstStyle/>
                    <a:p>
                      <a:pPr marL="0" marR="0" lvl="0" indent="0" algn="l"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Stainless Air Control</a:t>
                      </a:r>
                    </a:p>
                  </a:txBody>
                  <a:tcPr marL="22860" marR="22860" marT="9525" marB="95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40C20">
                        <a:alpha val="50000"/>
                      </a:srgbClr>
                    </a:solid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endParaRPr kumimoji="0" lang="en-US" sz="400" b="0" i="0" u="none" strike="noStrike" cap="none" normalizeH="0" baseline="0" smtClean="0">
                        <a:ln>
                          <a:noFill/>
                        </a:ln>
                        <a:solidFill>
                          <a:schemeClr val="tx1"/>
                        </a:solidFill>
                        <a:effectLst/>
                        <a:latin typeface="Arial" pitchFamily="34" charset="0"/>
                      </a:endParaRPr>
                    </a:p>
                  </a:txBody>
                  <a:tcPr marL="22860" marR="22860" marT="9525" marB="95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40C20">
                        <a:alpha val="50000"/>
                      </a:srgbClr>
                    </a:solid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X</a:t>
                      </a:r>
                    </a:p>
                  </a:txBody>
                  <a:tcPr marL="22860" marR="22860" marT="9525" marB="95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40C20">
                        <a:alpha val="50000"/>
                      </a:srgbClr>
                    </a:solid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None</a:t>
                      </a:r>
                    </a:p>
                  </a:txBody>
                  <a:tcPr marL="22860" marR="22860" marT="9525" marB="95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40C20">
                        <a:alpha val="50000"/>
                      </a:srgbClr>
                    </a:solid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52.1 N</a:t>
                      </a:r>
                    </a:p>
                  </a:txBody>
                  <a:tcPr marL="22860" marR="22860" marT="9525" marB="95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40C20">
                        <a:alpha val="50000"/>
                      </a:srgbClr>
                    </a:solidFill>
                  </a:tcPr>
                </a:tc>
                <a:extLst>
                  <a:ext uri="{0D108BD9-81ED-4DB2-BD59-A6C34878D82A}">
                    <a16:rowId xmlns:a16="http://schemas.microsoft.com/office/drawing/2014/main" val="10003"/>
                  </a:ext>
                </a:extLst>
              </a:tr>
              <a:tr h="80010">
                <a:tc>
                  <a:txBody>
                    <a:bodyPr/>
                    <a:lstStyle/>
                    <a:p>
                      <a:pPr marL="0" marR="0" lvl="0" indent="0" algn="l"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Experimental Nitinol</a:t>
                      </a:r>
                    </a:p>
                  </a:txBody>
                  <a:tcPr marL="22860" marR="22860" marT="9525" marB="95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50000"/>
                      </a:schemeClr>
                    </a:solid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X</a:t>
                      </a:r>
                    </a:p>
                  </a:txBody>
                  <a:tcPr marL="22860" marR="22860" marT="9525" marB="95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50000"/>
                      </a:schemeClr>
                    </a:solid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X</a:t>
                      </a:r>
                    </a:p>
                  </a:txBody>
                  <a:tcPr marL="22860" marR="22860" marT="9525" marB="95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50000"/>
                      </a:schemeClr>
                    </a:solid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Moderate</a:t>
                      </a:r>
                    </a:p>
                  </a:txBody>
                  <a:tcPr marL="22860" marR="22860" marT="9525" marB="95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50000"/>
                      </a:schemeClr>
                    </a:solid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7.29 N</a:t>
                      </a:r>
                    </a:p>
                  </a:txBody>
                  <a:tcPr marL="22860" marR="22860" marT="9525" marB="95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50000"/>
                      </a:schemeClr>
                    </a:solidFill>
                  </a:tcPr>
                </a:tc>
                <a:extLst>
                  <a:ext uri="{0D108BD9-81ED-4DB2-BD59-A6C34878D82A}">
                    <a16:rowId xmlns:a16="http://schemas.microsoft.com/office/drawing/2014/main" val="10004"/>
                  </a:ext>
                </a:extLst>
              </a:tr>
              <a:tr h="80010">
                <a:tc>
                  <a:txBody>
                    <a:bodyPr/>
                    <a:lstStyle/>
                    <a:p>
                      <a:pPr marL="0" marR="0" lvl="0" indent="0" algn="l"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Nitinol Saline Control</a:t>
                      </a:r>
                    </a:p>
                  </a:txBody>
                  <a:tcPr marL="22860" marR="22860" marT="9525" marB="95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50000"/>
                      </a:schemeClr>
                    </a:solid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X</a:t>
                      </a:r>
                    </a:p>
                  </a:txBody>
                  <a:tcPr marL="22860" marR="22860" marT="9525" marB="95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50000"/>
                      </a:schemeClr>
                    </a:solid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endParaRPr kumimoji="0" lang="en-US" sz="400" b="0" i="0" u="none" strike="noStrike" cap="none" normalizeH="0" baseline="0" smtClean="0">
                        <a:ln>
                          <a:noFill/>
                        </a:ln>
                        <a:solidFill>
                          <a:schemeClr val="tx1"/>
                        </a:solidFill>
                        <a:effectLst/>
                        <a:latin typeface="Arial" pitchFamily="34" charset="0"/>
                      </a:endParaRPr>
                    </a:p>
                  </a:txBody>
                  <a:tcPr marL="22860" marR="22860" marT="9525" marB="95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50000"/>
                      </a:schemeClr>
                    </a:solid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Moderate</a:t>
                      </a:r>
                    </a:p>
                  </a:txBody>
                  <a:tcPr marL="22860" marR="22860" marT="9525" marB="95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50000"/>
                      </a:schemeClr>
                    </a:solid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5.98 N</a:t>
                      </a:r>
                    </a:p>
                  </a:txBody>
                  <a:tcPr marL="22860" marR="22860" marT="9525" marB="95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50000"/>
                      </a:schemeClr>
                    </a:solidFill>
                  </a:tcPr>
                </a:tc>
                <a:extLst>
                  <a:ext uri="{0D108BD9-81ED-4DB2-BD59-A6C34878D82A}">
                    <a16:rowId xmlns:a16="http://schemas.microsoft.com/office/drawing/2014/main" val="10005"/>
                  </a:ext>
                </a:extLst>
              </a:tr>
              <a:tr h="80010">
                <a:tc>
                  <a:txBody>
                    <a:bodyPr/>
                    <a:lstStyle/>
                    <a:p>
                      <a:pPr marL="0" marR="0" lvl="0" indent="0" algn="l"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Nitinol Air Control</a:t>
                      </a:r>
                    </a:p>
                  </a:txBody>
                  <a:tcPr marL="22860" marR="22860" marT="9525" marB="95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50000"/>
                      </a:schemeClr>
                    </a:solid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endParaRPr kumimoji="0" lang="en-US" sz="400" b="0" i="0" u="none" strike="noStrike" cap="none" normalizeH="0" baseline="0" smtClean="0">
                        <a:ln>
                          <a:noFill/>
                        </a:ln>
                        <a:solidFill>
                          <a:schemeClr val="tx1"/>
                        </a:solidFill>
                        <a:effectLst/>
                        <a:latin typeface="Arial" pitchFamily="34" charset="0"/>
                      </a:endParaRPr>
                    </a:p>
                  </a:txBody>
                  <a:tcPr marL="22860" marR="22860" marT="9525" marB="95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50000"/>
                      </a:schemeClr>
                    </a:solid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X</a:t>
                      </a:r>
                    </a:p>
                  </a:txBody>
                  <a:tcPr marL="22860" marR="22860" marT="9525" marB="95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50000"/>
                      </a:schemeClr>
                    </a:solid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None</a:t>
                      </a:r>
                    </a:p>
                  </a:txBody>
                  <a:tcPr marL="22860" marR="22860" marT="9525" marB="95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50000"/>
                      </a:schemeClr>
                    </a:solid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8.76 N</a:t>
                      </a:r>
                    </a:p>
                  </a:txBody>
                  <a:tcPr marL="22860" marR="22860" marT="9525" marB="95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alpha val="50000"/>
                      </a:schemeClr>
                    </a:solidFill>
                  </a:tcPr>
                </a:tc>
                <a:extLst>
                  <a:ext uri="{0D108BD9-81ED-4DB2-BD59-A6C34878D82A}">
                    <a16:rowId xmlns:a16="http://schemas.microsoft.com/office/drawing/2014/main" val="10006"/>
                  </a:ext>
                </a:extLst>
              </a:tr>
              <a:tr h="80010">
                <a:tc>
                  <a:txBody>
                    <a:bodyPr/>
                    <a:lstStyle/>
                    <a:p>
                      <a:pPr marL="0" marR="0" lvl="0" indent="0" algn="l"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Experimental Epoxy</a:t>
                      </a:r>
                    </a:p>
                  </a:txBody>
                  <a:tcPr marL="22860" marR="22860" marT="9525" marB="95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CC">
                        <a:alpha val="50000"/>
                      </a:srgbClr>
                    </a:solid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X</a:t>
                      </a:r>
                    </a:p>
                  </a:txBody>
                  <a:tcPr marL="22860" marR="22860" marT="9525" marB="95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CC">
                        <a:alpha val="50000"/>
                      </a:srgbClr>
                    </a:solid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X</a:t>
                      </a:r>
                    </a:p>
                  </a:txBody>
                  <a:tcPr marL="22860" marR="22860" marT="9525" marB="95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CC">
                        <a:alpha val="50000"/>
                      </a:srgbClr>
                    </a:solid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Light</a:t>
                      </a:r>
                    </a:p>
                  </a:txBody>
                  <a:tcPr marL="22860" marR="22860" marT="9525" marB="95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CC">
                        <a:alpha val="50000"/>
                      </a:srgbClr>
                    </a:solid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39.2 N</a:t>
                      </a:r>
                    </a:p>
                  </a:txBody>
                  <a:tcPr marL="22860" marR="22860" marT="9525" marB="95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CC">
                        <a:alpha val="50000"/>
                      </a:srgbClr>
                    </a:solidFill>
                  </a:tcPr>
                </a:tc>
                <a:extLst>
                  <a:ext uri="{0D108BD9-81ED-4DB2-BD59-A6C34878D82A}">
                    <a16:rowId xmlns:a16="http://schemas.microsoft.com/office/drawing/2014/main" val="10007"/>
                  </a:ext>
                </a:extLst>
              </a:tr>
              <a:tr h="80010">
                <a:tc>
                  <a:txBody>
                    <a:bodyPr/>
                    <a:lstStyle/>
                    <a:p>
                      <a:pPr marL="0" marR="0" lvl="0" indent="0" algn="l"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Epoxy Saline Control</a:t>
                      </a:r>
                    </a:p>
                  </a:txBody>
                  <a:tcPr marL="22860" marR="22860" marT="9525" marB="95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CC">
                        <a:alpha val="50000"/>
                      </a:srgbClr>
                    </a:solid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X</a:t>
                      </a:r>
                    </a:p>
                  </a:txBody>
                  <a:tcPr marL="22860" marR="22860" marT="9525" marB="95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CC">
                        <a:alpha val="50000"/>
                      </a:srgbClr>
                    </a:solid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endParaRPr kumimoji="0" lang="en-US" sz="400" b="0" i="0" u="none" strike="noStrike" cap="none" normalizeH="0" baseline="0" smtClean="0">
                        <a:ln>
                          <a:noFill/>
                        </a:ln>
                        <a:solidFill>
                          <a:schemeClr val="tx1"/>
                        </a:solidFill>
                        <a:effectLst/>
                        <a:latin typeface="Arial" pitchFamily="34" charset="0"/>
                      </a:endParaRPr>
                    </a:p>
                  </a:txBody>
                  <a:tcPr marL="22860" marR="22860" marT="9525" marB="95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CC">
                        <a:alpha val="50000"/>
                      </a:srgbClr>
                    </a:solid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Light</a:t>
                      </a:r>
                    </a:p>
                  </a:txBody>
                  <a:tcPr marL="22860" marR="22860" marT="9525" marB="95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CC">
                        <a:alpha val="50000"/>
                      </a:srgbClr>
                    </a:solid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42.1 N</a:t>
                      </a:r>
                    </a:p>
                  </a:txBody>
                  <a:tcPr marL="22860" marR="22860" marT="9525" marB="95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CC">
                        <a:alpha val="50000"/>
                      </a:srgbClr>
                    </a:solidFill>
                  </a:tcPr>
                </a:tc>
                <a:extLst>
                  <a:ext uri="{0D108BD9-81ED-4DB2-BD59-A6C34878D82A}">
                    <a16:rowId xmlns:a16="http://schemas.microsoft.com/office/drawing/2014/main" val="10008"/>
                  </a:ext>
                </a:extLst>
              </a:tr>
              <a:tr h="80010">
                <a:tc>
                  <a:txBody>
                    <a:bodyPr/>
                    <a:lstStyle/>
                    <a:p>
                      <a:pPr marL="0" marR="0" lvl="0" indent="0" algn="l"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Epoxy Air Control</a:t>
                      </a:r>
                    </a:p>
                  </a:txBody>
                  <a:tcPr marL="22860" marR="22860" marT="9525" marB="95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366CC">
                        <a:alpha val="50000"/>
                      </a:srgbClr>
                    </a:solid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endParaRPr kumimoji="0" lang="en-US" sz="400" b="0" i="0" u="none" strike="noStrike" cap="none" normalizeH="0" baseline="0" smtClean="0">
                        <a:ln>
                          <a:noFill/>
                        </a:ln>
                        <a:solidFill>
                          <a:schemeClr val="tx1"/>
                        </a:solidFill>
                        <a:effectLst/>
                        <a:latin typeface="Arial" pitchFamily="34" charset="0"/>
                      </a:endParaRPr>
                    </a:p>
                  </a:txBody>
                  <a:tcPr marL="22860" marR="22860" marT="9525" marB="95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366CC">
                        <a:alpha val="50000"/>
                      </a:srgbClr>
                    </a:solid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X</a:t>
                      </a:r>
                    </a:p>
                  </a:txBody>
                  <a:tcPr marL="22860" marR="22860" marT="9525" marB="95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366CC">
                        <a:alpha val="50000"/>
                      </a:srgbClr>
                    </a:solid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None</a:t>
                      </a:r>
                    </a:p>
                  </a:txBody>
                  <a:tcPr marL="22860" marR="22860" marT="9525" marB="95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366CC">
                        <a:alpha val="50000"/>
                      </a:srgbClr>
                    </a:solidFill>
                  </a:tcPr>
                </a:tc>
                <a:tc>
                  <a:txBody>
                    <a:bodyPr/>
                    <a:lstStyle/>
                    <a:p>
                      <a:pPr marL="0" marR="0" lvl="0" indent="0" algn="ctr" defTabSz="3970338" rtl="0" eaLnBrk="1" fontAlgn="base" latinLnBrk="0" hangingPunct="1">
                        <a:lnSpc>
                          <a:spcPct val="100000"/>
                        </a:lnSpc>
                        <a:spcBef>
                          <a:spcPct val="20000"/>
                        </a:spcBef>
                        <a:spcAft>
                          <a:spcPct val="0"/>
                        </a:spcAft>
                        <a:buClrTx/>
                        <a:buSzTx/>
                        <a:buFontTx/>
                        <a:buNone/>
                        <a:tabLst/>
                      </a:pPr>
                      <a:r>
                        <a:rPr kumimoji="0" lang="en-US" sz="400" b="0" i="0" u="none" strike="noStrike" cap="none" normalizeH="0" baseline="0" smtClean="0">
                          <a:ln>
                            <a:noFill/>
                          </a:ln>
                          <a:solidFill>
                            <a:schemeClr val="tx1"/>
                          </a:solidFill>
                          <a:effectLst/>
                          <a:latin typeface="Arial" pitchFamily="34" charset="0"/>
                        </a:rPr>
                        <a:t>40.2 N</a:t>
                      </a:r>
                    </a:p>
                  </a:txBody>
                  <a:tcPr marL="22860" marR="22860" marT="9525" marB="95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366CC">
                        <a:alpha val="50000"/>
                      </a:srgbClr>
                    </a:solidFill>
                  </a:tcPr>
                </a:tc>
                <a:extLst>
                  <a:ext uri="{0D108BD9-81ED-4DB2-BD59-A6C34878D82A}">
                    <a16:rowId xmlns:a16="http://schemas.microsoft.com/office/drawing/2014/main" val="10009"/>
                  </a:ext>
                </a:extLst>
              </a:tr>
            </a:tbl>
          </a:graphicData>
        </a:graphic>
      </p:graphicFrame>
      <p:sp>
        <p:nvSpPr>
          <p:cNvPr id="4817" name="Text Box 721"/>
          <p:cNvSpPr txBox="1">
            <a:spLocks noChangeArrowheads="1"/>
          </p:cNvSpPr>
          <p:nvPr/>
        </p:nvSpPr>
        <p:spPr bwMode="auto">
          <a:xfrm>
            <a:off x="3200401" y="4895453"/>
            <a:ext cx="1268413" cy="59862"/>
          </a:xfrm>
          <a:prstGeom prst="rect">
            <a:avLst/>
          </a:prstGeom>
          <a:noFill/>
          <a:ln w="12700">
            <a:solidFill>
              <a:schemeClr val="tx1"/>
            </a:solidFill>
            <a:miter lim="800000"/>
            <a:headEnd/>
            <a:tailEnd/>
          </a:ln>
          <a:effectLst/>
        </p:spPr>
        <p:txBody>
          <a:bodyPr lIns="21043" tIns="10521" rIns="21043" bIns="10521"/>
          <a:lstStyle/>
          <a:p>
            <a:pPr defTabSz="913680">
              <a:spcBef>
                <a:spcPct val="50000"/>
              </a:spcBef>
            </a:pPr>
            <a:r>
              <a:rPr lang="en-US" sz="300" b="1" dirty="0">
                <a:solidFill>
                  <a:srgbClr val="000000"/>
                </a:solidFill>
              </a:rPr>
              <a:t>Figure 7  </a:t>
            </a:r>
            <a:r>
              <a:rPr lang="en-US" sz="300" dirty="0" err="1">
                <a:solidFill>
                  <a:srgbClr val="000000"/>
                </a:solidFill>
              </a:rPr>
              <a:t>Tensiometer</a:t>
            </a:r>
            <a:r>
              <a:rPr lang="en-US" sz="300" dirty="0">
                <a:solidFill>
                  <a:srgbClr val="000000"/>
                </a:solidFill>
              </a:rPr>
              <a:t> assembly for joint break test. </a:t>
            </a:r>
          </a:p>
        </p:txBody>
      </p:sp>
      <p:sp>
        <p:nvSpPr>
          <p:cNvPr id="4818" name="Text Box 722"/>
          <p:cNvSpPr txBox="1">
            <a:spLocks noChangeArrowheads="1"/>
          </p:cNvSpPr>
          <p:nvPr/>
        </p:nvSpPr>
        <p:spPr bwMode="auto">
          <a:xfrm>
            <a:off x="4675187" y="4895453"/>
            <a:ext cx="1268413" cy="57216"/>
          </a:xfrm>
          <a:prstGeom prst="rect">
            <a:avLst/>
          </a:prstGeom>
          <a:noFill/>
          <a:ln w="12700">
            <a:solidFill>
              <a:schemeClr val="tx1"/>
            </a:solidFill>
            <a:miter lim="800000"/>
            <a:headEnd/>
            <a:tailEnd/>
          </a:ln>
          <a:effectLst/>
        </p:spPr>
        <p:txBody>
          <a:bodyPr lIns="21043" tIns="10521" rIns="21043" bIns="10521"/>
          <a:lstStyle/>
          <a:p>
            <a:pPr defTabSz="913680">
              <a:spcBef>
                <a:spcPct val="50000"/>
              </a:spcBef>
            </a:pPr>
            <a:r>
              <a:rPr lang="en-US" sz="300" b="1" dirty="0">
                <a:solidFill>
                  <a:srgbClr val="000000"/>
                </a:solidFill>
              </a:rPr>
              <a:t>Figure 8</a:t>
            </a:r>
            <a:r>
              <a:rPr lang="en-US" sz="300" dirty="0">
                <a:solidFill>
                  <a:srgbClr val="000000"/>
                </a:solidFill>
              </a:rPr>
              <a:t>  Stainless steel broken joint after point break test.</a:t>
            </a:r>
          </a:p>
        </p:txBody>
      </p:sp>
      <p:sp>
        <p:nvSpPr>
          <p:cNvPr id="4819" name="Text Box 723"/>
          <p:cNvSpPr txBox="1">
            <a:spLocks noChangeArrowheads="1"/>
          </p:cNvSpPr>
          <p:nvPr/>
        </p:nvSpPr>
        <p:spPr bwMode="auto">
          <a:xfrm>
            <a:off x="3086100" y="3218658"/>
            <a:ext cx="2971800" cy="113589"/>
          </a:xfrm>
          <a:prstGeom prst="rect">
            <a:avLst/>
          </a:prstGeom>
          <a:noFill/>
          <a:ln w="88900">
            <a:noFill/>
            <a:miter lim="800000"/>
            <a:headEnd/>
            <a:tailEnd/>
          </a:ln>
          <a:effectLst/>
        </p:spPr>
        <p:txBody>
          <a:bodyPr lIns="21043" tIns="10521" rIns="21043" bIns="10521">
            <a:spAutoFit/>
          </a:bodyPr>
          <a:lstStyle/>
          <a:p>
            <a:pPr defTabSz="913680">
              <a:spcBef>
                <a:spcPct val="50000"/>
              </a:spcBef>
            </a:pPr>
            <a:r>
              <a:rPr lang="en-US" sz="600" dirty="0">
                <a:solidFill>
                  <a:srgbClr val="000000"/>
                </a:solidFill>
              </a:rPr>
              <a:t>Table 2. Corrosion and Break Point Test Results</a:t>
            </a:r>
          </a:p>
        </p:txBody>
      </p:sp>
      <p:pic>
        <p:nvPicPr>
          <p:cNvPr id="4184" name="Picture 88" descr="vectors"/>
          <p:cNvPicPr>
            <a:picLocks noChangeAspect="1" noChangeArrowheads="1"/>
          </p:cNvPicPr>
          <p:nvPr/>
        </p:nvPicPr>
        <p:blipFill>
          <a:blip r:embed="rId21" cstate="print"/>
          <a:srcRect b="13220"/>
          <a:stretch>
            <a:fillRect/>
          </a:stretch>
        </p:blipFill>
        <p:spPr bwMode="auto">
          <a:xfrm>
            <a:off x="6286500" y="3452482"/>
            <a:ext cx="1228725" cy="661128"/>
          </a:xfrm>
          <a:prstGeom prst="rect">
            <a:avLst/>
          </a:prstGeom>
          <a:noFill/>
        </p:spPr>
      </p:pic>
      <p:sp>
        <p:nvSpPr>
          <p:cNvPr id="4821" name="Text Box 725"/>
          <p:cNvSpPr txBox="1">
            <a:spLocks noChangeArrowheads="1"/>
          </p:cNvSpPr>
          <p:nvPr/>
        </p:nvSpPr>
        <p:spPr bwMode="auto">
          <a:xfrm>
            <a:off x="6286500" y="4115263"/>
            <a:ext cx="1227138" cy="95250"/>
          </a:xfrm>
          <a:prstGeom prst="rect">
            <a:avLst/>
          </a:prstGeom>
          <a:noFill/>
          <a:ln w="12700">
            <a:solidFill>
              <a:schemeClr val="tx1"/>
            </a:solidFill>
            <a:miter lim="800000"/>
            <a:headEnd/>
            <a:tailEnd/>
          </a:ln>
          <a:effectLst/>
        </p:spPr>
        <p:txBody>
          <a:bodyPr lIns="21043" tIns="10521" rIns="21043" bIns="10521"/>
          <a:lstStyle/>
          <a:p>
            <a:pPr defTabSz="913680">
              <a:spcBef>
                <a:spcPct val="50000"/>
              </a:spcBef>
            </a:pPr>
            <a:r>
              <a:rPr lang="en-US" sz="300" b="1" dirty="0">
                <a:solidFill>
                  <a:srgbClr val="000000"/>
                </a:solidFill>
              </a:rPr>
              <a:t>Figure 15</a:t>
            </a:r>
            <a:r>
              <a:rPr lang="en-US" sz="300" dirty="0">
                <a:solidFill>
                  <a:srgbClr val="000000"/>
                </a:solidFill>
              </a:rPr>
              <a:t>  Near-wall velocity magnitude vectors showing a zone of stagnation resulting from flow impingent on the stent joint.</a:t>
            </a:r>
          </a:p>
        </p:txBody>
      </p:sp>
      <p:pic>
        <p:nvPicPr>
          <p:cNvPr id="4182" name="Picture 86" descr="wss"/>
          <p:cNvPicPr>
            <a:picLocks noChangeAspect="1" noChangeArrowheads="1"/>
          </p:cNvPicPr>
          <p:nvPr/>
        </p:nvPicPr>
        <p:blipFill>
          <a:blip r:embed="rId22" cstate="print"/>
          <a:srcRect b="13220"/>
          <a:stretch>
            <a:fillRect/>
          </a:stretch>
        </p:blipFill>
        <p:spPr bwMode="auto">
          <a:xfrm>
            <a:off x="7658100" y="2636904"/>
            <a:ext cx="1229122" cy="661128"/>
          </a:xfrm>
          <a:prstGeom prst="rect">
            <a:avLst/>
          </a:prstGeom>
          <a:noFill/>
        </p:spPr>
      </p:pic>
      <p:sp>
        <p:nvSpPr>
          <p:cNvPr id="4822" name="Text Box 726"/>
          <p:cNvSpPr txBox="1">
            <a:spLocks noChangeArrowheads="1"/>
          </p:cNvSpPr>
          <p:nvPr/>
        </p:nvSpPr>
        <p:spPr bwMode="auto">
          <a:xfrm>
            <a:off x="7658100" y="3298031"/>
            <a:ext cx="1227138" cy="95250"/>
          </a:xfrm>
          <a:prstGeom prst="rect">
            <a:avLst/>
          </a:prstGeom>
          <a:noFill/>
          <a:ln w="12700">
            <a:solidFill>
              <a:schemeClr val="tx1"/>
            </a:solidFill>
            <a:miter lim="800000"/>
            <a:headEnd/>
            <a:tailEnd/>
          </a:ln>
          <a:effectLst/>
        </p:spPr>
        <p:txBody>
          <a:bodyPr lIns="21043" tIns="10521" rIns="21043" bIns="10521"/>
          <a:lstStyle/>
          <a:p>
            <a:pPr defTabSz="913680">
              <a:spcBef>
                <a:spcPct val="50000"/>
              </a:spcBef>
            </a:pPr>
            <a:r>
              <a:rPr lang="en-US" sz="300" b="1" dirty="0">
                <a:solidFill>
                  <a:srgbClr val="000000"/>
                </a:solidFill>
              </a:rPr>
              <a:t>Figure 14</a:t>
            </a:r>
            <a:r>
              <a:rPr lang="en-US" sz="300" dirty="0">
                <a:solidFill>
                  <a:srgbClr val="000000"/>
                </a:solidFill>
              </a:rPr>
              <a:t> Effects of joint thickness and stent luminal protrusion on wall shear stress [Pa]</a:t>
            </a:r>
          </a:p>
          <a:p>
            <a:pPr defTabSz="913680">
              <a:spcBef>
                <a:spcPct val="50000"/>
              </a:spcBef>
            </a:pPr>
            <a:endParaRPr lang="en-US" sz="300" dirty="0">
              <a:solidFill>
                <a:srgbClr val="000000"/>
              </a:solidFill>
            </a:endParaRPr>
          </a:p>
        </p:txBody>
      </p:sp>
      <p:sp>
        <p:nvSpPr>
          <p:cNvPr id="4823" name="Text Box 727"/>
          <p:cNvSpPr txBox="1">
            <a:spLocks noChangeArrowheads="1"/>
          </p:cNvSpPr>
          <p:nvPr/>
        </p:nvSpPr>
        <p:spPr bwMode="auto">
          <a:xfrm>
            <a:off x="6286500" y="3147550"/>
            <a:ext cx="1228725" cy="95250"/>
          </a:xfrm>
          <a:prstGeom prst="rect">
            <a:avLst/>
          </a:prstGeom>
          <a:noFill/>
          <a:ln w="12700">
            <a:solidFill>
              <a:schemeClr val="tx1"/>
            </a:solidFill>
            <a:miter lim="800000"/>
            <a:headEnd/>
            <a:tailEnd/>
          </a:ln>
          <a:effectLst/>
        </p:spPr>
        <p:txBody>
          <a:bodyPr lIns="21043" tIns="10521" rIns="21043" bIns="10521"/>
          <a:lstStyle/>
          <a:p>
            <a:pPr defTabSz="913680">
              <a:spcBef>
                <a:spcPct val="50000"/>
              </a:spcBef>
            </a:pPr>
            <a:r>
              <a:rPr lang="en-US" sz="300" b="1" dirty="0">
                <a:solidFill>
                  <a:srgbClr val="000000"/>
                </a:solidFill>
              </a:rPr>
              <a:t>Figure 13</a:t>
            </a:r>
            <a:r>
              <a:rPr lang="en-US" sz="300" dirty="0">
                <a:solidFill>
                  <a:srgbClr val="000000"/>
                </a:solidFill>
              </a:rPr>
              <a:t> Contours of velocity magnitude [m/s] showing the fully developed flow profile.</a:t>
            </a:r>
          </a:p>
        </p:txBody>
      </p:sp>
      <p:pic>
        <p:nvPicPr>
          <p:cNvPr id="4825" name="Picture 729" descr="vel-profile"/>
          <p:cNvPicPr>
            <a:picLocks noChangeAspect="1" noChangeArrowheads="1"/>
          </p:cNvPicPr>
          <p:nvPr/>
        </p:nvPicPr>
        <p:blipFill>
          <a:blip r:embed="rId23" cstate="print"/>
          <a:srcRect b="13220"/>
          <a:stretch>
            <a:fillRect/>
          </a:stretch>
        </p:blipFill>
        <p:spPr bwMode="auto">
          <a:xfrm>
            <a:off x="6286502" y="2636904"/>
            <a:ext cx="1229519" cy="661458"/>
          </a:xfrm>
          <a:prstGeom prst="rect">
            <a:avLst/>
          </a:prstGeom>
          <a:noFill/>
        </p:spPr>
      </p:pic>
      <p:sp>
        <p:nvSpPr>
          <p:cNvPr id="4826" name="Text Box 730"/>
          <p:cNvSpPr txBox="1">
            <a:spLocks noChangeArrowheads="1"/>
          </p:cNvSpPr>
          <p:nvPr/>
        </p:nvSpPr>
        <p:spPr bwMode="auto">
          <a:xfrm>
            <a:off x="6286500" y="3298031"/>
            <a:ext cx="1227138" cy="95250"/>
          </a:xfrm>
          <a:prstGeom prst="rect">
            <a:avLst/>
          </a:prstGeom>
          <a:noFill/>
          <a:ln w="12700">
            <a:solidFill>
              <a:schemeClr val="tx1"/>
            </a:solidFill>
            <a:miter lim="800000"/>
            <a:headEnd/>
            <a:tailEnd/>
          </a:ln>
          <a:effectLst/>
        </p:spPr>
        <p:txBody>
          <a:bodyPr lIns="21043" tIns="10521" rIns="21043" bIns="10521"/>
          <a:lstStyle/>
          <a:p>
            <a:pPr defTabSz="913680">
              <a:spcBef>
                <a:spcPct val="50000"/>
              </a:spcBef>
            </a:pPr>
            <a:r>
              <a:rPr lang="en-US" sz="300" b="1" dirty="0">
                <a:solidFill>
                  <a:srgbClr val="000000"/>
                </a:solidFill>
              </a:rPr>
              <a:t>Figure 13</a:t>
            </a:r>
            <a:r>
              <a:rPr lang="en-US" sz="300" dirty="0">
                <a:solidFill>
                  <a:srgbClr val="000000"/>
                </a:solidFill>
              </a:rPr>
              <a:t> Contours of velocity magnitude [m/s] showing the fully developed flow profile.</a:t>
            </a:r>
          </a:p>
        </p:txBody>
      </p:sp>
      <p:sp>
        <p:nvSpPr>
          <p:cNvPr id="4831" name="Text Box 735"/>
          <p:cNvSpPr txBox="1">
            <a:spLocks noChangeArrowheads="1"/>
          </p:cNvSpPr>
          <p:nvPr/>
        </p:nvSpPr>
        <p:spPr bwMode="auto">
          <a:xfrm>
            <a:off x="6172200" y="4255825"/>
            <a:ext cx="2857500" cy="713753"/>
          </a:xfrm>
          <a:prstGeom prst="rect">
            <a:avLst/>
          </a:prstGeom>
          <a:noFill/>
          <a:ln w="88900">
            <a:noFill/>
            <a:miter lim="800000"/>
            <a:headEnd/>
            <a:tailEnd/>
          </a:ln>
          <a:effectLst/>
        </p:spPr>
        <p:txBody>
          <a:bodyPr lIns="21043" tIns="10521" rIns="21043" bIns="10521">
            <a:spAutoFit/>
          </a:bodyPr>
          <a:lstStyle/>
          <a:p>
            <a:pPr defTabSz="913680">
              <a:buFontTx/>
              <a:buChar char="•"/>
            </a:pPr>
            <a:r>
              <a:rPr lang="en-US" sz="500" dirty="0">
                <a:solidFill>
                  <a:srgbClr val="000000"/>
                </a:solidFill>
              </a:rPr>
              <a:t>The introduction of the stent does not alter the overall profile of blood flow as seen in figure 13.</a:t>
            </a:r>
          </a:p>
          <a:p>
            <a:pPr defTabSz="913680">
              <a:buFontTx/>
              <a:buChar char="•"/>
            </a:pPr>
            <a:r>
              <a:rPr lang="en-US" sz="500" dirty="0">
                <a:solidFill>
                  <a:srgbClr val="000000"/>
                </a:solidFill>
              </a:rPr>
              <a:t>Wall shear stress (WSS) increases with increased protrusion into the arterial lumen as seen in figure 14. Endothelial cells’ healthy WSS in arteries ranges from 1 to 7 </a:t>
            </a:r>
            <a:r>
              <a:rPr lang="en-US" sz="500" dirty="0" err="1">
                <a:solidFill>
                  <a:srgbClr val="000000"/>
                </a:solidFill>
              </a:rPr>
              <a:t>Pascals</a:t>
            </a:r>
            <a:r>
              <a:rPr lang="en-US" sz="500" dirty="0">
                <a:solidFill>
                  <a:srgbClr val="000000"/>
                </a:solidFill>
              </a:rPr>
              <a:t> [5]. The joints and struts should experience </a:t>
            </a:r>
            <a:r>
              <a:rPr lang="en-US" sz="500" dirty="0" err="1">
                <a:solidFill>
                  <a:srgbClr val="000000"/>
                </a:solidFill>
              </a:rPr>
              <a:t>endothelialization</a:t>
            </a:r>
            <a:r>
              <a:rPr lang="en-US" sz="500" dirty="0">
                <a:solidFill>
                  <a:srgbClr val="000000"/>
                </a:solidFill>
              </a:rPr>
              <a:t>. </a:t>
            </a:r>
          </a:p>
          <a:p>
            <a:pPr defTabSz="913680">
              <a:buFontTx/>
              <a:buChar char="•"/>
            </a:pPr>
            <a:r>
              <a:rPr lang="en-US" sz="500" dirty="0">
                <a:solidFill>
                  <a:srgbClr val="000000"/>
                </a:solidFill>
              </a:rPr>
              <a:t>Flow impingement at the proximal joint causes a zone of stagnation as seen in Figure 15. Stagnation zones correlate with thrombus formation and should, thus, be avoided by optimizing the shape of the proximal joints.</a:t>
            </a:r>
          </a:p>
          <a:p>
            <a:pPr defTabSz="913680">
              <a:buFontTx/>
              <a:buChar char="•"/>
            </a:pPr>
            <a:r>
              <a:rPr lang="en-US" sz="500" dirty="0">
                <a:solidFill>
                  <a:srgbClr val="000000"/>
                </a:solidFill>
              </a:rPr>
              <a:t>Reverse flow, as shown in figure 16, correlates with plaque formation and </a:t>
            </a:r>
            <a:r>
              <a:rPr lang="en-US" sz="500" dirty="0" err="1">
                <a:solidFill>
                  <a:srgbClr val="000000"/>
                </a:solidFill>
              </a:rPr>
              <a:t>stenosis</a:t>
            </a:r>
            <a:r>
              <a:rPr lang="en-US" sz="500" dirty="0">
                <a:solidFill>
                  <a:srgbClr val="000000"/>
                </a:solidFill>
              </a:rPr>
              <a:t> [5]. The joint and strut thickness should be reduced to avoid reverse flow.</a:t>
            </a:r>
          </a:p>
        </p:txBody>
      </p:sp>
      <p:sp>
        <p:nvSpPr>
          <p:cNvPr id="4824" name="Text Box 728"/>
          <p:cNvSpPr txBox="1">
            <a:spLocks noChangeArrowheads="1"/>
          </p:cNvSpPr>
          <p:nvPr/>
        </p:nvSpPr>
        <p:spPr bwMode="auto">
          <a:xfrm>
            <a:off x="7658100" y="4111625"/>
            <a:ext cx="1227138" cy="95250"/>
          </a:xfrm>
          <a:prstGeom prst="rect">
            <a:avLst/>
          </a:prstGeom>
          <a:noFill/>
          <a:ln w="12700">
            <a:solidFill>
              <a:schemeClr val="tx1"/>
            </a:solidFill>
            <a:miter lim="800000"/>
            <a:headEnd/>
            <a:tailEnd/>
          </a:ln>
          <a:effectLst/>
        </p:spPr>
        <p:txBody>
          <a:bodyPr lIns="21043" tIns="10521" rIns="21043" bIns="10521"/>
          <a:lstStyle/>
          <a:p>
            <a:pPr defTabSz="913680">
              <a:spcBef>
                <a:spcPct val="50000"/>
              </a:spcBef>
            </a:pPr>
            <a:r>
              <a:rPr lang="en-US" sz="300" b="1" dirty="0">
                <a:solidFill>
                  <a:srgbClr val="000000"/>
                </a:solidFill>
              </a:rPr>
              <a:t>Figure 16</a:t>
            </a:r>
            <a:r>
              <a:rPr lang="en-US" sz="300" dirty="0">
                <a:solidFill>
                  <a:srgbClr val="000000"/>
                </a:solidFill>
              </a:rPr>
              <a:t>  </a:t>
            </a:r>
            <a:r>
              <a:rPr lang="en-US" sz="300" dirty="0" err="1">
                <a:solidFill>
                  <a:srgbClr val="000000"/>
                </a:solidFill>
              </a:rPr>
              <a:t>Pathlines</a:t>
            </a:r>
            <a:r>
              <a:rPr lang="en-US" sz="300" dirty="0">
                <a:solidFill>
                  <a:srgbClr val="000000"/>
                </a:solidFill>
              </a:rPr>
              <a:t>, wall shear stress contours [Pa], and projected velocity vectors showing zones of reverse flow near a stent joint. </a:t>
            </a:r>
          </a:p>
        </p:txBody>
      </p:sp>
      <p:pic>
        <p:nvPicPr>
          <p:cNvPr id="4832" name="Picture 736" descr="reverseflow"/>
          <p:cNvPicPr>
            <a:picLocks noChangeArrowheads="1"/>
          </p:cNvPicPr>
          <p:nvPr/>
        </p:nvPicPr>
        <p:blipFill>
          <a:blip r:embed="rId24" cstate="print"/>
          <a:srcRect b="13196"/>
          <a:stretch>
            <a:fillRect/>
          </a:stretch>
        </p:blipFill>
        <p:spPr bwMode="auto">
          <a:xfrm>
            <a:off x="7657308" y="3450497"/>
            <a:ext cx="1229519" cy="661128"/>
          </a:xfrm>
          <a:prstGeom prst="rect">
            <a:avLst/>
          </a:prstGeom>
          <a:noFill/>
          <a:ln w="9525">
            <a:noFill/>
            <a:miter lim="800000"/>
            <a:headEnd/>
            <a:tailEnd/>
          </a:ln>
        </p:spPr>
      </p:pic>
      <p:sp>
        <p:nvSpPr>
          <p:cNvPr id="4844" name="Text Box 748"/>
          <p:cNvSpPr txBox="1">
            <a:spLocks noChangeArrowheads="1"/>
          </p:cNvSpPr>
          <p:nvPr/>
        </p:nvSpPr>
        <p:spPr bwMode="auto">
          <a:xfrm>
            <a:off x="6172200" y="5249995"/>
            <a:ext cx="2857500" cy="786805"/>
          </a:xfrm>
          <a:prstGeom prst="rect">
            <a:avLst/>
          </a:prstGeom>
          <a:noFill/>
          <a:ln w="12700">
            <a:noFill/>
            <a:miter lim="800000"/>
            <a:headEnd/>
            <a:tailEnd/>
          </a:ln>
          <a:effectLst/>
        </p:spPr>
        <p:txBody>
          <a:bodyPr lIns="21043" tIns="10521" rIns="21043" bIns="10521">
            <a:spAutoFit/>
          </a:bodyPr>
          <a:lstStyle/>
          <a:p>
            <a:pPr defTabSz="913680">
              <a:spcBef>
                <a:spcPct val="50000"/>
              </a:spcBef>
            </a:pPr>
            <a:r>
              <a:rPr lang="en-US" sz="500" dirty="0">
                <a:solidFill>
                  <a:srgbClr val="000000"/>
                </a:solidFill>
              </a:rPr>
              <a:t>This study yielded favorable results for the design, but also elucidated specific changes which must be made. Corrosion and break point tests demonstrated that the epoxy joints are comparably strong to welded joints and are less prone to corrosion. The radial stiffness of both prototypes failed to meet the required benchmark, but a ~45% increase in radial stiffness was observed with the addition of one circumferential cell in prototype #2.  The addition of more cells should raise the radial stiffness to the desired value.  Fluid dynamic modeling demonstrated acceptable affects of the uncovered stent on blood flow, but also suggests that a decreased joint thickness and the added cover could improve results.  Given appropriate resources for improved joint construction and more extensive corrosion and break point testing future prototypes with more circumferential cells could advance to the animal trials phase of development.     </a:t>
            </a:r>
          </a:p>
        </p:txBody>
      </p:sp>
      <p:sp>
        <p:nvSpPr>
          <p:cNvPr id="4845" name="Text Box 749"/>
          <p:cNvSpPr txBox="1">
            <a:spLocks noChangeArrowheads="1"/>
          </p:cNvSpPr>
          <p:nvPr/>
        </p:nvSpPr>
        <p:spPr bwMode="auto">
          <a:xfrm>
            <a:off x="6172200" y="6350993"/>
            <a:ext cx="2857500" cy="329032"/>
          </a:xfrm>
          <a:prstGeom prst="rect">
            <a:avLst/>
          </a:prstGeom>
          <a:noFill/>
          <a:ln w="12700">
            <a:noFill/>
            <a:miter lim="800000"/>
            <a:headEnd/>
            <a:tailEnd/>
          </a:ln>
          <a:effectLst/>
        </p:spPr>
        <p:txBody>
          <a:bodyPr lIns="21043" tIns="10521" rIns="21043" bIns="10521">
            <a:spAutoFit/>
          </a:bodyPr>
          <a:lstStyle/>
          <a:p>
            <a:pPr defTabSz="913680">
              <a:spcBef>
                <a:spcPct val="50000"/>
              </a:spcBef>
            </a:pPr>
            <a:r>
              <a:rPr lang="en-US" sz="500" dirty="0">
                <a:solidFill>
                  <a:srgbClr val="000000"/>
                </a:solidFill>
              </a:rPr>
              <a:t>The team would like to thank Custom Medical Devices (Athens, Greece), </a:t>
            </a:r>
            <a:r>
              <a:rPr lang="en-US" sz="500" dirty="0" err="1">
                <a:solidFill>
                  <a:srgbClr val="000000"/>
                </a:solidFill>
              </a:rPr>
              <a:t>Dynatek</a:t>
            </a:r>
            <a:r>
              <a:rPr lang="en-US" sz="500" dirty="0">
                <a:solidFill>
                  <a:srgbClr val="000000"/>
                </a:solidFill>
              </a:rPr>
              <a:t> </a:t>
            </a:r>
            <a:r>
              <a:rPr lang="en-US" sz="500" dirty="0" err="1">
                <a:solidFill>
                  <a:srgbClr val="000000"/>
                </a:solidFill>
              </a:rPr>
              <a:t>Dalta</a:t>
            </a:r>
            <a:r>
              <a:rPr lang="en-US" sz="500" dirty="0">
                <a:solidFill>
                  <a:srgbClr val="000000"/>
                </a:solidFill>
              </a:rPr>
              <a:t> (Galena, Missouri), and Fort Wayne Metals (Fort Wayne, Indiana) for their generous support of this project.  We also extend thanks to Dr. Metcalf, M. </a:t>
            </a:r>
            <a:r>
              <a:rPr lang="en-US" sz="500" dirty="0" err="1">
                <a:solidFill>
                  <a:srgbClr val="000000"/>
                </a:solidFill>
              </a:rPr>
              <a:t>Ionescu</a:t>
            </a:r>
            <a:r>
              <a:rPr lang="en-US" sz="500" dirty="0">
                <a:solidFill>
                  <a:srgbClr val="000000"/>
                </a:solidFill>
              </a:rPr>
              <a:t>, Dr. Sun, and Dr White for their contributions.  Finally we would like to thank our advisor Dr. </a:t>
            </a:r>
            <a:r>
              <a:rPr lang="en-US" sz="500" dirty="0" err="1">
                <a:solidFill>
                  <a:srgbClr val="000000"/>
                </a:solidFill>
              </a:rPr>
              <a:t>Capitono</a:t>
            </a:r>
            <a:r>
              <a:rPr lang="en-US" sz="500" dirty="0">
                <a:solidFill>
                  <a:srgbClr val="000000"/>
                </a:solidFill>
              </a:rPr>
              <a:t> for his guidance.    </a:t>
            </a:r>
          </a:p>
        </p:txBody>
      </p:sp>
      <p:sp>
        <p:nvSpPr>
          <p:cNvPr id="4850" name="Text Box 754"/>
          <p:cNvSpPr txBox="1">
            <a:spLocks noChangeArrowheads="1"/>
          </p:cNvSpPr>
          <p:nvPr/>
        </p:nvSpPr>
        <p:spPr bwMode="auto">
          <a:xfrm>
            <a:off x="114300" y="857251"/>
            <a:ext cx="2857500" cy="190533"/>
          </a:xfrm>
          <a:prstGeom prst="rect">
            <a:avLst/>
          </a:prstGeom>
          <a:blipFill dpi="0" rotWithShape="1">
            <a:blip r:embed="rId6" cstate="print">
              <a:alphaModFix amt="75000"/>
            </a:blip>
            <a:srcRect/>
            <a:stretch>
              <a:fillRect b="-128069"/>
            </a:stretch>
          </a:blipFill>
          <a:ln w="57150" cmpd="thickThin">
            <a:solidFill>
              <a:schemeClr val="tx1"/>
            </a:solidFill>
            <a:miter lim="800000"/>
            <a:headEnd/>
            <a:tailEnd/>
          </a:ln>
          <a:effectLst/>
        </p:spPr>
        <p:txBody>
          <a:bodyPr lIns="21043" tIns="10521" rIns="21043" bIns="10521">
            <a:spAutoFit/>
          </a:bodyPr>
          <a:lstStyle/>
          <a:p>
            <a:pPr defTabSz="913680"/>
            <a:r>
              <a:rPr lang="en-US" sz="1100" b="1" dirty="0">
                <a:solidFill>
                  <a:srgbClr val="000000"/>
                </a:solidFill>
              </a:rPr>
              <a:t>Background</a:t>
            </a:r>
          </a:p>
        </p:txBody>
      </p:sp>
      <p:sp>
        <p:nvSpPr>
          <p:cNvPr id="4851" name="Text Box 755"/>
          <p:cNvSpPr txBox="1">
            <a:spLocks noChangeArrowheads="1"/>
          </p:cNvSpPr>
          <p:nvPr/>
        </p:nvSpPr>
        <p:spPr bwMode="auto">
          <a:xfrm>
            <a:off x="114300" y="3395266"/>
            <a:ext cx="2857500" cy="190533"/>
          </a:xfrm>
          <a:prstGeom prst="rect">
            <a:avLst/>
          </a:prstGeom>
          <a:blipFill dpi="0" rotWithShape="1">
            <a:blip r:embed="rId6" cstate="print">
              <a:alphaModFix amt="75000"/>
            </a:blip>
            <a:srcRect/>
            <a:stretch>
              <a:fillRect b="-128069"/>
            </a:stretch>
          </a:blipFill>
          <a:ln w="57150" cmpd="thickThin">
            <a:solidFill>
              <a:schemeClr val="tx1"/>
            </a:solidFill>
            <a:miter lim="800000"/>
            <a:headEnd/>
            <a:tailEnd/>
          </a:ln>
          <a:effectLst/>
        </p:spPr>
        <p:txBody>
          <a:bodyPr lIns="21043" tIns="10521" rIns="21043" bIns="10521">
            <a:spAutoFit/>
          </a:bodyPr>
          <a:lstStyle/>
          <a:p>
            <a:pPr defTabSz="913680"/>
            <a:r>
              <a:rPr lang="en-US" sz="1100" b="1" dirty="0">
                <a:solidFill>
                  <a:srgbClr val="000000"/>
                </a:solidFill>
              </a:rPr>
              <a:t>Objective</a:t>
            </a:r>
          </a:p>
        </p:txBody>
      </p:sp>
      <p:sp>
        <p:nvSpPr>
          <p:cNvPr id="4852" name="Text Box 756"/>
          <p:cNvSpPr txBox="1">
            <a:spLocks noChangeArrowheads="1"/>
          </p:cNvSpPr>
          <p:nvPr/>
        </p:nvSpPr>
        <p:spPr bwMode="auto">
          <a:xfrm>
            <a:off x="3086100" y="2102446"/>
            <a:ext cx="2971800" cy="190533"/>
          </a:xfrm>
          <a:prstGeom prst="rect">
            <a:avLst/>
          </a:prstGeom>
          <a:blipFill dpi="0" rotWithShape="1">
            <a:blip r:embed="rId6" cstate="print">
              <a:alphaModFix amt="75000"/>
            </a:blip>
            <a:srcRect/>
            <a:stretch>
              <a:fillRect b="-137192"/>
            </a:stretch>
          </a:blipFill>
          <a:ln w="57150" cmpd="thickThin">
            <a:solidFill>
              <a:schemeClr val="tx1"/>
            </a:solidFill>
            <a:miter lim="800000"/>
            <a:headEnd/>
            <a:tailEnd/>
          </a:ln>
          <a:effectLst/>
        </p:spPr>
        <p:txBody>
          <a:bodyPr lIns="21043" tIns="10521" rIns="21043" bIns="10521">
            <a:spAutoFit/>
          </a:bodyPr>
          <a:lstStyle/>
          <a:p>
            <a:pPr defTabSz="913680"/>
            <a:r>
              <a:rPr lang="en-US" sz="1100" b="1" dirty="0">
                <a:solidFill>
                  <a:srgbClr val="000000"/>
                </a:solidFill>
              </a:rPr>
              <a:t>Joint Testing</a:t>
            </a:r>
          </a:p>
        </p:txBody>
      </p:sp>
      <p:sp>
        <p:nvSpPr>
          <p:cNvPr id="4853" name="Text Box 757"/>
          <p:cNvSpPr txBox="1">
            <a:spLocks noChangeArrowheads="1"/>
          </p:cNvSpPr>
          <p:nvPr/>
        </p:nvSpPr>
        <p:spPr bwMode="auto">
          <a:xfrm>
            <a:off x="6172200" y="5032376"/>
            <a:ext cx="2857500" cy="190533"/>
          </a:xfrm>
          <a:prstGeom prst="rect">
            <a:avLst/>
          </a:prstGeom>
          <a:blipFill dpi="0" rotWithShape="1">
            <a:blip r:embed="rId6" cstate="print">
              <a:alphaModFix amt="75000"/>
            </a:blip>
            <a:srcRect/>
            <a:stretch>
              <a:fillRect b="-128069"/>
            </a:stretch>
          </a:blipFill>
          <a:ln w="57150" cmpd="thickThin">
            <a:solidFill>
              <a:schemeClr val="tx1"/>
            </a:solidFill>
            <a:miter lim="800000"/>
            <a:headEnd/>
            <a:tailEnd/>
          </a:ln>
          <a:effectLst/>
        </p:spPr>
        <p:txBody>
          <a:bodyPr lIns="21043" tIns="10521" rIns="21043" bIns="10521">
            <a:spAutoFit/>
          </a:bodyPr>
          <a:lstStyle/>
          <a:p>
            <a:pPr defTabSz="913680"/>
            <a:r>
              <a:rPr lang="en-US" sz="1100" b="1" dirty="0">
                <a:solidFill>
                  <a:srgbClr val="000000"/>
                </a:solidFill>
              </a:rPr>
              <a:t>Conclusion</a:t>
            </a:r>
          </a:p>
        </p:txBody>
      </p:sp>
      <p:sp>
        <p:nvSpPr>
          <p:cNvPr id="4854" name="Text Box 758"/>
          <p:cNvSpPr txBox="1">
            <a:spLocks noChangeArrowheads="1"/>
          </p:cNvSpPr>
          <p:nvPr/>
        </p:nvSpPr>
        <p:spPr bwMode="auto">
          <a:xfrm>
            <a:off x="3086100" y="5048251"/>
            <a:ext cx="2971800" cy="190533"/>
          </a:xfrm>
          <a:prstGeom prst="rect">
            <a:avLst/>
          </a:prstGeom>
          <a:blipFill dpi="0" rotWithShape="1">
            <a:blip r:embed="rId6" cstate="print">
              <a:alphaModFix amt="75000"/>
            </a:blip>
            <a:srcRect/>
            <a:stretch>
              <a:fillRect b="-137192"/>
            </a:stretch>
          </a:blipFill>
          <a:ln w="57150" cmpd="thickThin">
            <a:solidFill>
              <a:schemeClr val="tx1"/>
            </a:solidFill>
            <a:miter lim="800000"/>
            <a:headEnd/>
            <a:tailEnd/>
          </a:ln>
          <a:effectLst/>
        </p:spPr>
        <p:txBody>
          <a:bodyPr lIns="21043" tIns="10521" rIns="21043" bIns="10521">
            <a:spAutoFit/>
          </a:bodyPr>
          <a:lstStyle/>
          <a:p>
            <a:pPr defTabSz="913680"/>
            <a:r>
              <a:rPr lang="en-US" sz="1100" b="1" dirty="0">
                <a:solidFill>
                  <a:srgbClr val="000000"/>
                </a:solidFill>
              </a:rPr>
              <a:t>Radial Stiffness</a:t>
            </a:r>
          </a:p>
        </p:txBody>
      </p:sp>
      <p:sp>
        <p:nvSpPr>
          <p:cNvPr id="4855" name="Text Box 759"/>
          <p:cNvSpPr txBox="1">
            <a:spLocks noChangeArrowheads="1"/>
          </p:cNvSpPr>
          <p:nvPr/>
        </p:nvSpPr>
        <p:spPr bwMode="auto">
          <a:xfrm>
            <a:off x="114300" y="4400351"/>
            <a:ext cx="2857500" cy="190533"/>
          </a:xfrm>
          <a:prstGeom prst="rect">
            <a:avLst/>
          </a:prstGeom>
          <a:blipFill dpi="0" rotWithShape="1">
            <a:blip r:embed="rId6" cstate="print">
              <a:alphaModFix amt="75000"/>
            </a:blip>
            <a:srcRect/>
            <a:stretch>
              <a:fillRect b="-128069"/>
            </a:stretch>
          </a:blipFill>
          <a:ln w="57150" cmpd="thickThin">
            <a:solidFill>
              <a:schemeClr val="tx1"/>
            </a:solidFill>
            <a:miter lim="800000"/>
            <a:headEnd/>
            <a:tailEnd/>
          </a:ln>
          <a:effectLst/>
        </p:spPr>
        <p:txBody>
          <a:bodyPr lIns="21043" tIns="10521" rIns="21043" bIns="10521">
            <a:spAutoFit/>
          </a:bodyPr>
          <a:lstStyle/>
          <a:p>
            <a:pPr defTabSz="913680"/>
            <a:r>
              <a:rPr lang="en-US" sz="1100" b="1" dirty="0">
                <a:solidFill>
                  <a:srgbClr val="000000"/>
                </a:solidFill>
              </a:rPr>
              <a:t>Prototype Devices</a:t>
            </a:r>
          </a:p>
        </p:txBody>
      </p:sp>
      <p:sp>
        <p:nvSpPr>
          <p:cNvPr id="4856" name="Text Box 760"/>
          <p:cNvSpPr txBox="1">
            <a:spLocks noChangeArrowheads="1"/>
          </p:cNvSpPr>
          <p:nvPr/>
        </p:nvSpPr>
        <p:spPr bwMode="auto">
          <a:xfrm>
            <a:off x="6172200" y="1819672"/>
            <a:ext cx="2857500" cy="190533"/>
          </a:xfrm>
          <a:prstGeom prst="rect">
            <a:avLst/>
          </a:prstGeom>
          <a:blipFill dpi="0" rotWithShape="1">
            <a:blip r:embed="rId6" cstate="print">
              <a:alphaModFix amt="75000"/>
            </a:blip>
            <a:srcRect/>
            <a:stretch>
              <a:fillRect b="-128069"/>
            </a:stretch>
          </a:blipFill>
          <a:ln w="57150" cmpd="thickThin">
            <a:solidFill>
              <a:schemeClr val="tx1"/>
            </a:solidFill>
            <a:miter lim="800000"/>
            <a:headEnd/>
            <a:tailEnd/>
          </a:ln>
          <a:effectLst/>
        </p:spPr>
        <p:txBody>
          <a:bodyPr lIns="21043" tIns="10521" rIns="21043" bIns="10521">
            <a:spAutoFit/>
          </a:bodyPr>
          <a:lstStyle/>
          <a:p>
            <a:pPr defTabSz="913680"/>
            <a:r>
              <a:rPr lang="en-US" sz="1100" b="1" dirty="0">
                <a:solidFill>
                  <a:srgbClr val="000000"/>
                </a:solidFill>
              </a:rPr>
              <a:t>Modeling</a:t>
            </a:r>
          </a:p>
        </p:txBody>
      </p:sp>
    </p:spTree>
    <p:extLst>
      <p:ext uri="{BB962C8B-B14F-4D97-AF65-F5344CB8AC3E}">
        <p14:creationId xmlns:p14="http://schemas.microsoft.com/office/powerpoint/2010/main" val="11676545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1" name="Text Box 63"/>
          <p:cNvSpPr txBox="1">
            <a:spLocks noChangeArrowheads="1"/>
          </p:cNvSpPr>
          <p:nvPr/>
        </p:nvSpPr>
        <p:spPr bwMode="auto">
          <a:xfrm>
            <a:off x="6032500" y="2583332"/>
            <a:ext cx="2952750" cy="1846651"/>
          </a:xfrm>
          <a:prstGeom prst="rect">
            <a:avLst/>
          </a:prstGeom>
          <a:solidFill>
            <a:schemeClr val="bg1"/>
          </a:solidFill>
          <a:ln w="9525">
            <a:solidFill>
              <a:schemeClr val="tx1"/>
            </a:solidFill>
            <a:miter lim="800000"/>
            <a:headEnd/>
            <a:tailEnd/>
          </a:ln>
          <a:effectLst/>
        </p:spPr>
        <p:txBody>
          <a:bodyPr lIns="19029" tIns="9513" rIns="19029" bIns="9513">
            <a:spAutoFit/>
          </a:bodyPr>
          <a:lstStyle/>
          <a:p>
            <a:pPr defTabSz="913444">
              <a:spcBef>
                <a:spcPct val="50000"/>
              </a:spcBef>
            </a:pPr>
            <a:r>
              <a:rPr lang="en-US" sz="1400" b="1" dirty="0">
                <a:solidFill>
                  <a:srgbClr val="000000"/>
                </a:solidFill>
                <a:latin typeface="Arial" pitchFamily="34" charset="0"/>
              </a:rPr>
              <a:t>How are the casks weighed?</a:t>
            </a:r>
          </a:p>
          <a:p>
            <a:pPr algn="l" defTabSz="913444">
              <a:spcBef>
                <a:spcPct val="50000"/>
              </a:spcBef>
              <a:buFontTx/>
              <a:buChar char="-"/>
            </a:pPr>
            <a:r>
              <a:rPr lang="en-US" sz="700" dirty="0">
                <a:solidFill>
                  <a:srgbClr val="000000"/>
                </a:solidFill>
                <a:latin typeface="Arial" pitchFamily="34" charset="0"/>
              </a:rPr>
              <a:t>Weight sensor/Thin beam force sensor: </a:t>
            </a:r>
          </a:p>
          <a:p>
            <a:pPr algn="l" defTabSz="913444">
              <a:lnSpc>
                <a:spcPct val="50000"/>
              </a:lnSpc>
              <a:spcBef>
                <a:spcPct val="50000"/>
              </a:spcBef>
            </a:pPr>
            <a:r>
              <a:rPr lang="en-US" sz="700" dirty="0">
                <a:solidFill>
                  <a:srgbClr val="000000"/>
                </a:solidFill>
                <a:latin typeface="Arial" pitchFamily="34" charset="0"/>
              </a:rPr>
              <a:t>measures deformation (strain) caused </a:t>
            </a:r>
          </a:p>
          <a:p>
            <a:pPr algn="l" defTabSz="913444">
              <a:lnSpc>
                <a:spcPct val="50000"/>
              </a:lnSpc>
              <a:spcBef>
                <a:spcPct val="50000"/>
              </a:spcBef>
            </a:pPr>
            <a:r>
              <a:rPr lang="en-US" sz="700" dirty="0">
                <a:solidFill>
                  <a:srgbClr val="000000"/>
                </a:solidFill>
                <a:latin typeface="Arial" pitchFamily="34" charset="0"/>
              </a:rPr>
              <a:t>by the cask</a:t>
            </a:r>
          </a:p>
          <a:p>
            <a:pPr algn="l" defTabSz="913444">
              <a:spcBef>
                <a:spcPct val="50000"/>
              </a:spcBef>
              <a:buFontTx/>
              <a:buChar char="-"/>
            </a:pPr>
            <a:r>
              <a:rPr lang="en-US" sz="700" dirty="0">
                <a:solidFill>
                  <a:srgbClr val="000000"/>
                </a:solidFill>
                <a:latin typeface="Arial" pitchFamily="34" charset="0"/>
              </a:rPr>
              <a:t>As it is deformed the electrical </a:t>
            </a:r>
          </a:p>
          <a:p>
            <a:pPr algn="l" defTabSz="913444">
              <a:lnSpc>
                <a:spcPct val="50000"/>
              </a:lnSpc>
              <a:spcBef>
                <a:spcPct val="50000"/>
              </a:spcBef>
            </a:pPr>
            <a:r>
              <a:rPr lang="en-US" sz="700" dirty="0">
                <a:solidFill>
                  <a:srgbClr val="000000"/>
                </a:solidFill>
                <a:latin typeface="Arial" pitchFamily="34" charset="0"/>
              </a:rPr>
              <a:t>resistance changes and a </a:t>
            </a:r>
            <a:r>
              <a:rPr lang="en-US" sz="700" dirty="0" err="1">
                <a:solidFill>
                  <a:srgbClr val="000000"/>
                </a:solidFill>
                <a:latin typeface="Arial" pitchFamily="34" charset="0"/>
              </a:rPr>
              <a:t>wheatstone</a:t>
            </a:r>
            <a:r>
              <a:rPr lang="en-US" sz="700" dirty="0">
                <a:solidFill>
                  <a:srgbClr val="000000"/>
                </a:solidFill>
                <a:latin typeface="Arial" pitchFamily="34" charset="0"/>
              </a:rPr>
              <a:t> </a:t>
            </a:r>
          </a:p>
          <a:p>
            <a:pPr algn="l" defTabSz="913444">
              <a:lnSpc>
                <a:spcPct val="50000"/>
              </a:lnSpc>
              <a:spcBef>
                <a:spcPct val="50000"/>
              </a:spcBef>
            </a:pPr>
            <a:r>
              <a:rPr lang="en-US" sz="700" dirty="0">
                <a:solidFill>
                  <a:srgbClr val="000000"/>
                </a:solidFill>
                <a:latin typeface="Arial" pitchFamily="34" charset="0"/>
              </a:rPr>
              <a:t>bridge is used to measure this change</a:t>
            </a:r>
          </a:p>
          <a:p>
            <a:pPr algn="l" defTabSz="913444">
              <a:spcBef>
                <a:spcPct val="50000"/>
              </a:spcBef>
              <a:buFontTx/>
              <a:buChar char="-"/>
            </a:pPr>
            <a:r>
              <a:rPr lang="en-US" sz="700" dirty="0">
                <a:solidFill>
                  <a:srgbClr val="000000"/>
                </a:solidFill>
                <a:latin typeface="Arial" pitchFamily="34" charset="0"/>
              </a:rPr>
              <a:t>The change is amplified and then </a:t>
            </a:r>
          </a:p>
          <a:p>
            <a:pPr algn="l" defTabSz="913444">
              <a:lnSpc>
                <a:spcPct val="50000"/>
              </a:lnSpc>
              <a:spcBef>
                <a:spcPct val="50000"/>
              </a:spcBef>
            </a:pPr>
            <a:r>
              <a:rPr lang="en-US" sz="700" dirty="0">
                <a:solidFill>
                  <a:srgbClr val="000000"/>
                </a:solidFill>
                <a:latin typeface="Arial" pitchFamily="34" charset="0"/>
              </a:rPr>
              <a:t>correlated to weight in grams</a:t>
            </a:r>
          </a:p>
          <a:p>
            <a:pPr algn="l" defTabSz="913444">
              <a:spcBef>
                <a:spcPct val="50000"/>
              </a:spcBef>
            </a:pPr>
            <a:r>
              <a:rPr lang="en-US" sz="700" dirty="0">
                <a:solidFill>
                  <a:srgbClr val="000000"/>
                </a:solidFill>
                <a:latin typeface="Arial" pitchFamily="34" charset="0"/>
              </a:rPr>
              <a:t>- Weights of casks: 63g, 126g, 189g</a:t>
            </a:r>
          </a:p>
          <a:p>
            <a:pPr algn="l" defTabSz="913444">
              <a:spcBef>
                <a:spcPct val="50000"/>
              </a:spcBef>
              <a:buFontTx/>
              <a:buChar char="-"/>
            </a:pPr>
            <a:r>
              <a:rPr lang="en-US" sz="700" dirty="0">
                <a:solidFill>
                  <a:srgbClr val="000000"/>
                </a:solidFill>
                <a:latin typeface="Arial" pitchFamily="34" charset="0"/>
              </a:rPr>
              <a:t>The weight sensor is located on the </a:t>
            </a:r>
          </a:p>
          <a:p>
            <a:pPr algn="l" defTabSz="913444">
              <a:lnSpc>
                <a:spcPct val="50000"/>
              </a:lnSpc>
              <a:spcBef>
                <a:spcPct val="50000"/>
              </a:spcBef>
            </a:pPr>
            <a:r>
              <a:rPr lang="en-US" sz="700" dirty="0">
                <a:solidFill>
                  <a:srgbClr val="000000"/>
                </a:solidFill>
                <a:latin typeface="Arial" pitchFamily="34" charset="0"/>
              </a:rPr>
              <a:t>lifting mechanism so the cask is </a:t>
            </a:r>
          </a:p>
          <a:p>
            <a:pPr algn="l" defTabSz="913444">
              <a:lnSpc>
                <a:spcPct val="50000"/>
              </a:lnSpc>
              <a:spcBef>
                <a:spcPct val="50000"/>
              </a:spcBef>
            </a:pPr>
            <a:r>
              <a:rPr lang="en-US" sz="700" dirty="0">
                <a:solidFill>
                  <a:srgbClr val="000000"/>
                </a:solidFill>
                <a:latin typeface="Arial" pitchFamily="34" charset="0"/>
              </a:rPr>
              <a:t>weighed as it is picked up</a:t>
            </a:r>
          </a:p>
          <a:p>
            <a:pPr algn="l" defTabSz="913444">
              <a:lnSpc>
                <a:spcPct val="50000"/>
              </a:lnSpc>
              <a:spcBef>
                <a:spcPct val="50000"/>
              </a:spcBef>
            </a:pPr>
            <a:endParaRPr lang="en-US" sz="200" dirty="0">
              <a:solidFill>
                <a:srgbClr val="000000"/>
              </a:solidFill>
              <a:latin typeface="Arial" pitchFamily="34" charset="0"/>
            </a:endParaRPr>
          </a:p>
        </p:txBody>
      </p:sp>
      <p:sp>
        <p:nvSpPr>
          <p:cNvPr id="2113" name="Text Box 65"/>
          <p:cNvSpPr txBox="1">
            <a:spLocks noChangeArrowheads="1"/>
          </p:cNvSpPr>
          <p:nvPr/>
        </p:nvSpPr>
        <p:spPr bwMode="auto">
          <a:xfrm>
            <a:off x="190500" y="762005"/>
            <a:ext cx="2667000" cy="2635329"/>
          </a:xfrm>
          <a:prstGeom prst="rect">
            <a:avLst/>
          </a:prstGeom>
          <a:solidFill>
            <a:schemeClr val="bg1"/>
          </a:solidFill>
          <a:ln w="9525">
            <a:solidFill>
              <a:schemeClr val="tx1"/>
            </a:solidFill>
            <a:miter lim="800000"/>
            <a:headEnd/>
            <a:tailEnd/>
          </a:ln>
          <a:effectLst/>
        </p:spPr>
        <p:txBody>
          <a:bodyPr lIns="19029" tIns="9513" rIns="19029" bIns="9513">
            <a:spAutoFit/>
          </a:bodyPr>
          <a:lstStyle/>
          <a:p>
            <a:pPr defTabSz="913444">
              <a:spcBef>
                <a:spcPct val="50000"/>
              </a:spcBef>
            </a:pPr>
            <a:r>
              <a:rPr lang="en-US" sz="1400" b="1" dirty="0">
                <a:solidFill>
                  <a:srgbClr val="000000"/>
                </a:solidFill>
                <a:latin typeface="Arial" pitchFamily="34" charset="0"/>
              </a:rPr>
              <a:t>Background</a:t>
            </a:r>
          </a:p>
          <a:p>
            <a:pPr algn="l" defTabSz="913444">
              <a:spcBef>
                <a:spcPct val="50000"/>
              </a:spcBef>
            </a:pPr>
            <a:r>
              <a:rPr lang="en-US" sz="800" dirty="0">
                <a:solidFill>
                  <a:srgbClr val="000000"/>
                </a:solidFill>
                <a:latin typeface="Arial" pitchFamily="34" charset="0"/>
              </a:rPr>
              <a:t>- Annual IEEE robotics competition for undergraduate    students</a:t>
            </a:r>
          </a:p>
          <a:p>
            <a:pPr algn="l" defTabSz="913444">
              <a:spcBef>
                <a:spcPct val="50000"/>
              </a:spcBef>
            </a:pPr>
            <a:r>
              <a:rPr lang="en-US" sz="800" dirty="0">
                <a:solidFill>
                  <a:srgbClr val="000000"/>
                </a:solidFill>
                <a:latin typeface="Arial" pitchFamily="34" charset="0"/>
              </a:rPr>
              <a:t>- Theme: Safely move hazardous materials without human interaction</a:t>
            </a:r>
          </a:p>
          <a:p>
            <a:pPr algn="l" defTabSz="913444">
              <a:spcBef>
                <a:spcPct val="50000"/>
              </a:spcBef>
            </a:pPr>
            <a:r>
              <a:rPr lang="en-US" sz="800" dirty="0">
                <a:solidFill>
                  <a:srgbClr val="000000"/>
                </a:solidFill>
                <a:latin typeface="Arial" pitchFamily="34" charset="0"/>
              </a:rPr>
              <a:t> - Casks represent empty, partially                                 full and full casks of hazardous                           materials.</a:t>
            </a:r>
          </a:p>
          <a:p>
            <a:pPr algn="l" defTabSz="913444">
              <a:spcBef>
                <a:spcPct val="50000"/>
              </a:spcBef>
            </a:pPr>
            <a:r>
              <a:rPr lang="en-US" sz="800" dirty="0">
                <a:solidFill>
                  <a:srgbClr val="000000"/>
                </a:solidFill>
                <a:latin typeface="Arial" pitchFamily="34" charset="0"/>
              </a:rPr>
              <a:t>- Casks placed at A, B and C</a:t>
            </a:r>
          </a:p>
          <a:p>
            <a:pPr algn="l" defTabSz="913444">
              <a:spcBef>
                <a:spcPct val="50000"/>
              </a:spcBef>
            </a:pPr>
            <a:r>
              <a:rPr lang="en-US" sz="800" dirty="0">
                <a:solidFill>
                  <a:srgbClr val="000000"/>
                </a:solidFill>
                <a:latin typeface="Arial" pitchFamily="34" charset="0"/>
              </a:rPr>
              <a:t>- Casks delivered to colored bins </a:t>
            </a:r>
          </a:p>
          <a:p>
            <a:pPr algn="l" defTabSz="913444">
              <a:lnSpc>
                <a:spcPct val="50000"/>
              </a:lnSpc>
              <a:spcBef>
                <a:spcPct val="50000"/>
              </a:spcBef>
            </a:pPr>
            <a:r>
              <a:rPr lang="en-US" sz="800" dirty="0">
                <a:solidFill>
                  <a:srgbClr val="000000"/>
                </a:solidFill>
                <a:latin typeface="Arial" pitchFamily="34" charset="0"/>
              </a:rPr>
              <a:t>located at 1, 2 and 3 on the track</a:t>
            </a:r>
          </a:p>
          <a:p>
            <a:pPr algn="l" defTabSz="913444">
              <a:spcBef>
                <a:spcPct val="50000"/>
              </a:spcBef>
            </a:pPr>
            <a:r>
              <a:rPr lang="en-US" sz="800" dirty="0">
                <a:solidFill>
                  <a:srgbClr val="000000"/>
                </a:solidFill>
                <a:latin typeface="Arial" pitchFamily="34" charset="0"/>
              </a:rPr>
              <a:t>- Casks and bins will be placed by                            judges in random order</a:t>
            </a:r>
          </a:p>
          <a:p>
            <a:pPr algn="l" defTabSz="913444">
              <a:spcBef>
                <a:spcPct val="50000"/>
              </a:spcBef>
            </a:pPr>
            <a:r>
              <a:rPr lang="en-US" sz="800" dirty="0">
                <a:solidFill>
                  <a:srgbClr val="000000"/>
                </a:solidFill>
                <a:latin typeface="Arial" pitchFamily="34" charset="0"/>
              </a:rPr>
              <a:t>- A sequence will be provided such as heavy to red, light to yellow, medium to green at the beginning of the run</a:t>
            </a:r>
          </a:p>
          <a:p>
            <a:pPr algn="l" defTabSz="913444">
              <a:spcBef>
                <a:spcPct val="50000"/>
              </a:spcBef>
            </a:pPr>
            <a:r>
              <a:rPr lang="en-US" sz="800" dirty="0">
                <a:solidFill>
                  <a:srgbClr val="000000"/>
                </a:solidFill>
                <a:latin typeface="Arial" pitchFamily="34" charset="0"/>
              </a:rPr>
              <a:t>- Dimensions of the robot must be less than 16”x16”x32”</a:t>
            </a:r>
          </a:p>
          <a:p>
            <a:pPr algn="l" defTabSz="913444">
              <a:spcBef>
                <a:spcPct val="50000"/>
              </a:spcBef>
            </a:pPr>
            <a:r>
              <a:rPr lang="en-US" sz="800" dirty="0">
                <a:solidFill>
                  <a:srgbClr val="000000"/>
                </a:solidFill>
                <a:latin typeface="Arial" pitchFamily="34" charset="0"/>
              </a:rPr>
              <a:t>- Weight of the robot must be less than 50 lbs.</a:t>
            </a:r>
          </a:p>
        </p:txBody>
      </p:sp>
      <p:pic>
        <p:nvPicPr>
          <p:cNvPr id="2114" name="Picture 66"/>
          <p:cNvPicPr>
            <a:picLocks noChangeAspect="1" noChangeArrowheads="1"/>
          </p:cNvPicPr>
          <p:nvPr/>
        </p:nvPicPr>
        <p:blipFill>
          <a:blip r:embed="rId3" cstate="print"/>
          <a:srcRect r="4796"/>
          <a:stretch>
            <a:fillRect/>
          </a:stretch>
        </p:blipFill>
        <p:spPr bwMode="auto">
          <a:xfrm>
            <a:off x="1825625" y="1492250"/>
            <a:ext cx="978297" cy="1458185"/>
          </a:xfrm>
          <a:prstGeom prst="rect">
            <a:avLst/>
          </a:prstGeom>
          <a:noFill/>
          <a:ln w="9525">
            <a:noFill/>
            <a:miter lim="800000"/>
            <a:headEnd/>
            <a:tailEnd/>
          </a:ln>
        </p:spPr>
      </p:pic>
      <p:sp>
        <p:nvSpPr>
          <p:cNvPr id="2052" name="Text Box 4"/>
          <p:cNvSpPr txBox="1">
            <a:spLocks noChangeArrowheads="1"/>
          </p:cNvSpPr>
          <p:nvPr/>
        </p:nvSpPr>
        <p:spPr bwMode="auto">
          <a:xfrm>
            <a:off x="1635125" y="95255"/>
            <a:ext cx="5492750" cy="450099"/>
          </a:xfrm>
          <a:prstGeom prst="rect">
            <a:avLst/>
          </a:prstGeom>
          <a:noFill/>
          <a:ln w="9525">
            <a:noFill/>
            <a:miter lim="800000"/>
            <a:headEnd/>
            <a:tailEnd/>
          </a:ln>
          <a:effectLst/>
        </p:spPr>
        <p:txBody>
          <a:bodyPr lIns="19029" tIns="9513" rIns="19029" bIns="9513">
            <a:spAutoFit/>
          </a:bodyPr>
          <a:lstStyle/>
          <a:p>
            <a:pPr defTabSz="913444"/>
            <a:r>
              <a:rPr lang="en-US" dirty="0" smtClean="0">
                <a:solidFill>
                  <a:srgbClr val="FFFFFF"/>
                </a:solidFill>
                <a:latin typeface="Arial" pitchFamily="34" charset="0"/>
              </a:rPr>
              <a:t>IEEE Robotics Competition: Team 1</a:t>
            </a:r>
          </a:p>
          <a:p>
            <a:pPr defTabSz="913444"/>
            <a:endParaRPr lang="en-US" sz="1000" dirty="0">
              <a:solidFill>
                <a:srgbClr val="FFFFFF"/>
              </a:solidFill>
              <a:latin typeface="Arial" pitchFamily="34" charset="0"/>
            </a:endParaRPr>
          </a:p>
        </p:txBody>
      </p:sp>
      <p:sp>
        <p:nvSpPr>
          <p:cNvPr id="2108" name="Text Box 60"/>
          <p:cNvSpPr txBox="1">
            <a:spLocks noChangeArrowheads="1"/>
          </p:cNvSpPr>
          <p:nvPr/>
        </p:nvSpPr>
        <p:spPr bwMode="auto">
          <a:xfrm>
            <a:off x="6048375" y="4452939"/>
            <a:ext cx="2936875" cy="2730547"/>
          </a:xfrm>
          <a:prstGeom prst="rect">
            <a:avLst/>
          </a:prstGeom>
          <a:solidFill>
            <a:schemeClr val="bg1"/>
          </a:solidFill>
          <a:ln w="9525">
            <a:solidFill>
              <a:schemeClr val="tx1"/>
            </a:solidFill>
            <a:miter lim="800000"/>
            <a:headEnd/>
            <a:tailEnd/>
          </a:ln>
          <a:effectLst/>
        </p:spPr>
        <p:txBody>
          <a:bodyPr lIns="19029" tIns="9513" rIns="19029" bIns="9513">
            <a:spAutoFit/>
          </a:bodyPr>
          <a:lstStyle/>
          <a:p>
            <a:pPr defTabSz="913444">
              <a:spcBef>
                <a:spcPct val="50000"/>
              </a:spcBef>
            </a:pPr>
            <a:r>
              <a:rPr lang="en-US" sz="1400" b="1" dirty="0">
                <a:solidFill>
                  <a:srgbClr val="000000"/>
                </a:solidFill>
                <a:latin typeface="Arial" pitchFamily="34" charset="0"/>
              </a:rPr>
              <a:t>How are the bin colors detected?</a:t>
            </a:r>
          </a:p>
          <a:p>
            <a:pPr marL="380573" lvl="4" algn="l" defTabSz="913444">
              <a:spcBef>
                <a:spcPct val="50000"/>
              </a:spcBef>
            </a:pPr>
            <a:r>
              <a:rPr lang="en-US" sz="700" dirty="0">
                <a:solidFill>
                  <a:srgbClr val="000000"/>
                </a:solidFill>
                <a:latin typeface="Arial" pitchFamily="34" charset="0"/>
              </a:rPr>
              <a:t>	                  -The color sensor is located on the back 	                   of the robot so it detects color on the top           	                   surface of the bin</a:t>
            </a:r>
          </a:p>
          <a:p>
            <a:pPr marL="380573" lvl="4" algn="l" defTabSz="913444">
              <a:spcBef>
                <a:spcPct val="50000"/>
              </a:spcBef>
            </a:pPr>
            <a:r>
              <a:rPr lang="en-US" sz="700" dirty="0">
                <a:solidFill>
                  <a:srgbClr val="000000"/>
                </a:solidFill>
                <a:latin typeface="Arial" pitchFamily="34" charset="0"/>
              </a:rPr>
              <a:t>	                  - Color sensor: uses red, blue and green              	                    LED’s that sequentially turn on </a:t>
            </a:r>
          </a:p>
          <a:p>
            <a:pPr marL="380573" lvl="4" algn="l" defTabSz="913444">
              <a:spcBef>
                <a:spcPct val="50000"/>
              </a:spcBef>
            </a:pPr>
            <a:r>
              <a:rPr lang="en-US" sz="700" dirty="0">
                <a:solidFill>
                  <a:srgbClr val="000000"/>
                </a:solidFill>
                <a:latin typeface="Arial" pitchFamily="34" charset="0"/>
              </a:rPr>
              <a:t>	                  - Light bounces back to the sensor and a          	                    signal is recorded for each LED</a:t>
            </a:r>
          </a:p>
          <a:p>
            <a:pPr marL="380573" lvl="4" algn="l" defTabSz="913444">
              <a:spcBef>
                <a:spcPct val="50000"/>
              </a:spcBef>
            </a:pPr>
            <a:r>
              <a:rPr lang="en-US" sz="700" dirty="0">
                <a:solidFill>
                  <a:srgbClr val="000000"/>
                </a:solidFill>
                <a:latin typeface="Arial" pitchFamily="34" charset="0"/>
              </a:rPr>
              <a:t>	                  - Frequency is calculated  for each signal</a:t>
            </a:r>
          </a:p>
          <a:p>
            <a:pPr marL="380573" lvl="4" algn="l" defTabSz="913444">
              <a:spcBef>
                <a:spcPct val="50000"/>
              </a:spcBef>
            </a:pPr>
            <a:r>
              <a:rPr lang="en-US" sz="700" dirty="0">
                <a:solidFill>
                  <a:srgbClr val="000000"/>
                </a:solidFill>
                <a:latin typeface="Arial" pitchFamily="34" charset="0"/>
              </a:rPr>
              <a:t>	                  - Frequency ratios: Red/Blue and                           	                    Red/Green are calculated and used to 	                    categorize the color of the box as seen 	                    in the graph to the left</a:t>
            </a:r>
          </a:p>
          <a:p>
            <a:pPr algn="l" defTabSz="913444">
              <a:spcBef>
                <a:spcPct val="50000"/>
              </a:spcBef>
            </a:pPr>
            <a:r>
              <a:rPr lang="en-US" sz="700" dirty="0">
                <a:solidFill>
                  <a:srgbClr val="000000"/>
                </a:solidFill>
                <a:latin typeface="Arial" pitchFamily="34" charset="0"/>
              </a:rPr>
              <a:t>- Color calibration function: made to calibrate the color sensor to make it accurate for all lighting conditions and distances, within 3 cm from the top of  the bin</a:t>
            </a:r>
          </a:p>
          <a:p>
            <a:pPr algn="l" defTabSz="913444">
              <a:spcBef>
                <a:spcPct val="50000"/>
              </a:spcBef>
            </a:pPr>
            <a:r>
              <a:rPr lang="en-US" sz="700" dirty="0">
                <a:solidFill>
                  <a:srgbClr val="000000"/>
                </a:solidFill>
                <a:latin typeface="Arial" pitchFamily="34" charset="0"/>
              </a:rPr>
              <a:t>- Color calibration is used every time the robot is moved to a different </a:t>
            </a:r>
          </a:p>
          <a:p>
            <a:pPr algn="l" defTabSz="913444">
              <a:lnSpc>
                <a:spcPct val="40000"/>
              </a:lnSpc>
              <a:spcBef>
                <a:spcPct val="50000"/>
              </a:spcBef>
            </a:pPr>
            <a:r>
              <a:rPr lang="en-US" sz="700" dirty="0">
                <a:solidFill>
                  <a:srgbClr val="000000"/>
                </a:solidFill>
                <a:latin typeface="Arial" pitchFamily="34" charset="0"/>
              </a:rPr>
              <a:t> environment</a:t>
            </a:r>
          </a:p>
          <a:p>
            <a:pPr algn="l" defTabSz="913444">
              <a:lnSpc>
                <a:spcPct val="40000"/>
              </a:lnSpc>
              <a:spcBef>
                <a:spcPct val="50000"/>
              </a:spcBef>
            </a:pPr>
            <a:endParaRPr lang="en-US" sz="400" dirty="0">
              <a:solidFill>
                <a:srgbClr val="000000"/>
              </a:solidFill>
              <a:latin typeface="Arial" pitchFamily="34" charset="0"/>
            </a:endParaRPr>
          </a:p>
        </p:txBody>
      </p:sp>
      <p:sp>
        <p:nvSpPr>
          <p:cNvPr id="2110" name="Text Box 62"/>
          <p:cNvSpPr txBox="1">
            <a:spLocks noChangeArrowheads="1"/>
          </p:cNvSpPr>
          <p:nvPr/>
        </p:nvSpPr>
        <p:spPr bwMode="auto">
          <a:xfrm>
            <a:off x="6032500" y="762000"/>
            <a:ext cx="2952750" cy="2027470"/>
          </a:xfrm>
          <a:prstGeom prst="rect">
            <a:avLst/>
          </a:prstGeom>
          <a:solidFill>
            <a:schemeClr val="bg1"/>
          </a:solidFill>
          <a:ln w="9525">
            <a:solidFill>
              <a:schemeClr val="tx1"/>
            </a:solidFill>
            <a:miter lim="800000"/>
            <a:headEnd/>
            <a:tailEnd/>
          </a:ln>
          <a:effectLst/>
        </p:spPr>
        <p:txBody>
          <a:bodyPr lIns="19029" tIns="9513" rIns="19029" bIns="9513">
            <a:spAutoFit/>
          </a:bodyPr>
          <a:lstStyle/>
          <a:p>
            <a:pPr defTabSz="913444">
              <a:spcBef>
                <a:spcPct val="50000"/>
              </a:spcBef>
            </a:pPr>
            <a:r>
              <a:rPr lang="en-US" sz="1400" b="1" dirty="0">
                <a:solidFill>
                  <a:srgbClr val="000000"/>
                </a:solidFill>
                <a:latin typeface="Arial" pitchFamily="34" charset="0"/>
              </a:rPr>
              <a:t>How does the robot follow the line?</a:t>
            </a:r>
          </a:p>
          <a:p>
            <a:pPr marL="380573" lvl="4" algn="l" defTabSz="913444">
              <a:spcBef>
                <a:spcPct val="50000"/>
              </a:spcBef>
            </a:pPr>
            <a:r>
              <a:rPr lang="en-US" sz="700" dirty="0">
                <a:solidFill>
                  <a:srgbClr val="000000"/>
                </a:solidFill>
                <a:latin typeface="Arial" pitchFamily="34" charset="0"/>
              </a:rPr>
              <a:t> 	  - Uses a modified proportional algorithm</a:t>
            </a:r>
          </a:p>
          <a:p>
            <a:pPr marL="380573" lvl="4" algn="l" defTabSz="913444">
              <a:spcBef>
                <a:spcPct val="50000"/>
              </a:spcBef>
            </a:pPr>
            <a:r>
              <a:rPr lang="en-US" sz="700" dirty="0">
                <a:solidFill>
                  <a:srgbClr val="000000"/>
                </a:solidFill>
                <a:latin typeface="Arial" pitchFamily="34" charset="0"/>
              </a:rPr>
              <a:t> 	  - Depending on the error it adjusts the speed of                    	  each motor to correct back to the line</a:t>
            </a:r>
          </a:p>
          <a:p>
            <a:pPr marL="380573" lvl="4" algn="l" defTabSz="913444">
              <a:spcBef>
                <a:spcPct val="50000"/>
              </a:spcBef>
            </a:pPr>
            <a:r>
              <a:rPr lang="en-US" sz="700" dirty="0">
                <a:solidFill>
                  <a:srgbClr val="000000"/>
                </a:solidFill>
                <a:latin typeface="Arial" pitchFamily="34" charset="0"/>
              </a:rPr>
              <a:t>                        - Digitizes output signal from line sensors using A/D                          	  converter</a:t>
            </a:r>
          </a:p>
          <a:p>
            <a:pPr algn="l" defTabSz="913444">
              <a:spcBef>
                <a:spcPct val="50000"/>
              </a:spcBef>
            </a:pPr>
            <a:r>
              <a:rPr lang="en-US" sz="700" dirty="0">
                <a:solidFill>
                  <a:srgbClr val="000000"/>
                </a:solidFill>
                <a:latin typeface="Arial" pitchFamily="34" charset="0"/>
              </a:rPr>
              <a:t>- Uses software thresholds to differentiate between black and white</a:t>
            </a:r>
          </a:p>
          <a:p>
            <a:pPr algn="l" defTabSz="913444">
              <a:spcBef>
                <a:spcPct val="50000"/>
              </a:spcBef>
            </a:pPr>
            <a:r>
              <a:rPr lang="en-US" sz="700" dirty="0">
                <a:solidFill>
                  <a:srgbClr val="000000"/>
                </a:solidFill>
                <a:latin typeface="Arial" pitchFamily="34" charset="0"/>
              </a:rPr>
              <a:t>- Can follow the left edge, right edge or center of the line</a:t>
            </a:r>
          </a:p>
          <a:p>
            <a:pPr algn="l" defTabSz="913444">
              <a:spcBef>
                <a:spcPct val="50000"/>
              </a:spcBef>
            </a:pPr>
            <a:r>
              <a:rPr lang="en-US" sz="700" dirty="0">
                <a:solidFill>
                  <a:srgbClr val="000000"/>
                </a:solidFill>
                <a:latin typeface="Arial" pitchFamily="34" charset="0"/>
              </a:rPr>
              <a:t>- Speed: maximum of 2.2 ft/s</a:t>
            </a:r>
          </a:p>
          <a:p>
            <a:pPr algn="l" defTabSz="913444">
              <a:spcBef>
                <a:spcPct val="50000"/>
              </a:spcBef>
              <a:buFontTx/>
              <a:buChar char="-"/>
            </a:pPr>
            <a:r>
              <a:rPr lang="en-US" sz="700" dirty="0">
                <a:solidFill>
                  <a:srgbClr val="000000"/>
                </a:solidFill>
                <a:latin typeface="Arial" pitchFamily="34" charset="0"/>
              </a:rPr>
              <a:t>Can accurately follow straight lines and 8 inch curves</a:t>
            </a:r>
          </a:p>
          <a:p>
            <a:pPr algn="l" defTabSz="913444">
              <a:spcBef>
                <a:spcPct val="50000"/>
              </a:spcBef>
              <a:buFontTx/>
              <a:buChar char="-"/>
            </a:pPr>
            <a:endParaRPr lang="en-US" sz="1000" dirty="0">
              <a:solidFill>
                <a:srgbClr val="000000"/>
              </a:solidFill>
              <a:latin typeface="Arial" pitchFamily="34" charset="0"/>
            </a:endParaRPr>
          </a:p>
        </p:txBody>
      </p:sp>
      <p:sp>
        <p:nvSpPr>
          <p:cNvPr id="2112" name="Text Box 64"/>
          <p:cNvSpPr txBox="1">
            <a:spLocks noChangeArrowheads="1"/>
          </p:cNvSpPr>
          <p:nvPr/>
        </p:nvSpPr>
        <p:spPr bwMode="auto">
          <a:xfrm>
            <a:off x="152400" y="3745618"/>
            <a:ext cx="2651125" cy="3112382"/>
          </a:xfrm>
          <a:prstGeom prst="rect">
            <a:avLst/>
          </a:prstGeom>
          <a:solidFill>
            <a:schemeClr val="bg1"/>
          </a:solidFill>
          <a:ln w="9525">
            <a:solidFill>
              <a:schemeClr val="tx1"/>
            </a:solidFill>
            <a:miter lim="800000"/>
            <a:headEnd/>
            <a:tailEnd/>
          </a:ln>
          <a:effectLst/>
        </p:spPr>
        <p:txBody>
          <a:bodyPr lIns="19029" tIns="9513" rIns="19029" bIns="9513">
            <a:spAutoFit/>
          </a:bodyPr>
          <a:lstStyle/>
          <a:p>
            <a:pPr defTabSz="913444">
              <a:spcBef>
                <a:spcPct val="50000"/>
              </a:spcBef>
            </a:pPr>
            <a:r>
              <a:rPr lang="en-US" sz="1400" b="1" dirty="0">
                <a:solidFill>
                  <a:srgbClr val="000000"/>
                </a:solidFill>
                <a:latin typeface="Arial" pitchFamily="34" charset="0"/>
              </a:rPr>
              <a:t>How does the robot travel without following the lines?</a:t>
            </a:r>
          </a:p>
          <a:p>
            <a:pPr algn="l" defTabSz="913444">
              <a:spcBef>
                <a:spcPct val="50000"/>
              </a:spcBef>
            </a:pPr>
            <a:endParaRPr lang="en-US" sz="700" dirty="0">
              <a:solidFill>
                <a:srgbClr val="000000"/>
              </a:solidFill>
              <a:latin typeface="Arial" pitchFamily="34" charset="0"/>
            </a:endParaRPr>
          </a:p>
          <a:p>
            <a:pPr algn="l" defTabSz="913444">
              <a:spcBef>
                <a:spcPct val="50000"/>
              </a:spcBef>
            </a:pPr>
            <a:endParaRPr lang="en-US" sz="700" dirty="0">
              <a:solidFill>
                <a:srgbClr val="000000"/>
              </a:solidFill>
              <a:latin typeface="Arial" pitchFamily="34" charset="0"/>
            </a:endParaRPr>
          </a:p>
          <a:p>
            <a:pPr algn="l" defTabSz="913444">
              <a:spcBef>
                <a:spcPct val="50000"/>
              </a:spcBef>
            </a:pPr>
            <a:endParaRPr lang="en-US" sz="700" dirty="0">
              <a:solidFill>
                <a:srgbClr val="000000"/>
              </a:solidFill>
              <a:latin typeface="Arial" pitchFamily="34" charset="0"/>
            </a:endParaRPr>
          </a:p>
          <a:p>
            <a:pPr algn="l" defTabSz="913444">
              <a:spcBef>
                <a:spcPct val="50000"/>
              </a:spcBef>
            </a:pPr>
            <a:endParaRPr lang="en-US" sz="700" dirty="0">
              <a:solidFill>
                <a:srgbClr val="000000"/>
              </a:solidFill>
              <a:latin typeface="Arial" pitchFamily="34" charset="0"/>
            </a:endParaRPr>
          </a:p>
          <a:p>
            <a:pPr algn="l" defTabSz="913444">
              <a:lnSpc>
                <a:spcPct val="50000"/>
              </a:lnSpc>
              <a:spcBef>
                <a:spcPct val="50000"/>
              </a:spcBef>
            </a:pPr>
            <a:r>
              <a:rPr lang="en-US" sz="700" dirty="0">
                <a:solidFill>
                  <a:srgbClr val="000000"/>
                </a:solidFill>
                <a:latin typeface="Arial" pitchFamily="34" charset="0"/>
              </a:rPr>
              <a:t>-Uses shaft encoders to </a:t>
            </a:r>
          </a:p>
          <a:p>
            <a:pPr algn="l" defTabSz="913444">
              <a:lnSpc>
                <a:spcPct val="50000"/>
              </a:lnSpc>
              <a:spcBef>
                <a:spcPct val="50000"/>
              </a:spcBef>
            </a:pPr>
            <a:r>
              <a:rPr lang="en-US" sz="700" dirty="0">
                <a:solidFill>
                  <a:srgbClr val="000000"/>
                </a:solidFill>
                <a:latin typeface="Arial" pitchFamily="34" charset="0"/>
              </a:rPr>
              <a:t>determine distance and </a:t>
            </a:r>
          </a:p>
          <a:p>
            <a:pPr algn="l" defTabSz="913444">
              <a:lnSpc>
                <a:spcPct val="50000"/>
              </a:lnSpc>
              <a:spcBef>
                <a:spcPct val="50000"/>
              </a:spcBef>
            </a:pPr>
            <a:r>
              <a:rPr lang="en-US" sz="700" dirty="0">
                <a:solidFill>
                  <a:srgbClr val="000000"/>
                </a:solidFill>
                <a:latin typeface="Arial" pitchFamily="34" charset="0"/>
              </a:rPr>
              <a:t>make precise turns</a:t>
            </a:r>
          </a:p>
          <a:p>
            <a:pPr algn="l" defTabSz="913444">
              <a:spcBef>
                <a:spcPct val="50000"/>
              </a:spcBef>
            </a:pPr>
            <a:r>
              <a:rPr lang="en-US" sz="700" dirty="0">
                <a:solidFill>
                  <a:srgbClr val="000000"/>
                </a:solidFill>
                <a:latin typeface="Arial" pitchFamily="34" charset="0"/>
              </a:rPr>
              <a:t>-Shaft encoder disks are </a:t>
            </a:r>
          </a:p>
          <a:p>
            <a:pPr algn="l" defTabSz="913444">
              <a:lnSpc>
                <a:spcPct val="50000"/>
              </a:lnSpc>
              <a:spcBef>
                <a:spcPct val="50000"/>
              </a:spcBef>
            </a:pPr>
            <a:r>
              <a:rPr lang="en-US" sz="700" dirty="0">
                <a:solidFill>
                  <a:srgbClr val="000000"/>
                </a:solidFill>
                <a:latin typeface="Arial" pitchFamily="34" charset="0"/>
              </a:rPr>
              <a:t>mounted on the motor shafts </a:t>
            </a:r>
          </a:p>
          <a:p>
            <a:pPr algn="l" defTabSz="913444">
              <a:lnSpc>
                <a:spcPct val="50000"/>
              </a:lnSpc>
              <a:spcBef>
                <a:spcPct val="50000"/>
              </a:spcBef>
            </a:pPr>
            <a:r>
              <a:rPr lang="en-US" sz="700" dirty="0">
                <a:solidFill>
                  <a:srgbClr val="000000"/>
                </a:solidFill>
                <a:latin typeface="Arial" pitchFamily="34" charset="0"/>
              </a:rPr>
              <a:t>in a position so that they will </a:t>
            </a:r>
          </a:p>
          <a:p>
            <a:pPr algn="l" defTabSz="913444">
              <a:lnSpc>
                <a:spcPct val="50000"/>
              </a:lnSpc>
              <a:spcBef>
                <a:spcPct val="50000"/>
              </a:spcBef>
            </a:pPr>
            <a:r>
              <a:rPr lang="en-US" sz="700" dirty="0">
                <a:solidFill>
                  <a:srgbClr val="000000"/>
                </a:solidFill>
                <a:latin typeface="Arial" pitchFamily="34" charset="0"/>
              </a:rPr>
              <a:t>rotate through and be detected </a:t>
            </a:r>
          </a:p>
          <a:p>
            <a:pPr algn="l" defTabSz="913444">
              <a:lnSpc>
                <a:spcPct val="50000"/>
              </a:lnSpc>
              <a:spcBef>
                <a:spcPct val="50000"/>
              </a:spcBef>
            </a:pPr>
            <a:r>
              <a:rPr lang="en-US" sz="700" dirty="0">
                <a:solidFill>
                  <a:srgbClr val="000000"/>
                </a:solidFill>
                <a:latin typeface="Arial" pitchFamily="34" charset="0"/>
              </a:rPr>
              <a:t>by the shaft encoder sensors</a:t>
            </a:r>
          </a:p>
          <a:p>
            <a:pPr algn="l" defTabSz="913444">
              <a:spcBef>
                <a:spcPct val="50000"/>
              </a:spcBef>
            </a:pPr>
            <a:r>
              <a:rPr lang="en-US" sz="700" dirty="0">
                <a:solidFill>
                  <a:srgbClr val="000000"/>
                </a:solidFill>
                <a:latin typeface="Arial" pitchFamily="34" charset="0"/>
              </a:rPr>
              <a:t>-As the wheels turn the processor </a:t>
            </a:r>
          </a:p>
          <a:p>
            <a:pPr algn="l" defTabSz="913444">
              <a:lnSpc>
                <a:spcPct val="50000"/>
              </a:lnSpc>
              <a:spcBef>
                <a:spcPct val="50000"/>
              </a:spcBef>
            </a:pPr>
            <a:r>
              <a:rPr lang="en-US" sz="700" dirty="0">
                <a:solidFill>
                  <a:srgbClr val="000000"/>
                </a:solidFill>
                <a:latin typeface="Arial" pitchFamily="34" charset="0"/>
              </a:rPr>
              <a:t>keeps count of the segments that have rotated </a:t>
            </a:r>
          </a:p>
          <a:p>
            <a:pPr algn="l" defTabSz="913444">
              <a:lnSpc>
                <a:spcPct val="50000"/>
              </a:lnSpc>
              <a:spcBef>
                <a:spcPct val="50000"/>
              </a:spcBef>
            </a:pPr>
            <a:r>
              <a:rPr lang="en-US" sz="700" dirty="0">
                <a:solidFill>
                  <a:srgbClr val="000000"/>
                </a:solidFill>
                <a:latin typeface="Arial" pitchFamily="34" charset="0"/>
              </a:rPr>
              <a:t>through the sensor and correlates that to a distance the robot has</a:t>
            </a:r>
          </a:p>
          <a:p>
            <a:pPr algn="l" defTabSz="913444">
              <a:lnSpc>
                <a:spcPct val="50000"/>
              </a:lnSpc>
              <a:spcBef>
                <a:spcPct val="50000"/>
              </a:spcBef>
            </a:pPr>
            <a:r>
              <a:rPr lang="en-US" sz="700" dirty="0">
                <a:solidFill>
                  <a:srgbClr val="000000"/>
                </a:solidFill>
                <a:latin typeface="Arial" pitchFamily="34" charset="0"/>
              </a:rPr>
              <a:t>traveled</a:t>
            </a:r>
          </a:p>
          <a:p>
            <a:pPr algn="l" defTabSz="913444">
              <a:spcBef>
                <a:spcPct val="50000"/>
              </a:spcBef>
            </a:pPr>
            <a:r>
              <a:rPr lang="en-US" sz="700" dirty="0">
                <a:solidFill>
                  <a:srgbClr val="000000"/>
                </a:solidFill>
                <a:latin typeface="Arial" pitchFamily="34" charset="0"/>
              </a:rPr>
              <a:t>-Shaft Encoder Disks: 72  segments with a resolution of 0.2 inches</a:t>
            </a:r>
          </a:p>
          <a:p>
            <a:pPr algn="l" defTabSz="913444">
              <a:spcBef>
                <a:spcPct val="50000"/>
              </a:spcBef>
            </a:pPr>
            <a:r>
              <a:rPr lang="en-US" sz="700" dirty="0">
                <a:solidFill>
                  <a:srgbClr val="000000"/>
                </a:solidFill>
                <a:latin typeface="Arial" pitchFamily="34" charset="0"/>
              </a:rPr>
              <a:t>-Turns: </a:t>
            </a:r>
            <a:r>
              <a:rPr lang="en-US" sz="700" dirty="0">
                <a:solidFill>
                  <a:srgbClr val="000000"/>
                </a:solidFill>
                <a:latin typeface="Arial" pitchFamily="34" charset="0"/>
                <a:cs typeface="Arial" pitchFamily="34" charset="0"/>
              </a:rPr>
              <a:t>± 2 degrees of error</a:t>
            </a:r>
          </a:p>
          <a:p>
            <a:pPr algn="l" defTabSz="913444">
              <a:lnSpc>
                <a:spcPct val="50000"/>
              </a:lnSpc>
              <a:spcBef>
                <a:spcPct val="50000"/>
              </a:spcBef>
            </a:pPr>
            <a:endParaRPr lang="en-US" sz="1200" dirty="0">
              <a:solidFill>
                <a:srgbClr val="000000"/>
              </a:solidFill>
              <a:latin typeface="Arial" pitchFamily="34" charset="0"/>
            </a:endParaRPr>
          </a:p>
        </p:txBody>
      </p:sp>
      <p:pic>
        <p:nvPicPr>
          <p:cNvPr id="2115" name="Picture 67" descr="shaft_new"/>
          <p:cNvPicPr>
            <a:picLocks noChangeAspect="1" noChangeArrowheads="1"/>
          </p:cNvPicPr>
          <p:nvPr/>
        </p:nvPicPr>
        <p:blipFill>
          <a:blip r:embed="rId4" cstate="print"/>
          <a:srcRect l="7085"/>
          <a:stretch>
            <a:fillRect/>
          </a:stretch>
        </p:blipFill>
        <p:spPr bwMode="auto">
          <a:xfrm>
            <a:off x="215635" y="4356695"/>
            <a:ext cx="419365" cy="421680"/>
          </a:xfrm>
          <a:prstGeom prst="rect">
            <a:avLst/>
          </a:prstGeom>
          <a:noFill/>
        </p:spPr>
      </p:pic>
      <p:sp>
        <p:nvSpPr>
          <p:cNvPr id="2117" name="Text Box 69"/>
          <p:cNvSpPr txBox="1">
            <a:spLocks noChangeArrowheads="1"/>
          </p:cNvSpPr>
          <p:nvPr/>
        </p:nvSpPr>
        <p:spPr bwMode="auto">
          <a:xfrm>
            <a:off x="3001980" y="3137785"/>
            <a:ext cx="2841625" cy="927169"/>
          </a:xfrm>
          <a:prstGeom prst="rect">
            <a:avLst/>
          </a:prstGeom>
          <a:solidFill>
            <a:schemeClr val="bg1"/>
          </a:solidFill>
          <a:ln w="9525">
            <a:solidFill>
              <a:schemeClr val="tx1"/>
            </a:solidFill>
            <a:miter lim="800000"/>
            <a:headEnd/>
            <a:tailEnd/>
          </a:ln>
          <a:effectLst/>
        </p:spPr>
        <p:txBody>
          <a:bodyPr lIns="19029" tIns="9513" rIns="19029" bIns="9513">
            <a:spAutoFit/>
          </a:bodyPr>
          <a:lstStyle/>
          <a:p>
            <a:pPr defTabSz="913444">
              <a:spcBef>
                <a:spcPct val="50000"/>
              </a:spcBef>
            </a:pPr>
            <a:r>
              <a:rPr lang="en-US" sz="1400" b="1" dirty="0">
                <a:solidFill>
                  <a:srgbClr val="000000"/>
                </a:solidFill>
                <a:latin typeface="Arial" pitchFamily="34" charset="0"/>
              </a:rPr>
              <a:t>Goal</a:t>
            </a:r>
          </a:p>
          <a:p>
            <a:pPr algn="l" defTabSz="913444">
              <a:spcBef>
                <a:spcPct val="50000"/>
              </a:spcBef>
            </a:pPr>
            <a:r>
              <a:rPr lang="en-US" sz="1000" dirty="0">
                <a:solidFill>
                  <a:srgbClr val="000000"/>
                </a:solidFill>
                <a:latin typeface="Arial" pitchFamily="34" charset="0"/>
              </a:rPr>
              <a:t>To build an autonomous robot that can pick up, weigh, display the weight and correctly drop off all three casks to color coded destinations within three minutes.</a:t>
            </a:r>
          </a:p>
        </p:txBody>
      </p:sp>
      <p:sp>
        <p:nvSpPr>
          <p:cNvPr id="2118" name="Text Box 70"/>
          <p:cNvSpPr txBox="1">
            <a:spLocks noChangeArrowheads="1"/>
          </p:cNvSpPr>
          <p:nvPr/>
        </p:nvSpPr>
        <p:spPr bwMode="auto">
          <a:xfrm>
            <a:off x="1841500" y="1635125"/>
            <a:ext cx="698500" cy="158750"/>
          </a:xfrm>
          <a:prstGeom prst="rect">
            <a:avLst/>
          </a:prstGeom>
          <a:solidFill>
            <a:schemeClr val="accent1"/>
          </a:solidFill>
          <a:ln w="9525">
            <a:noFill/>
            <a:miter lim="800000"/>
            <a:headEnd/>
            <a:tailEnd/>
          </a:ln>
          <a:effectLst/>
        </p:spPr>
        <p:txBody>
          <a:bodyPr lIns="19029" tIns="9513" rIns="19029" bIns="9513">
            <a:spAutoFit/>
          </a:bodyPr>
          <a:lstStyle/>
          <a:p>
            <a:pPr defTabSz="913444">
              <a:spcBef>
                <a:spcPct val="50000"/>
              </a:spcBef>
            </a:pPr>
            <a:r>
              <a:rPr lang="en-US" sz="900" b="1" dirty="0">
                <a:solidFill>
                  <a:srgbClr val="000000"/>
                </a:solidFill>
                <a:latin typeface="Arial" pitchFamily="34" charset="0"/>
              </a:rPr>
              <a:t>8X8 ft track</a:t>
            </a:r>
          </a:p>
        </p:txBody>
      </p:sp>
      <p:sp>
        <p:nvSpPr>
          <p:cNvPr id="2054" name="Rectangle 6"/>
          <p:cNvSpPr>
            <a:spLocks noChangeArrowheads="1"/>
          </p:cNvSpPr>
          <p:nvPr/>
        </p:nvSpPr>
        <p:spPr bwMode="auto">
          <a:xfrm>
            <a:off x="4489256" y="2582401"/>
            <a:ext cx="38494" cy="296211"/>
          </a:xfrm>
          <a:prstGeom prst="rect">
            <a:avLst/>
          </a:prstGeom>
          <a:noFill/>
          <a:ln w="9525">
            <a:noFill/>
            <a:miter lim="800000"/>
            <a:headEnd/>
            <a:tailEnd/>
          </a:ln>
          <a:effectLst/>
        </p:spPr>
        <p:txBody>
          <a:bodyPr wrap="none" lIns="19029" tIns="9513" rIns="19029" bIns="9513" anchor="ctr">
            <a:spAutoFit/>
          </a:bodyPr>
          <a:lstStyle/>
          <a:p>
            <a:endParaRPr lang="en-US" dirty="0" smtClean="0">
              <a:solidFill>
                <a:srgbClr val="000000"/>
              </a:solidFill>
              <a:latin typeface="Arial" pitchFamily="34" charset="0"/>
            </a:endParaRPr>
          </a:p>
        </p:txBody>
      </p:sp>
      <p:sp>
        <p:nvSpPr>
          <p:cNvPr id="2159" name="Text Box 111"/>
          <p:cNvSpPr txBox="1">
            <a:spLocks noChangeArrowheads="1"/>
          </p:cNvSpPr>
          <p:nvPr/>
        </p:nvSpPr>
        <p:spPr bwMode="auto">
          <a:xfrm>
            <a:off x="3016250" y="762000"/>
            <a:ext cx="2841625" cy="2335247"/>
          </a:xfrm>
          <a:prstGeom prst="rect">
            <a:avLst/>
          </a:prstGeom>
          <a:solidFill>
            <a:schemeClr val="bg1"/>
          </a:solidFill>
          <a:ln w="9525">
            <a:solidFill>
              <a:schemeClr val="tx1"/>
            </a:solidFill>
            <a:miter lim="800000"/>
            <a:headEnd/>
            <a:tailEnd/>
          </a:ln>
          <a:effectLst/>
        </p:spPr>
        <p:txBody>
          <a:bodyPr lIns="19029" tIns="9513" rIns="19029" bIns="9513">
            <a:spAutoFit/>
          </a:bodyPr>
          <a:lstStyle/>
          <a:p>
            <a:pPr defTabSz="913444">
              <a:spcBef>
                <a:spcPct val="50000"/>
              </a:spcBef>
            </a:pPr>
            <a:r>
              <a:rPr lang="en-US" sz="1400" b="1" dirty="0">
                <a:solidFill>
                  <a:srgbClr val="000000"/>
                </a:solidFill>
                <a:latin typeface="Arial" pitchFamily="34" charset="0"/>
              </a:rPr>
              <a:t>Overview Diagram</a:t>
            </a:r>
          </a:p>
          <a:p>
            <a:pPr defTabSz="913444">
              <a:spcBef>
                <a:spcPct val="50000"/>
              </a:spcBef>
            </a:pPr>
            <a:endParaRPr lang="en-US" sz="1400" dirty="0">
              <a:solidFill>
                <a:srgbClr val="000000"/>
              </a:solidFill>
              <a:latin typeface="Arial" pitchFamily="34" charset="0"/>
            </a:endParaRPr>
          </a:p>
          <a:p>
            <a:pPr defTabSz="913444">
              <a:spcBef>
                <a:spcPct val="50000"/>
              </a:spcBef>
            </a:pPr>
            <a:endParaRPr lang="en-US" sz="700" dirty="0">
              <a:solidFill>
                <a:srgbClr val="000000"/>
              </a:solidFill>
              <a:latin typeface="Arial" pitchFamily="34" charset="0"/>
            </a:endParaRPr>
          </a:p>
          <a:p>
            <a:pPr defTabSz="913444">
              <a:spcBef>
                <a:spcPct val="50000"/>
              </a:spcBef>
            </a:pPr>
            <a:endParaRPr lang="en-US" sz="700" dirty="0">
              <a:solidFill>
                <a:srgbClr val="000000"/>
              </a:solidFill>
              <a:latin typeface="Arial" pitchFamily="34" charset="0"/>
            </a:endParaRPr>
          </a:p>
          <a:p>
            <a:pPr defTabSz="913444">
              <a:spcBef>
                <a:spcPct val="50000"/>
              </a:spcBef>
            </a:pPr>
            <a:endParaRPr lang="en-US" sz="700" dirty="0">
              <a:solidFill>
                <a:srgbClr val="000000"/>
              </a:solidFill>
              <a:latin typeface="Arial" pitchFamily="34" charset="0"/>
            </a:endParaRPr>
          </a:p>
          <a:p>
            <a:pPr defTabSz="913444">
              <a:spcBef>
                <a:spcPct val="50000"/>
              </a:spcBef>
            </a:pPr>
            <a:endParaRPr lang="en-US" sz="700" dirty="0">
              <a:solidFill>
                <a:srgbClr val="000000"/>
              </a:solidFill>
              <a:latin typeface="Arial" pitchFamily="34" charset="0"/>
            </a:endParaRPr>
          </a:p>
          <a:p>
            <a:pPr defTabSz="913444">
              <a:spcBef>
                <a:spcPct val="50000"/>
              </a:spcBef>
            </a:pPr>
            <a:endParaRPr lang="en-US" sz="700" dirty="0">
              <a:solidFill>
                <a:srgbClr val="000000"/>
              </a:solidFill>
              <a:latin typeface="Arial" pitchFamily="34" charset="0"/>
            </a:endParaRPr>
          </a:p>
          <a:p>
            <a:pPr defTabSz="913444">
              <a:spcBef>
                <a:spcPct val="50000"/>
              </a:spcBef>
            </a:pPr>
            <a:endParaRPr lang="en-US" sz="700" dirty="0">
              <a:solidFill>
                <a:srgbClr val="000000"/>
              </a:solidFill>
              <a:latin typeface="Arial" pitchFamily="34" charset="0"/>
            </a:endParaRPr>
          </a:p>
          <a:p>
            <a:pPr defTabSz="913444">
              <a:spcBef>
                <a:spcPct val="50000"/>
              </a:spcBef>
            </a:pPr>
            <a:endParaRPr lang="en-US" sz="700" dirty="0">
              <a:solidFill>
                <a:srgbClr val="000000"/>
              </a:solidFill>
              <a:latin typeface="Arial" pitchFamily="34" charset="0"/>
            </a:endParaRPr>
          </a:p>
          <a:p>
            <a:pPr defTabSz="913444">
              <a:spcBef>
                <a:spcPct val="50000"/>
              </a:spcBef>
            </a:pPr>
            <a:endParaRPr lang="en-US" sz="700" dirty="0">
              <a:solidFill>
                <a:srgbClr val="000000"/>
              </a:solidFill>
              <a:latin typeface="Arial" pitchFamily="34" charset="0"/>
            </a:endParaRPr>
          </a:p>
          <a:p>
            <a:pPr defTabSz="913444">
              <a:spcBef>
                <a:spcPct val="50000"/>
              </a:spcBef>
            </a:pPr>
            <a:endParaRPr lang="en-US" sz="700" dirty="0">
              <a:solidFill>
                <a:srgbClr val="000000"/>
              </a:solidFill>
              <a:latin typeface="Arial" pitchFamily="34" charset="0"/>
            </a:endParaRPr>
          </a:p>
          <a:p>
            <a:pPr defTabSz="913444">
              <a:spcBef>
                <a:spcPct val="50000"/>
              </a:spcBef>
            </a:pPr>
            <a:endParaRPr lang="en-US" sz="700" dirty="0">
              <a:solidFill>
                <a:srgbClr val="000000"/>
              </a:solidFill>
              <a:latin typeface="Arial" pitchFamily="34" charset="0"/>
            </a:endParaRPr>
          </a:p>
          <a:p>
            <a:pPr defTabSz="913444">
              <a:spcBef>
                <a:spcPct val="50000"/>
              </a:spcBef>
            </a:pPr>
            <a:endParaRPr lang="en-US" sz="700" dirty="0">
              <a:solidFill>
                <a:srgbClr val="000000"/>
              </a:solidFill>
              <a:latin typeface="Arial" pitchFamily="34" charset="0"/>
            </a:endParaRPr>
          </a:p>
        </p:txBody>
      </p:sp>
      <p:grpSp>
        <p:nvGrpSpPr>
          <p:cNvPr id="2" name="Group 118"/>
          <p:cNvGrpSpPr>
            <a:grpSpLocks/>
          </p:cNvGrpSpPr>
          <p:nvPr/>
        </p:nvGrpSpPr>
        <p:grpSpPr bwMode="auto">
          <a:xfrm>
            <a:off x="3167062" y="1000126"/>
            <a:ext cx="2449050" cy="1938073"/>
            <a:chOff x="9576" y="3072"/>
            <a:chExt cx="7405" cy="5860"/>
          </a:xfrm>
        </p:grpSpPr>
        <p:sp>
          <p:nvSpPr>
            <p:cNvPr id="2146" name="AutoShape 98"/>
            <p:cNvSpPr>
              <a:spLocks noChangeArrowheads="1"/>
            </p:cNvSpPr>
            <p:nvPr/>
          </p:nvSpPr>
          <p:spPr bwMode="auto">
            <a:xfrm>
              <a:off x="12192" y="5664"/>
              <a:ext cx="2375" cy="1095"/>
            </a:xfrm>
            <a:prstGeom prst="flowChartPreparation">
              <a:avLst/>
            </a:prstGeom>
            <a:gradFill rotWithShape="1">
              <a:gsLst>
                <a:gs pos="0">
                  <a:schemeClr val="accent1"/>
                </a:gs>
                <a:gs pos="100000">
                  <a:schemeClr val="bg1"/>
                </a:gs>
              </a:gsLst>
              <a:path path="shape">
                <a:fillToRect l="50000" t="50000" r="50000" b="50000"/>
              </a:path>
            </a:gradFill>
            <a:ln w="38100">
              <a:solidFill>
                <a:schemeClr val="tx1"/>
              </a:solidFill>
              <a:miter lim="800000"/>
              <a:headEnd/>
              <a:tailEnd/>
            </a:ln>
            <a:effectLst/>
          </p:spPr>
          <p:txBody>
            <a:bodyPr wrap="none" anchor="ctr"/>
            <a:lstStyle/>
            <a:p>
              <a:pPr defTabSz="913444"/>
              <a:r>
                <a:rPr lang="en-US" sz="1000" b="1" dirty="0">
                  <a:solidFill>
                    <a:srgbClr val="000000"/>
                  </a:solidFill>
                  <a:latin typeface="Arial" pitchFamily="34" charset="0"/>
                </a:rPr>
                <a:t>MCU</a:t>
              </a:r>
            </a:p>
          </p:txBody>
        </p:sp>
        <p:sp>
          <p:nvSpPr>
            <p:cNvPr id="2139" name="Rectangle 91"/>
            <p:cNvSpPr>
              <a:spLocks noChangeArrowheads="1"/>
            </p:cNvSpPr>
            <p:nvPr/>
          </p:nvSpPr>
          <p:spPr bwMode="auto">
            <a:xfrm>
              <a:off x="12528" y="4272"/>
              <a:ext cx="1757" cy="890"/>
            </a:xfrm>
            <a:prstGeom prst="rect">
              <a:avLst/>
            </a:prstGeom>
            <a:gradFill rotWithShape="1">
              <a:gsLst>
                <a:gs pos="0">
                  <a:schemeClr val="accent1"/>
                </a:gs>
                <a:gs pos="100000">
                  <a:schemeClr val="bg1"/>
                </a:gs>
              </a:gsLst>
              <a:path path="shape">
                <a:fillToRect l="50000" t="50000" r="50000" b="50000"/>
              </a:path>
            </a:gradFill>
            <a:ln w="38100">
              <a:solidFill>
                <a:schemeClr val="tx1"/>
              </a:solidFill>
              <a:miter lim="800000"/>
              <a:headEnd/>
              <a:tailEnd/>
            </a:ln>
            <a:effectLst/>
          </p:spPr>
          <p:txBody>
            <a:bodyPr wrap="none" anchor="ctr"/>
            <a:lstStyle/>
            <a:p>
              <a:pPr defTabSz="913444"/>
              <a:r>
                <a:rPr lang="en-US" sz="900" b="1" dirty="0">
                  <a:solidFill>
                    <a:srgbClr val="000000"/>
                  </a:solidFill>
                  <a:latin typeface="Arial" pitchFamily="34" charset="0"/>
                </a:rPr>
                <a:t>Wireless</a:t>
              </a:r>
            </a:p>
            <a:p>
              <a:pPr defTabSz="913444"/>
              <a:r>
                <a:rPr lang="en-US" sz="900" b="1" dirty="0">
                  <a:solidFill>
                    <a:srgbClr val="000000"/>
                  </a:solidFill>
                  <a:latin typeface="Arial" pitchFamily="34" charset="0"/>
                </a:rPr>
                <a:t> Module</a:t>
              </a:r>
            </a:p>
          </p:txBody>
        </p:sp>
        <p:sp>
          <p:nvSpPr>
            <p:cNvPr id="2136" name="Rectangle 88"/>
            <p:cNvSpPr>
              <a:spLocks noChangeArrowheads="1"/>
            </p:cNvSpPr>
            <p:nvPr/>
          </p:nvSpPr>
          <p:spPr bwMode="auto">
            <a:xfrm>
              <a:off x="9576" y="5712"/>
              <a:ext cx="2073" cy="903"/>
            </a:xfrm>
            <a:prstGeom prst="rect">
              <a:avLst/>
            </a:prstGeom>
            <a:gradFill rotWithShape="1">
              <a:gsLst>
                <a:gs pos="0">
                  <a:schemeClr val="accent1"/>
                </a:gs>
                <a:gs pos="100000">
                  <a:schemeClr val="bg1"/>
                </a:gs>
              </a:gsLst>
              <a:path path="shape">
                <a:fillToRect l="50000" t="50000" r="50000" b="50000"/>
              </a:path>
            </a:gradFill>
            <a:ln w="38100">
              <a:solidFill>
                <a:schemeClr val="tx1"/>
              </a:solidFill>
              <a:miter lim="800000"/>
              <a:headEnd/>
              <a:tailEnd/>
            </a:ln>
            <a:effectLst/>
          </p:spPr>
          <p:txBody>
            <a:bodyPr wrap="none" anchor="ctr"/>
            <a:lstStyle/>
            <a:p>
              <a:pPr defTabSz="913444"/>
              <a:r>
                <a:rPr lang="en-US" sz="900" b="1" dirty="0">
                  <a:solidFill>
                    <a:srgbClr val="000000"/>
                  </a:solidFill>
                  <a:latin typeface="Arial" pitchFamily="34" charset="0"/>
                </a:rPr>
                <a:t>Weight </a:t>
              </a:r>
            </a:p>
            <a:p>
              <a:pPr defTabSz="913444"/>
              <a:r>
                <a:rPr lang="en-US" sz="900" b="1" dirty="0">
                  <a:solidFill>
                    <a:srgbClr val="000000"/>
                  </a:solidFill>
                  <a:latin typeface="Arial" pitchFamily="34" charset="0"/>
                </a:rPr>
                <a:t>Sensor</a:t>
              </a:r>
            </a:p>
          </p:txBody>
        </p:sp>
        <p:sp>
          <p:nvSpPr>
            <p:cNvPr id="2137" name="Rectangle 89"/>
            <p:cNvSpPr>
              <a:spLocks noChangeArrowheads="1"/>
            </p:cNvSpPr>
            <p:nvPr/>
          </p:nvSpPr>
          <p:spPr bwMode="auto">
            <a:xfrm>
              <a:off x="9600" y="4286"/>
              <a:ext cx="2123" cy="979"/>
            </a:xfrm>
            <a:prstGeom prst="rect">
              <a:avLst/>
            </a:prstGeom>
            <a:gradFill rotWithShape="1">
              <a:gsLst>
                <a:gs pos="0">
                  <a:schemeClr val="accent1"/>
                </a:gs>
                <a:gs pos="100000">
                  <a:schemeClr val="bg1"/>
                </a:gs>
              </a:gsLst>
              <a:path path="shape">
                <a:fillToRect l="50000" t="50000" r="50000" b="50000"/>
              </a:path>
            </a:gradFill>
            <a:ln w="38100">
              <a:solidFill>
                <a:schemeClr val="tx1"/>
              </a:solidFill>
              <a:miter lim="800000"/>
              <a:headEnd/>
              <a:tailEnd/>
            </a:ln>
            <a:effectLst/>
          </p:spPr>
          <p:txBody>
            <a:bodyPr wrap="none" anchor="ctr"/>
            <a:lstStyle/>
            <a:p>
              <a:pPr defTabSz="913444"/>
              <a:r>
                <a:rPr lang="en-US" sz="900" b="1" dirty="0">
                  <a:solidFill>
                    <a:srgbClr val="000000"/>
                  </a:solidFill>
                  <a:latin typeface="Arial" pitchFamily="34" charset="0"/>
                </a:rPr>
                <a:t>Shaft</a:t>
              </a:r>
            </a:p>
            <a:p>
              <a:pPr defTabSz="913444"/>
              <a:r>
                <a:rPr lang="en-US" sz="900" b="1" dirty="0">
                  <a:solidFill>
                    <a:srgbClr val="000000"/>
                  </a:solidFill>
                  <a:latin typeface="Arial" pitchFamily="34" charset="0"/>
                </a:rPr>
                <a:t> Encoders</a:t>
              </a:r>
            </a:p>
          </p:txBody>
        </p:sp>
        <p:sp>
          <p:nvSpPr>
            <p:cNvPr id="2140" name="Rectangle 92"/>
            <p:cNvSpPr>
              <a:spLocks noChangeArrowheads="1"/>
            </p:cNvSpPr>
            <p:nvPr/>
          </p:nvSpPr>
          <p:spPr bwMode="auto">
            <a:xfrm>
              <a:off x="15216" y="5808"/>
              <a:ext cx="1759" cy="712"/>
            </a:xfrm>
            <a:prstGeom prst="rect">
              <a:avLst/>
            </a:prstGeom>
            <a:gradFill rotWithShape="1">
              <a:gsLst>
                <a:gs pos="0">
                  <a:schemeClr val="accent1"/>
                </a:gs>
                <a:gs pos="100000">
                  <a:schemeClr val="bg1"/>
                </a:gs>
              </a:gsLst>
              <a:path path="shape">
                <a:fillToRect l="50000" t="50000" r="50000" b="50000"/>
              </a:path>
            </a:gradFill>
            <a:ln w="38100">
              <a:solidFill>
                <a:schemeClr val="tx1"/>
              </a:solidFill>
              <a:miter lim="800000"/>
              <a:headEnd/>
              <a:tailEnd/>
            </a:ln>
            <a:effectLst/>
          </p:spPr>
          <p:txBody>
            <a:bodyPr wrap="none" anchor="ctr"/>
            <a:lstStyle/>
            <a:p>
              <a:pPr defTabSz="913444"/>
              <a:r>
                <a:rPr lang="en-US" sz="900" b="1" dirty="0">
                  <a:solidFill>
                    <a:srgbClr val="000000"/>
                  </a:solidFill>
                  <a:latin typeface="Arial" pitchFamily="34" charset="0"/>
                </a:rPr>
                <a:t>LCD</a:t>
              </a:r>
            </a:p>
          </p:txBody>
        </p:sp>
        <p:sp>
          <p:nvSpPr>
            <p:cNvPr id="2138" name="Rectangle 90"/>
            <p:cNvSpPr>
              <a:spLocks noChangeArrowheads="1"/>
            </p:cNvSpPr>
            <p:nvPr/>
          </p:nvSpPr>
          <p:spPr bwMode="auto">
            <a:xfrm>
              <a:off x="15223" y="4374"/>
              <a:ext cx="1758" cy="845"/>
            </a:xfrm>
            <a:prstGeom prst="rect">
              <a:avLst/>
            </a:prstGeom>
            <a:gradFill rotWithShape="1">
              <a:gsLst>
                <a:gs pos="0">
                  <a:schemeClr val="accent1"/>
                </a:gs>
                <a:gs pos="100000">
                  <a:schemeClr val="bg1"/>
                </a:gs>
              </a:gsLst>
              <a:path path="shape">
                <a:fillToRect l="50000" t="50000" r="50000" b="50000"/>
              </a:path>
            </a:gradFill>
            <a:ln w="38100">
              <a:solidFill>
                <a:schemeClr val="tx1"/>
              </a:solidFill>
              <a:miter lim="800000"/>
              <a:headEnd/>
              <a:tailEnd/>
            </a:ln>
            <a:effectLst/>
          </p:spPr>
          <p:txBody>
            <a:bodyPr wrap="none" anchor="ctr"/>
            <a:lstStyle/>
            <a:p>
              <a:pPr defTabSz="913444"/>
              <a:r>
                <a:rPr lang="en-US" sz="900" b="1" dirty="0">
                  <a:solidFill>
                    <a:srgbClr val="000000"/>
                  </a:solidFill>
                  <a:latin typeface="Arial" pitchFamily="34" charset="0"/>
                </a:rPr>
                <a:t>Line</a:t>
              </a:r>
            </a:p>
            <a:p>
              <a:pPr defTabSz="913444"/>
              <a:r>
                <a:rPr lang="en-US" sz="900" b="1" dirty="0">
                  <a:solidFill>
                    <a:srgbClr val="000000"/>
                  </a:solidFill>
                  <a:latin typeface="Arial" pitchFamily="34" charset="0"/>
                </a:rPr>
                <a:t>Sensors</a:t>
              </a:r>
            </a:p>
          </p:txBody>
        </p:sp>
        <p:sp>
          <p:nvSpPr>
            <p:cNvPr id="2142" name="Rectangle 94"/>
            <p:cNvSpPr>
              <a:spLocks noChangeArrowheads="1"/>
            </p:cNvSpPr>
            <p:nvPr/>
          </p:nvSpPr>
          <p:spPr bwMode="auto">
            <a:xfrm>
              <a:off x="15216" y="7017"/>
              <a:ext cx="1759" cy="702"/>
            </a:xfrm>
            <a:prstGeom prst="rect">
              <a:avLst/>
            </a:prstGeom>
            <a:gradFill rotWithShape="1">
              <a:gsLst>
                <a:gs pos="0">
                  <a:schemeClr val="accent1"/>
                </a:gs>
                <a:gs pos="100000">
                  <a:schemeClr val="bg1"/>
                </a:gs>
              </a:gsLst>
              <a:path path="shape">
                <a:fillToRect l="50000" t="50000" r="50000" b="50000"/>
              </a:path>
            </a:gradFill>
            <a:ln w="38100">
              <a:solidFill>
                <a:schemeClr val="tx1"/>
              </a:solidFill>
              <a:miter lim="800000"/>
              <a:headEnd/>
              <a:tailEnd/>
            </a:ln>
            <a:effectLst/>
          </p:spPr>
          <p:txBody>
            <a:bodyPr wrap="none" anchor="ctr"/>
            <a:lstStyle/>
            <a:p>
              <a:pPr defTabSz="913444"/>
              <a:r>
                <a:rPr lang="en-US" sz="900" b="1" dirty="0">
                  <a:solidFill>
                    <a:srgbClr val="000000"/>
                  </a:solidFill>
                  <a:latin typeface="Arial" pitchFamily="34" charset="0"/>
                </a:rPr>
                <a:t>Servo</a:t>
              </a:r>
            </a:p>
          </p:txBody>
        </p:sp>
        <p:sp>
          <p:nvSpPr>
            <p:cNvPr id="2141" name="Rectangle 93"/>
            <p:cNvSpPr>
              <a:spLocks noChangeArrowheads="1"/>
            </p:cNvSpPr>
            <p:nvPr/>
          </p:nvSpPr>
          <p:spPr bwMode="auto">
            <a:xfrm>
              <a:off x="12356" y="7273"/>
              <a:ext cx="2095" cy="615"/>
            </a:xfrm>
            <a:prstGeom prst="rect">
              <a:avLst/>
            </a:prstGeom>
            <a:gradFill rotWithShape="1">
              <a:gsLst>
                <a:gs pos="0">
                  <a:schemeClr val="accent1"/>
                </a:gs>
                <a:gs pos="100000">
                  <a:schemeClr val="bg1"/>
                </a:gs>
              </a:gsLst>
              <a:path path="shape">
                <a:fillToRect l="50000" t="50000" r="50000" b="50000"/>
              </a:path>
            </a:gradFill>
            <a:ln w="38100">
              <a:solidFill>
                <a:schemeClr val="tx1"/>
              </a:solidFill>
              <a:miter lim="800000"/>
              <a:headEnd/>
              <a:tailEnd/>
            </a:ln>
            <a:effectLst/>
          </p:spPr>
          <p:txBody>
            <a:bodyPr wrap="none" anchor="ctr"/>
            <a:lstStyle/>
            <a:p>
              <a:pPr defTabSz="913444"/>
              <a:r>
                <a:rPr lang="en-US" sz="900" b="1" dirty="0">
                  <a:solidFill>
                    <a:srgbClr val="000000"/>
                  </a:solidFill>
                  <a:latin typeface="Arial" pitchFamily="34" charset="0"/>
                </a:rPr>
                <a:t>H-Bridge</a:t>
              </a:r>
            </a:p>
          </p:txBody>
        </p:sp>
        <p:sp>
          <p:nvSpPr>
            <p:cNvPr id="2144" name="Rectangle 96"/>
            <p:cNvSpPr>
              <a:spLocks noChangeArrowheads="1"/>
            </p:cNvSpPr>
            <p:nvPr/>
          </p:nvSpPr>
          <p:spPr bwMode="auto">
            <a:xfrm>
              <a:off x="12506" y="8453"/>
              <a:ext cx="1886" cy="479"/>
            </a:xfrm>
            <a:prstGeom prst="rect">
              <a:avLst/>
            </a:prstGeom>
            <a:gradFill rotWithShape="1">
              <a:gsLst>
                <a:gs pos="0">
                  <a:schemeClr val="accent1"/>
                </a:gs>
                <a:gs pos="100000">
                  <a:schemeClr val="bg1"/>
                </a:gs>
              </a:gsLst>
              <a:path path="shape">
                <a:fillToRect l="50000" t="50000" r="50000" b="50000"/>
              </a:path>
            </a:gradFill>
            <a:ln w="38100">
              <a:solidFill>
                <a:schemeClr val="tx1"/>
              </a:solidFill>
              <a:miter lim="800000"/>
              <a:headEnd/>
              <a:tailEnd/>
            </a:ln>
            <a:effectLst/>
          </p:spPr>
          <p:txBody>
            <a:bodyPr wrap="none" anchor="ctr"/>
            <a:lstStyle/>
            <a:p>
              <a:pPr defTabSz="913444"/>
              <a:r>
                <a:rPr lang="en-US" sz="900" b="1" dirty="0">
                  <a:solidFill>
                    <a:srgbClr val="000000"/>
                  </a:solidFill>
                  <a:latin typeface="Arial" pitchFamily="34" charset="0"/>
                </a:rPr>
                <a:t>Motors</a:t>
              </a:r>
            </a:p>
          </p:txBody>
        </p:sp>
        <p:sp>
          <p:nvSpPr>
            <p:cNvPr id="2135" name="Rectangle 87"/>
            <p:cNvSpPr>
              <a:spLocks noChangeArrowheads="1"/>
            </p:cNvSpPr>
            <p:nvPr/>
          </p:nvSpPr>
          <p:spPr bwMode="auto">
            <a:xfrm>
              <a:off x="9600" y="7056"/>
              <a:ext cx="1892" cy="952"/>
            </a:xfrm>
            <a:prstGeom prst="rect">
              <a:avLst/>
            </a:prstGeom>
            <a:gradFill rotWithShape="1">
              <a:gsLst>
                <a:gs pos="0">
                  <a:schemeClr val="accent1"/>
                </a:gs>
                <a:gs pos="100000">
                  <a:schemeClr val="bg1"/>
                </a:gs>
              </a:gsLst>
              <a:path path="shape">
                <a:fillToRect l="50000" t="50000" r="50000" b="50000"/>
              </a:path>
            </a:gradFill>
            <a:ln w="38100">
              <a:solidFill>
                <a:schemeClr val="tx1"/>
              </a:solidFill>
              <a:miter lim="800000"/>
              <a:headEnd/>
              <a:tailEnd/>
            </a:ln>
            <a:effectLst/>
          </p:spPr>
          <p:txBody>
            <a:bodyPr wrap="none" anchor="ctr"/>
            <a:lstStyle/>
            <a:p>
              <a:pPr defTabSz="913444"/>
              <a:r>
                <a:rPr lang="en-US" sz="900" b="1" dirty="0">
                  <a:solidFill>
                    <a:srgbClr val="000000"/>
                  </a:solidFill>
                  <a:latin typeface="Arial" pitchFamily="34" charset="0"/>
                </a:rPr>
                <a:t>Color </a:t>
              </a:r>
            </a:p>
            <a:p>
              <a:pPr defTabSz="913444"/>
              <a:r>
                <a:rPr lang="en-US" sz="900" b="1" dirty="0">
                  <a:solidFill>
                    <a:srgbClr val="000000"/>
                  </a:solidFill>
                  <a:latin typeface="Arial" pitchFamily="34" charset="0"/>
                </a:rPr>
                <a:t>Sensor</a:t>
              </a:r>
            </a:p>
          </p:txBody>
        </p:sp>
        <p:sp>
          <p:nvSpPr>
            <p:cNvPr id="2145" name="Rectangle 97"/>
            <p:cNvSpPr>
              <a:spLocks noChangeArrowheads="1"/>
            </p:cNvSpPr>
            <p:nvPr/>
          </p:nvSpPr>
          <p:spPr bwMode="auto">
            <a:xfrm>
              <a:off x="11856" y="3072"/>
              <a:ext cx="3012" cy="725"/>
            </a:xfrm>
            <a:prstGeom prst="rect">
              <a:avLst/>
            </a:prstGeom>
            <a:gradFill rotWithShape="1">
              <a:gsLst>
                <a:gs pos="0">
                  <a:schemeClr val="accent1"/>
                </a:gs>
                <a:gs pos="100000">
                  <a:schemeClr val="bg1"/>
                </a:gs>
              </a:gsLst>
              <a:path path="shape">
                <a:fillToRect l="50000" t="50000" r="50000" b="50000"/>
              </a:path>
            </a:gradFill>
            <a:ln w="38100">
              <a:solidFill>
                <a:schemeClr val="tx1"/>
              </a:solidFill>
              <a:miter lim="800000"/>
              <a:headEnd/>
              <a:tailEnd/>
            </a:ln>
            <a:effectLst/>
          </p:spPr>
          <p:txBody>
            <a:bodyPr wrap="none" anchor="ctr"/>
            <a:lstStyle/>
            <a:p>
              <a:pPr defTabSz="913444"/>
              <a:r>
                <a:rPr lang="en-US" sz="900" b="1" dirty="0">
                  <a:solidFill>
                    <a:srgbClr val="000000"/>
                  </a:solidFill>
                  <a:latin typeface="Arial" pitchFamily="34" charset="0"/>
                </a:rPr>
                <a:t>Hyper-terminal</a:t>
              </a:r>
            </a:p>
          </p:txBody>
        </p:sp>
        <p:sp>
          <p:nvSpPr>
            <p:cNvPr id="2147" name="Line 99"/>
            <p:cNvSpPr>
              <a:spLocks noChangeShapeType="1"/>
            </p:cNvSpPr>
            <p:nvPr/>
          </p:nvSpPr>
          <p:spPr bwMode="auto">
            <a:xfrm flipH="1">
              <a:off x="13404" y="3792"/>
              <a:ext cx="0" cy="480"/>
            </a:xfrm>
            <a:prstGeom prst="line">
              <a:avLst/>
            </a:prstGeom>
            <a:noFill/>
            <a:ln w="38100">
              <a:solidFill>
                <a:schemeClr val="tx1"/>
              </a:solidFill>
              <a:round/>
              <a:headEnd/>
              <a:tailEnd type="triangle" w="med" len="med"/>
            </a:ln>
            <a:effectLst/>
          </p:spPr>
          <p:txBody>
            <a:bodyPr/>
            <a:lstStyle/>
            <a:p>
              <a:endParaRPr lang="en-US" dirty="0" smtClean="0">
                <a:solidFill>
                  <a:srgbClr val="000000"/>
                </a:solidFill>
                <a:latin typeface="Arial" pitchFamily="34" charset="0"/>
              </a:endParaRPr>
            </a:p>
          </p:txBody>
        </p:sp>
        <p:sp>
          <p:nvSpPr>
            <p:cNvPr id="2148" name="Line 100"/>
            <p:cNvSpPr>
              <a:spLocks noChangeShapeType="1"/>
            </p:cNvSpPr>
            <p:nvPr/>
          </p:nvSpPr>
          <p:spPr bwMode="auto">
            <a:xfrm>
              <a:off x="11712" y="4800"/>
              <a:ext cx="768" cy="1056"/>
            </a:xfrm>
            <a:prstGeom prst="line">
              <a:avLst/>
            </a:prstGeom>
            <a:noFill/>
            <a:ln w="38100">
              <a:solidFill>
                <a:schemeClr val="tx1"/>
              </a:solidFill>
              <a:round/>
              <a:headEnd/>
              <a:tailEnd type="triangle" w="med" len="med"/>
            </a:ln>
            <a:effectLst/>
          </p:spPr>
          <p:txBody>
            <a:bodyPr/>
            <a:lstStyle/>
            <a:p>
              <a:endParaRPr lang="en-US" dirty="0" smtClean="0">
                <a:solidFill>
                  <a:srgbClr val="000000"/>
                </a:solidFill>
                <a:latin typeface="Arial" pitchFamily="34" charset="0"/>
              </a:endParaRPr>
            </a:p>
          </p:txBody>
        </p:sp>
        <p:sp>
          <p:nvSpPr>
            <p:cNvPr id="2149" name="Line 101"/>
            <p:cNvSpPr>
              <a:spLocks noChangeShapeType="1"/>
            </p:cNvSpPr>
            <p:nvPr/>
          </p:nvSpPr>
          <p:spPr bwMode="auto">
            <a:xfrm flipV="1">
              <a:off x="11616" y="6192"/>
              <a:ext cx="576" cy="0"/>
            </a:xfrm>
            <a:prstGeom prst="line">
              <a:avLst/>
            </a:prstGeom>
            <a:noFill/>
            <a:ln w="38100">
              <a:solidFill>
                <a:schemeClr val="tx1"/>
              </a:solidFill>
              <a:round/>
              <a:headEnd/>
              <a:tailEnd type="triangle" w="med" len="med"/>
            </a:ln>
            <a:effectLst/>
          </p:spPr>
          <p:txBody>
            <a:bodyPr/>
            <a:lstStyle/>
            <a:p>
              <a:endParaRPr lang="en-US" dirty="0" smtClean="0">
                <a:solidFill>
                  <a:srgbClr val="000000"/>
                </a:solidFill>
                <a:latin typeface="Arial" pitchFamily="34" charset="0"/>
              </a:endParaRPr>
            </a:p>
          </p:txBody>
        </p:sp>
        <p:sp>
          <p:nvSpPr>
            <p:cNvPr id="2150" name="Line 102"/>
            <p:cNvSpPr>
              <a:spLocks noChangeShapeType="1"/>
            </p:cNvSpPr>
            <p:nvPr/>
          </p:nvSpPr>
          <p:spPr bwMode="auto">
            <a:xfrm flipV="1">
              <a:off x="11487" y="6576"/>
              <a:ext cx="993" cy="1056"/>
            </a:xfrm>
            <a:prstGeom prst="line">
              <a:avLst/>
            </a:prstGeom>
            <a:noFill/>
            <a:ln w="38100">
              <a:solidFill>
                <a:schemeClr val="tx1"/>
              </a:solidFill>
              <a:round/>
              <a:headEnd/>
              <a:tailEnd type="triangle" w="med" len="med"/>
            </a:ln>
            <a:effectLst/>
          </p:spPr>
          <p:txBody>
            <a:bodyPr/>
            <a:lstStyle/>
            <a:p>
              <a:endParaRPr lang="en-US" dirty="0" smtClean="0">
                <a:solidFill>
                  <a:srgbClr val="000000"/>
                </a:solidFill>
                <a:latin typeface="Arial" pitchFamily="34" charset="0"/>
              </a:endParaRPr>
            </a:p>
          </p:txBody>
        </p:sp>
        <p:sp>
          <p:nvSpPr>
            <p:cNvPr id="2151" name="Line 103"/>
            <p:cNvSpPr>
              <a:spLocks noChangeShapeType="1"/>
            </p:cNvSpPr>
            <p:nvPr/>
          </p:nvSpPr>
          <p:spPr bwMode="auto">
            <a:xfrm flipH="1">
              <a:off x="13440" y="6720"/>
              <a:ext cx="0" cy="528"/>
            </a:xfrm>
            <a:prstGeom prst="line">
              <a:avLst/>
            </a:prstGeom>
            <a:noFill/>
            <a:ln w="38100">
              <a:solidFill>
                <a:schemeClr val="tx1"/>
              </a:solidFill>
              <a:round/>
              <a:headEnd/>
              <a:tailEnd type="triangle" w="med" len="med"/>
            </a:ln>
            <a:effectLst/>
          </p:spPr>
          <p:txBody>
            <a:bodyPr/>
            <a:lstStyle/>
            <a:p>
              <a:endParaRPr lang="en-US" dirty="0" smtClean="0">
                <a:solidFill>
                  <a:srgbClr val="000000"/>
                </a:solidFill>
                <a:latin typeface="Arial" pitchFamily="34" charset="0"/>
              </a:endParaRPr>
            </a:p>
          </p:txBody>
        </p:sp>
        <p:sp>
          <p:nvSpPr>
            <p:cNvPr id="2152" name="Line 104"/>
            <p:cNvSpPr>
              <a:spLocks noChangeShapeType="1"/>
            </p:cNvSpPr>
            <p:nvPr/>
          </p:nvSpPr>
          <p:spPr bwMode="auto">
            <a:xfrm>
              <a:off x="13425" y="7923"/>
              <a:ext cx="0" cy="514"/>
            </a:xfrm>
            <a:prstGeom prst="line">
              <a:avLst/>
            </a:prstGeom>
            <a:noFill/>
            <a:ln w="38100">
              <a:solidFill>
                <a:schemeClr val="tx1"/>
              </a:solidFill>
              <a:round/>
              <a:headEnd/>
              <a:tailEnd type="triangle" w="med" len="med"/>
            </a:ln>
            <a:effectLst/>
          </p:spPr>
          <p:txBody>
            <a:bodyPr/>
            <a:lstStyle/>
            <a:p>
              <a:endParaRPr lang="en-US" dirty="0" smtClean="0">
                <a:solidFill>
                  <a:srgbClr val="000000"/>
                </a:solidFill>
                <a:latin typeface="Arial" pitchFamily="34" charset="0"/>
              </a:endParaRPr>
            </a:p>
          </p:txBody>
        </p:sp>
        <p:sp>
          <p:nvSpPr>
            <p:cNvPr id="2153" name="Line 105"/>
            <p:cNvSpPr>
              <a:spLocks noChangeShapeType="1"/>
            </p:cNvSpPr>
            <p:nvPr/>
          </p:nvSpPr>
          <p:spPr bwMode="auto">
            <a:xfrm>
              <a:off x="14544" y="6192"/>
              <a:ext cx="672" cy="0"/>
            </a:xfrm>
            <a:prstGeom prst="line">
              <a:avLst/>
            </a:prstGeom>
            <a:noFill/>
            <a:ln w="38100">
              <a:solidFill>
                <a:schemeClr val="tx1"/>
              </a:solidFill>
              <a:round/>
              <a:headEnd/>
              <a:tailEnd type="triangle" w="med" len="med"/>
            </a:ln>
            <a:effectLst/>
          </p:spPr>
          <p:txBody>
            <a:bodyPr/>
            <a:lstStyle/>
            <a:p>
              <a:endParaRPr lang="en-US" dirty="0" smtClean="0">
                <a:solidFill>
                  <a:srgbClr val="000000"/>
                </a:solidFill>
                <a:latin typeface="Arial" pitchFamily="34" charset="0"/>
              </a:endParaRPr>
            </a:p>
          </p:txBody>
        </p:sp>
        <p:sp>
          <p:nvSpPr>
            <p:cNvPr id="2155" name="Line 107"/>
            <p:cNvSpPr>
              <a:spLocks noChangeShapeType="1"/>
            </p:cNvSpPr>
            <p:nvPr/>
          </p:nvSpPr>
          <p:spPr bwMode="auto">
            <a:xfrm flipH="1">
              <a:off x="14304" y="4752"/>
              <a:ext cx="912" cy="1152"/>
            </a:xfrm>
            <a:prstGeom prst="line">
              <a:avLst/>
            </a:prstGeom>
            <a:noFill/>
            <a:ln w="38100">
              <a:solidFill>
                <a:schemeClr val="tx1"/>
              </a:solidFill>
              <a:round/>
              <a:headEnd/>
              <a:tailEnd type="triangle" w="med" len="med"/>
            </a:ln>
            <a:effectLst/>
          </p:spPr>
          <p:txBody>
            <a:bodyPr/>
            <a:lstStyle/>
            <a:p>
              <a:endParaRPr lang="en-US" dirty="0" smtClean="0">
                <a:solidFill>
                  <a:srgbClr val="000000"/>
                </a:solidFill>
                <a:latin typeface="Arial" pitchFamily="34" charset="0"/>
              </a:endParaRPr>
            </a:p>
          </p:txBody>
        </p:sp>
        <p:sp>
          <p:nvSpPr>
            <p:cNvPr id="2156" name="Line 108"/>
            <p:cNvSpPr>
              <a:spLocks noChangeShapeType="1"/>
            </p:cNvSpPr>
            <p:nvPr/>
          </p:nvSpPr>
          <p:spPr bwMode="auto">
            <a:xfrm flipH="1">
              <a:off x="13392" y="5136"/>
              <a:ext cx="0" cy="528"/>
            </a:xfrm>
            <a:prstGeom prst="line">
              <a:avLst/>
            </a:prstGeom>
            <a:noFill/>
            <a:ln w="38100">
              <a:solidFill>
                <a:schemeClr val="tx1"/>
              </a:solidFill>
              <a:round/>
              <a:headEnd/>
              <a:tailEnd type="triangle" w="med" len="med"/>
            </a:ln>
            <a:effectLst/>
          </p:spPr>
          <p:txBody>
            <a:bodyPr/>
            <a:lstStyle/>
            <a:p>
              <a:endParaRPr lang="en-US" dirty="0" smtClean="0">
                <a:solidFill>
                  <a:srgbClr val="000000"/>
                </a:solidFill>
                <a:latin typeface="Arial" pitchFamily="34" charset="0"/>
              </a:endParaRPr>
            </a:p>
          </p:txBody>
        </p:sp>
        <p:sp>
          <p:nvSpPr>
            <p:cNvPr id="2157" name="Line 109"/>
            <p:cNvSpPr>
              <a:spLocks noChangeShapeType="1"/>
            </p:cNvSpPr>
            <p:nvPr/>
          </p:nvSpPr>
          <p:spPr bwMode="auto">
            <a:xfrm>
              <a:off x="14304" y="6528"/>
              <a:ext cx="864" cy="864"/>
            </a:xfrm>
            <a:prstGeom prst="line">
              <a:avLst/>
            </a:prstGeom>
            <a:noFill/>
            <a:ln w="38100">
              <a:solidFill>
                <a:schemeClr val="tx1"/>
              </a:solidFill>
              <a:round/>
              <a:headEnd/>
              <a:tailEnd type="triangle" w="med" len="med"/>
            </a:ln>
            <a:effectLst/>
          </p:spPr>
          <p:txBody>
            <a:bodyPr/>
            <a:lstStyle/>
            <a:p>
              <a:endParaRPr lang="en-US" dirty="0" smtClean="0">
                <a:solidFill>
                  <a:srgbClr val="000000"/>
                </a:solidFill>
                <a:latin typeface="Arial" pitchFamily="34" charset="0"/>
              </a:endParaRPr>
            </a:p>
          </p:txBody>
        </p:sp>
      </p:grpSp>
      <p:sp>
        <p:nvSpPr>
          <p:cNvPr id="2165" name="Text Box 117"/>
          <p:cNvSpPr txBox="1">
            <a:spLocks noChangeArrowheads="1"/>
          </p:cNvSpPr>
          <p:nvPr/>
        </p:nvSpPr>
        <p:spPr bwMode="auto">
          <a:xfrm>
            <a:off x="2984500" y="5896576"/>
            <a:ext cx="2889250" cy="927169"/>
          </a:xfrm>
          <a:prstGeom prst="rect">
            <a:avLst/>
          </a:prstGeom>
          <a:solidFill>
            <a:schemeClr val="bg1"/>
          </a:solidFill>
          <a:ln w="9525">
            <a:solidFill>
              <a:schemeClr val="tx1"/>
            </a:solidFill>
            <a:miter lim="800000"/>
            <a:headEnd/>
            <a:tailEnd/>
          </a:ln>
          <a:effectLst/>
        </p:spPr>
        <p:txBody>
          <a:bodyPr lIns="19029" tIns="9513" rIns="19029" bIns="9513">
            <a:spAutoFit/>
          </a:bodyPr>
          <a:lstStyle/>
          <a:p>
            <a:pPr defTabSz="913444">
              <a:spcBef>
                <a:spcPct val="50000"/>
              </a:spcBef>
            </a:pPr>
            <a:r>
              <a:rPr lang="en-US" sz="1400" b="1" dirty="0">
                <a:solidFill>
                  <a:srgbClr val="000000"/>
                </a:solidFill>
                <a:latin typeface="Arial" pitchFamily="34" charset="0"/>
              </a:rPr>
              <a:t>Results</a:t>
            </a:r>
          </a:p>
          <a:p>
            <a:pPr algn="l" defTabSz="913444">
              <a:spcBef>
                <a:spcPct val="50000"/>
              </a:spcBef>
            </a:pPr>
            <a:r>
              <a:rPr lang="en-US" sz="1000" dirty="0">
                <a:solidFill>
                  <a:srgbClr val="000000"/>
                </a:solidFill>
                <a:latin typeface="Arial" pitchFamily="34" charset="0"/>
              </a:rPr>
              <a:t>The robot correctly delivered all three casks 110 times in less than a minute. The average time of a run was 51 seconds. The longest run took 59 seconds and the shortest run took 41 seconds.</a:t>
            </a:r>
          </a:p>
        </p:txBody>
      </p:sp>
      <p:pic>
        <p:nvPicPr>
          <p:cNvPr id="2167" name="Picture 119"/>
          <p:cNvPicPr>
            <a:picLocks noChangeAspect="1" noChangeArrowheads="1"/>
          </p:cNvPicPr>
          <p:nvPr/>
        </p:nvPicPr>
        <p:blipFill>
          <a:blip r:embed="rId5" cstate="print"/>
          <a:srcRect/>
          <a:stretch>
            <a:fillRect/>
          </a:stretch>
        </p:blipFill>
        <p:spPr bwMode="auto">
          <a:xfrm>
            <a:off x="8334375" y="2767544"/>
            <a:ext cx="587375" cy="316177"/>
          </a:xfrm>
          <a:prstGeom prst="rect">
            <a:avLst/>
          </a:prstGeom>
          <a:noFill/>
          <a:ln w="9525">
            <a:noFill/>
            <a:miter lim="800000"/>
            <a:headEnd/>
            <a:tailEnd/>
          </a:ln>
          <a:effectLst/>
        </p:spPr>
      </p:pic>
      <p:sp>
        <p:nvSpPr>
          <p:cNvPr id="2170" name="Line 122"/>
          <p:cNvSpPr>
            <a:spLocks noChangeShapeType="1"/>
          </p:cNvSpPr>
          <p:nvPr/>
        </p:nvSpPr>
        <p:spPr bwMode="auto">
          <a:xfrm flipH="1">
            <a:off x="2079625" y="2032000"/>
            <a:ext cx="79375" cy="47625"/>
          </a:xfrm>
          <a:prstGeom prst="line">
            <a:avLst/>
          </a:prstGeom>
          <a:noFill/>
          <a:ln w="9525">
            <a:solidFill>
              <a:schemeClr val="tx1"/>
            </a:solidFill>
            <a:round/>
            <a:headEnd/>
            <a:tailEnd type="triangle" w="med" len="med"/>
          </a:ln>
          <a:effectLst/>
        </p:spPr>
        <p:txBody>
          <a:bodyPr lIns="19029" tIns="9513" rIns="19029" bIns="9513"/>
          <a:lstStyle/>
          <a:p>
            <a:endParaRPr lang="en-US" dirty="0" smtClean="0">
              <a:solidFill>
                <a:srgbClr val="000000"/>
              </a:solidFill>
              <a:latin typeface="Arial" pitchFamily="34" charset="0"/>
            </a:endParaRPr>
          </a:p>
        </p:txBody>
      </p:sp>
      <p:sp>
        <p:nvSpPr>
          <p:cNvPr id="2168" name="Text Box 120"/>
          <p:cNvSpPr txBox="1">
            <a:spLocks noChangeArrowheads="1"/>
          </p:cNvSpPr>
          <p:nvPr/>
        </p:nvSpPr>
        <p:spPr bwMode="auto">
          <a:xfrm>
            <a:off x="2071480" y="1968500"/>
            <a:ext cx="174721" cy="65398"/>
          </a:xfrm>
          <a:prstGeom prst="rect">
            <a:avLst/>
          </a:prstGeom>
          <a:noFill/>
          <a:ln w="9525">
            <a:noFill/>
            <a:miter lim="800000"/>
            <a:headEnd/>
            <a:tailEnd/>
          </a:ln>
          <a:effectLst/>
        </p:spPr>
        <p:txBody>
          <a:bodyPr wrap="none" lIns="19029" tIns="9513" rIns="19029" bIns="9513">
            <a:spAutoFit/>
          </a:bodyPr>
          <a:lstStyle/>
          <a:p>
            <a:pPr defTabSz="913444"/>
            <a:r>
              <a:rPr lang="en-US" sz="300" b="1" dirty="0">
                <a:solidFill>
                  <a:srgbClr val="000000"/>
                </a:solidFill>
                <a:latin typeface="Arial Narrow" pitchFamily="34" charset="0"/>
              </a:rPr>
              <a:t>8’’ radius</a:t>
            </a:r>
          </a:p>
        </p:txBody>
      </p:sp>
      <p:sp>
        <p:nvSpPr>
          <p:cNvPr id="2180" name="AutoShape 132"/>
          <p:cNvSpPr>
            <a:spLocks noChangeArrowheads="1"/>
          </p:cNvSpPr>
          <p:nvPr/>
        </p:nvSpPr>
        <p:spPr bwMode="auto">
          <a:xfrm>
            <a:off x="7048500" y="5254625"/>
            <a:ext cx="15875" cy="15875"/>
          </a:xfrm>
          <a:prstGeom prst="flowChartConnector">
            <a:avLst/>
          </a:prstGeom>
          <a:solidFill>
            <a:schemeClr val="accent1"/>
          </a:solidFill>
          <a:ln w="9525">
            <a:solidFill>
              <a:schemeClr val="tx1"/>
            </a:solidFill>
            <a:round/>
            <a:headEnd/>
            <a:tailEnd/>
          </a:ln>
          <a:effectLst/>
        </p:spPr>
        <p:txBody>
          <a:bodyPr wrap="none" lIns="19029" tIns="9513" rIns="19029" bIns="9513" anchor="ctr"/>
          <a:lstStyle/>
          <a:p>
            <a:endParaRPr lang="en-US" dirty="0" smtClean="0">
              <a:solidFill>
                <a:srgbClr val="000000"/>
              </a:solidFill>
              <a:latin typeface="Arial" pitchFamily="34" charset="0"/>
            </a:endParaRPr>
          </a:p>
        </p:txBody>
      </p:sp>
      <p:sp>
        <p:nvSpPr>
          <p:cNvPr id="2181" name="Oval 133"/>
          <p:cNvSpPr>
            <a:spLocks noChangeArrowheads="1"/>
          </p:cNvSpPr>
          <p:nvPr/>
        </p:nvSpPr>
        <p:spPr bwMode="auto">
          <a:xfrm>
            <a:off x="6873875" y="5254625"/>
            <a:ext cx="381000" cy="15875"/>
          </a:xfrm>
          <a:prstGeom prst="ellipse">
            <a:avLst/>
          </a:prstGeom>
          <a:noFill/>
          <a:ln w="9525">
            <a:solidFill>
              <a:schemeClr val="tx1"/>
            </a:solidFill>
            <a:round/>
            <a:headEnd/>
            <a:tailEnd/>
          </a:ln>
          <a:effectLst/>
        </p:spPr>
        <p:txBody>
          <a:bodyPr wrap="none" lIns="19029" tIns="9513" rIns="19029" bIns="9513" anchor="ctr"/>
          <a:lstStyle/>
          <a:p>
            <a:endParaRPr lang="en-US" dirty="0" smtClean="0">
              <a:solidFill>
                <a:srgbClr val="000000"/>
              </a:solidFill>
              <a:latin typeface="Arial" pitchFamily="34" charset="0"/>
            </a:endParaRPr>
          </a:p>
        </p:txBody>
      </p:sp>
      <p:sp>
        <p:nvSpPr>
          <p:cNvPr id="2182" name="Text Box 134"/>
          <p:cNvSpPr txBox="1">
            <a:spLocks noChangeArrowheads="1"/>
          </p:cNvSpPr>
          <p:nvPr/>
        </p:nvSpPr>
        <p:spPr bwMode="auto">
          <a:xfrm>
            <a:off x="6985000" y="5143501"/>
            <a:ext cx="158750" cy="80783"/>
          </a:xfrm>
          <a:prstGeom prst="rect">
            <a:avLst/>
          </a:prstGeom>
          <a:noFill/>
          <a:ln w="9525">
            <a:noFill/>
            <a:miter lim="800000"/>
            <a:headEnd/>
            <a:tailEnd/>
          </a:ln>
          <a:effectLst/>
        </p:spPr>
        <p:txBody>
          <a:bodyPr lIns="19029" tIns="9513" rIns="19029" bIns="9513">
            <a:spAutoFit/>
          </a:bodyPr>
          <a:lstStyle/>
          <a:p>
            <a:pPr defTabSz="913444">
              <a:spcBef>
                <a:spcPct val="50000"/>
              </a:spcBef>
            </a:pPr>
            <a:r>
              <a:rPr lang="el-GR" sz="400" dirty="0">
                <a:solidFill>
                  <a:srgbClr val="000000"/>
                </a:solidFill>
                <a:latin typeface="Arial" pitchFamily="34" charset="0"/>
                <a:cs typeface="Arial" pitchFamily="34" charset="0"/>
              </a:rPr>
              <a:t>σ</a:t>
            </a:r>
            <a:r>
              <a:rPr lang="en-US" sz="400" dirty="0">
                <a:solidFill>
                  <a:srgbClr val="000000"/>
                </a:solidFill>
                <a:latin typeface="Arial" pitchFamily="34" charset="0"/>
                <a:cs typeface="Arial" pitchFamily="34" charset="0"/>
              </a:rPr>
              <a:t> = 2</a:t>
            </a:r>
            <a:endParaRPr lang="el-GR" sz="400" dirty="0">
              <a:solidFill>
                <a:srgbClr val="000000"/>
              </a:solidFill>
              <a:latin typeface="Arial" pitchFamily="34" charset="0"/>
              <a:cs typeface="Arial" pitchFamily="34" charset="0"/>
            </a:endParaRPr>
          </a:p>
        </p:txBody>
      </p:sp>
      <p:sp>
        <p:nvSpPr>
          <p:cNvPr id="2183" name="AutoShape 135"/>
          <p:cNvSpPr>
            <a:spLocks noChangeArrowheads="1"/>
          </p:cNvSpPr>
          <p:nvPr/>
        </p:nvSpPr>
        <p:spPr bwMode="auto">
          <a:xfrm>
            <a:off x="6683375" y="5016500"/>
            <a:ext cx="15875" cy="15875"/>
          </a:xfrm>
          <a:prstGeom prst="flowChartConnector">
            <a:avLst/>
          </a:prstGeom>
          <a:solidFill>
            <a:schemeClr val="accent1"/>
          </a:solidFill>
          <a:ln w="9525">
            <a:solidFill>
              <a:schemeClr val="tx1"/>
            </a:solidFill>
            <a:round/>
            <a:headEnd/>
            <a:tailEnd/>
          </a:ln>
          <a:effectLst/>
        </p:spPr>
        <p:txBody>
          <a:bodyPr wrap="none" lIns="19029" tIns="9513" rIns="19029" bIns="9513" anchor="ctr"/>
          <a:lstStyle/>
          <a:p>
            <a:endParaRPr lang="en-US" dirty="0" smtClean="0">
              <a:solidFill>
                <a:srgbClr val="000000"/>
              </a:solidFill>
              <a:latin typeface="Arial" pitchFamily="34" charset="0"/>
            </a:endParaRPr>
          </a:p>
        </p:txBody>
      </p:sp>
      <p:sp>
        <p:nvSpPr>
          <p:cNvPr id="2184" name="Oval 136"/>
          <p:cNvSpPr>
            <a:spLocks noChangeArrowheads="1"/>
          </p:cNvSpPr>
          <p:nvPr/>
        </p:nvSpPr>
        <p:spPr bwMode="auto">
          <a:xfrm>
            <a:off x="6667500" y="5000625"/>
            <a:ext cx="47625" cy="63500"/>
          </a:xfrm>
          <a:prstGeom prst="ellipse">
            <a:avLst/>
          </a:prstGeom>
          <a:noFill/>
          <a:ln w="9525">
            <a:solidFill>
              <a:schemeClr val="tx1"/>
            </a:solidFill>
            <a:round/>
            <a:headEnd/>
            <a:tailEnd/>
          </a:ln>
          <a:effectLst/>
        </p:spPr>
        <p:txBody>
          <a:bodyPr wrap="none" lIns="19029" tIns="9513" rIns="19029" bIns="9513" anchor="ctr"/>
          <a:lstStyle/>
          <a:p>
            <a:endParaRPr lang="en-US" dirty="0" smtClean="0">
              <a:solidFill>
                <a:srgbClr val="000000"/>
              </a:solidFill>
              <a:latin typeface="Arial" pitchFamily="34" charset="0"/>
            </a:endParaRPr>
          </a:p>
        </p:txBody>
      </p:sp>
      <p:sp>
        <p:nvSpPr>
          <p:cNvPr id="2185" name="Oval 137"/>
          <p:cNvSpPr>
            <a:spLocks noChangeArrowheads="1"/>
          </p:cNvSpPr>
          <p:nvPr/>
        </p:nvSpPr>
        <p:spPr bwMode="auto">
          <a:xfrm>
            <a:off x="6524625" y="5508625"/>
            <a:ext cx="31750" cy="31750"/>
          </a:xfrm>
          <a:prstGeom prst="ellipse">
            <a:avLst/>
          </a:prstGeom>
          <a:noFill/>
          <a:ln w="9525">
            <a:solidFill>
              <a:schemeClr val="tx1"/>
            </a:solidFill>
            <a:round/>
            <a:headEnd/>
            <a:tailEnd/>
          </a:ln>
          <a:effectLst/>
        </p:spPr>
        <p:txBody>
          <a:bodyPr wrap="none" lIns="19029" tIns="9513" rIns="19029" bIns="9513" anchor="ctr"/>
          <a:lstStyle/>
          <a:p>
            <a:endParaRPr lang="en-US" dirty="0" smtClean="0">
              <a:solidFill>
                <a:srgbClr val="000000"/>
              </a:solidFill>
              <a:latin typeface="Arial" pitchFamily="34" charset="0"/>
            </a:endParaRPr>
          </a:p>
        </p:txBody>
      </p:sp>
      <p:sp>
        <p:nvSpPr>
          <p:cNvPr id="2186" name="Text Box 138"/>
          <p:cNvSpPr txBox="1">
            <a:spLocks noChangeArrowheads="1"/>
          </p:cNvSpPr>
          <p:nvPr/>
        </p:nvSpPr>
        <p:spPr bwMode="auto">
          <a:xfrm>
            <a:off x="238074" y="5097529"/>
            <a:ext cx="38479" cy="128236"/>
          </a:xfrm>
          <a:prstGeom prst="rect">
            <a:avLst/>
          </a:prstGeom>
          <a:noFill/>
          <a:ln w="9525">
            <a:noFill/>
            <a:miter lim="800000"/>
            <a:headEnd/>
            <a:tailEnd/>
          </a:ln>
          <a:effectLst/>
        </p:spPr>
        <p:txBody>
          <a:bodyPr wrap="none" lIns="19029" tIns="9513" rIns="19029" bIns="9513">
            <a:spAutoFit/>
          </a:bodyPr>
          <a:lstStyle/>
          <a:p>
            <a:pPr defTabSz="913444"/>
            <a:endParaRPr lang="en-US" sz="700" dirty="0">
              <a:solidFill>
                <a:srgbClr val="000000"/>
              </a:solidFill>
              <a:latin typeface="Arial" pitchFamily="34" charset="0"/>
            </a:endParaRPr>
          </a:p>
        </p:txBody>
      </p:sp>
      <p:sp>
        <p:nvSpPr>
          <p:cNvPr id="2187" name="Text Box 139"/>
          <p:cNvSpPr txBox="1">
            <a:spLocks noChangeArrowheads="1"/>
          </p:cNvSpPr>
          <p:nvPr/>
        </p:nvSpPr>
        <p:spPr bwMode="auto">
          <a:xfrm>
            <a:off x="476250" y="4718182"/>
            <a:ext cx="635000" cy="173120"/>
          </a:xfrm>
          <a:prstGeom prst="rect">
            <a:avLst/>
          </a:prstGeom>
          <a:noFill/>
          <a:ln w="9525">
            <a:noFill/>
            <a:miter lim="800000"/>
            <a:headEnd/>
            <a:tailEnd/>
          </a:ln>
          <a:effectLst/>
        </p:spPr>
        <p:txBody>
          <a:bodyPr lIns="19029" tIns="9513" rIns="19029" bIns="9513">
            <a:spAutoFit/>
          </a:bodyPr>
          <a:lstStyle/>
          <a:p>
            <a:pPr defTabSz="913444"/>
            <a:r>
              <a:rPr lang="en-US" sz="500" dirty="0">
                <a:solidFill>
                  <a:srgbClr val="000000"/>
                </a:solidFill>
                <a:latin typeface="Arial" pitchFamily="34" charset="0"/>
              </a:rPr>
              <a:t>Shaft encoder disk and sensor</a:t>
            </a:r>
          </a:p>
        </p:txBody>
      </p:sp>
      <p:sp>
        <p:nvSpPr>
          <p:cNvPr id="2188" name="Text Box 140"/>
          <p:cNvSpPr txBox="1">
            <a:spLocks noChangeArrowheads="1"/>
          </p:cNvSpPr>
          <p:nvPr/>
        </p:nvSpPr>
        <p:spPr bwMode="auto">
          <a:xfrm>
            <a:off x="8080375" y="2762250"/>
            <a:ext cx="444500" cy="95250"/>
          </a:xfrm>
          <a:prstGeom prst="rect">
            <a:avLst/>
          </a:prstGeom>
          <a:noFill/>
          <a:ln w="9525">
            <a:noFill/>
            <a:miter lim="800000"/>
            <a:headEnd/>
            <a:tailEnd/>
          </a:ln>
          <a:effectLst/>
        </p:spPr>
        <p:txBody>
          <a:bodyPr wrap="none" lIns="19029" tIns="9513" rIns="19029" bIns="9513">
            <a:spAutoFit/>
          </a:bodyPr>
          <a:lstStyle/>
          <a:p>
            <a:pPr defTabSz="913444"/>
            <a:r>
              <a:rPr lang="en-US" sz="500" dirty="0">
                <a:solidFill>
                  <a:srgbClr val="000000"/>
                </a:solidFill>
                <a:latin typeface="Arial" pitchFamily="34" charset="0"/>
              </a:rPr>
              <a:t>Weight sensor</a:t>
            </a:r>
          </a:p>
        </p:txBody>
      </p:sp>
      <p:grpSp>
        <p:nvGrpSpPr>
          <p:cNvPr id="3" name="Group 903"/>
          <p:cNvGrpSpPr>
            <a:grpSpLocks/>
          </p:cNvGrpSpPr>
          <p:nvPr/>
        </p:nvGrpSpPr>
        <p:grpSpPr bwMode="auto">
          <a:xfrm>
            <a:off x="2948453" y="4003807"/>
            <a:ext cx="2925299" cy="1822318"/>
            <a:chOff x="8915" y="12048"/>
            <a:chExt cx="8845" cy="5510"/>
          </a:xfrm>
        </p:grpSpPr>
        <p:pic>
          <p:nvPicPr>
            <p:cNvPr id="2082" name="Picture 34"/>
            <p:cNvPicPr>
              <a:picLocks noChangeAspect="1" noChangeArrowheads="1"/>
            </p:cNvPicPr>
            <p:nvPr/>
          </p:nvPicPr>
          <p:blipFill>
            <a:blip r:embed="rId6" cstate="print"/>
            <a:srcRect/>
            <a:stretch>
              <a:fillRect/>
            </a:stretch>
          </p:blipFill>
          <p:spPr bwMode="auto">
            <a:xfrm>
              <a:off x="9072" y="12048"/>
              <a:ext cx="8688" cy="5510"/>
            </a:xfrm>
            <a:prstGeom prst="rect">
              <a:avLst/>
            </a:prstGeom>
            <a:noFill/>
            <a:ln w="9525">
              <a:noFill/>
              <a:miter lim="800000"/>
              <a:headEnd/>
              <a:tailEnd/>
            </a:ln>
            <a:effectLst/>
          </p:spPr>
        </p:pic>
        <p:sp>
          <p:nvSpPr>
            <p:cNvPr id="2848" name="Text Box 800"/>
            <p:cNvSpPr txBox="1">
              <a:spLocks noChangeArrowheads="1"/>
            </p:cNvSpPr>
            <p:nvPr/>
          </p:nvSpPr>
          <p:spPr bwMode="auto">
            <a:xfrm>
              <a:off x="8915" y="12528"/>
              <a:ext cx="2342" cy="1117"/>
            </a:xfrm>
            <a:prstGeom prst="rect">
              <a:avLst/>
            </a:prstGeom>
            <a:solidFill>
              <a:schemeClr val="bg1"/>
            </a:solidFill>
            <a:ln w="9525">
              <a:noFill/>
              <a:miter lim="800000"/>
              <a:headEnd/>
              <a:tailEnd/>
            </a:ln>
            <a:effectLst/>
          </p:spPr>
          <p:txBody>
            <a:bodyPr wrap="none">
              <a:spAutoFit/>
            </a:bodyPr>
            <a:lstStyle/>
            <a:p>
              <a:pPr defTabSz="913444"/>
              <a:r>
                <a:rPr lang="en-US" sz="900" dirty="0">
                  <a:solidFill>
                    <a:srgbClr val="000000"/>
                  </a:solidFill>
                  <a:latin typeface="Arial" pitchFamily="34" charset="0"/>
                </a:rPr>
                <a:t>Lifting </a:t>
              </a:r>
            </a:p>
            <a:p>
              <a:pPr defTabSz="913444"/>
              <a:r>
                <a:rPr lang="en-US" sz="900" dirty="0">
                  <a:solidFill>
                    <a:srgbClr val="000000"/>
                  </a:solidFill>
                  <a:latin typeface="Arial" pitchFamily="34" charset="0"/>
                </a:rPr>
                <a:t>Mechanism</a:t>
              </a:r>
            </a:p>
          </p:txBody>
        </p:sp>
        <p:sp>
          <p:nvSpPr>
            <p:cNvPr id="2852" name="Line 804"/>
            <p:cNvSpPr>
              <a:spLocks noChangeShapeType="1"/>
            </p:cNvSpPr>
            <p:nvPr/>
          </p:nvSpPr>
          <p:spPr bwMode="auto">
            <a:xfrm>
              <a:off x="10368" y="13488"/>
              <a:ext cx="0" cy="624"/>
            </a:xfrm>
            <a:prstGeom prst="line">
              <a:avLst/>
            </a:prstGeom>
            <a:noFill/>
            <a:ln w="101600">
              <a:solidFill>
                <a:srgbClr val="384EF4"/>
              </a:solidFill>
              <a:round/>
              <a:headEnd/>
              <a:tailEnd type="triangle" w="med" len="med"/>
            </a:ln>
            <a:effectLst/>
          </p:spPr>
          <p:txBody>
            <a:bodyPr/>
            <a:lstStyle/>
            <a:p>
              <a:endParaRPr lang="en-US" dirty="0" smtClean="0">
                <a:solidFill>
                  <a:srgbClr val="000000"/>
                </a:solidFill>
                <a:latin typeface="Arial" pitchFamily="34" charset="0"/>
              </a:endParaRPr>
            </a:p>
          </p:txBody>
        </p:sp>
      </p:grpSp>
      <p:grpSp>
        <p:nvGrpSpPr>
          <p:cNvPr id="4" name="Group 123"/>
          <p:cNvGrpSpPr>
            <a:grpSpLocks/>
          </p:cNvGrpSpPr>
          <p:nvPr/>
        </p:nvGrpSpPr>
        <p:grpSpPr bwMode="auto">
          <a:xfrm>
            <a:off x="6159500" y="4794250"/>
            <a:ext cx="1158875" cy="920750"/>
            <a:chOff x="2631" y="1616"/>
            <a:chExt cx="2603" cy="2084"/>
          </a:xfrm>
        </p:grpSpPr>
        <p:graphicFrame>
          <p:nvGraphicFramePr>
            <p:cNvPr id="2172" name="Object 124"/>
            <p:cNvGraphicFramePr>
              <a:graphicFrameLocks noChangeAspect="1"/>
            </p:cNvGraphicFramePr>
            <p:nvPr/>
          </p:nvGraphicFramePr>
          <p:xfrm>
            <a:off x="2631" y="1616"/>
            <a:ext cx="2603" cy="2084"/>
          </p:xfrm>
          <a:graphic>
            <a:graphicData uri="http://schemas.openxmlformats.org/presentationml/2006/ole">
              <mc:AlternateContent xmlns:mc="http://schemas.openxmlformats.org/markup-compatibility/2006">
                <mc:Choice xmlns:v="urn:schemas-microsoft-com:vml" Requires="v">
                  <p:oleObj spid="_x0000_s4112" name="Graph" r:id="rId7" imgW="4132800" imgH="3309120" progId="">
                    <p:embed/>
                  </p:oleObj>
                </mc:Choice>
                <mc:Fallback>
                  <p:oleObj name="Graph" r:id="rId7" imgW="4132800" imgH="330912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31" y="1616"/>
                          <a:ext cx="2603" cy="20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73" name="Line 125"/>
            <p:cNvSpPr>
              <a:spLocks noChangeShapeType="1"/>
            </p:cNvSpPr>
            <p:nvPr/>
          </p:nvSpPr>
          <p:spPr bwMode="auto">
            <a:xfrm flipV="1">
              <a:off x="4037" y="2614"/>
              <a:ext cx="0" cy="725"/>
            </a:xfrm>
            <a:prstGeom prst="line">
              <a:avLst/>
            </a:prstGeom>
            <a:noFill/>
            <a:ln w="34925">
              <a:solidFill>
                <a:srgbClr val="FF0000"/>
              </a:solidFill>
              <a:prstDash val="dash"/>
              <a:round/>
              <a:headEnd/>
              <a:tailEnd/>
            </a:ln>
            <a:effectLst/>
          </p:spPr>
          <p:txBody>
            <a:bodyPr/>
            <a:lstStyle/>
            <a:p>
              <a:endParaRPr lang="en-US" dirty="0" smtClean="0">
                <a:solidFill>
                  <a:srgbClr val="000000"/>
                </a:solidFill>
                <a:latin typeface="Arial" pitchFamily="34" charset="0"/>
              </a:endParaRPr>
            </a:p>
          </p:txBody>
        </p:sp>
        <p:sp>
          <p:nvSpPr>
            <p:cNvPr id="2174" name="Line 126"/>
            <p:cNvSpPr>
              <a:spLocks noChangeShapeType="1"/>
            </p:cNvSpPr>
            <p:nvPr/>
          </p:nvSpPr>
          <p:spPr bwMode="auto">
            <a:xfrm flipV="1">
              <a:off x="4014" y="2183"/>
              <a:ext cx="476" cy="431"/>
            </a:xfrm>
            <a:prstGeom prst="line">
              <a:avLst/>
            </a:prstGeom>
            <a:noFill/>
            <a:ln w="38100">
              <a:solidFill>
                <a:srgbClr val="FFFF00"/>
              </a:solidFill>
              <a:prstDash val="dash"/>
              <a:round/>
              <a:headEnd/>
              <a:tailEnd/>
            </a:ln>
            <a:effectLst/>
          </p:spPr>
          <p:txBody>
            <a:bodyPr/>
            <a:lstStyle/>
            <a:p>
              <a:endParaRPr lang="en-US" dirty="0" smtClean="0">
                <a:solidFill>
                  <a:srgbClr val="000000"/>
                </a:solidFill>
                <a:latin typeface="Arial" pitchFamily="34" charset="0"/>
              </a:endParaRPr>
            </a:p>
          </p:txBody>
        </p:sp>
        <p:sp>
          <p:nvSpPr>
            <p:cNvPr id="2175" name="Line 127"/>
            <p:cNvSpPr>
              <a:spLocks noChangeShapeType="1"/>
            </p:cNvSpPr>
            <p:nvPr/>
          </p:nvSpPr>
          <p:spPr bwMode="auto">
            <a:xfrm flipH="1">
              <a:off x="3129" y="2636"/>
              <a:ext cx="862" cy="0"/>
            </a:xfrm>
            <a:prstGeom prst="line">
              <a:avLst/>
            </a:prstGeom>
            <a:noFill/>
            <a:ln w="38100">
              <a:solidFill>
                <a:srgbClr val="00FF00"/>
              </a:solidFill>
              <a:prstDash val="dash"/>
              <a:round/>
              <a:headEnd/>
              <a:tailEnd/>
            </a:ln>
            <a:effectLst/>
          </p:spPr>
          <p:txBody>
            <a:bodyPr/>
            <a:lstStyle/>
            <a:p>
              <a:endParaRPr lang="en-US" dirty="0" smtClean="0">
                <a:solidFill>
                  <a:srgbClr val="000000"/>
                </a:solidFill>
                <a:latin typeface="Arial" pitchFamily="34" charset="0"/>
              </a:endParaRPr>
            </a:p>
          </p:txBody>
        </p:sp>
        <p:sp>
          <p:nvSpPr>
            <p:cNvPr id="2176" name="Line 128"/>
            <p:cNvSpPr>
              <a:spLocks noChangeShapeType="1"/>
            </p:cNvSpPr>
            <p:nvPr/>
          </p:nvSpPr>
          <p:spPr bwMode="auto">
            <a:xfrm flipH="1">
              <a:off x="4014" y="2636"/>
              <a:ext cx="0" cy="703"/>
            </a:xfrm>
            <a:prstGeom prst="line">
              <a:avLst/>
            </a:prstGeom>
            <a:noFill/>
            <a:ln w="38100">
              <a:solidFill>
                <a:srgbClr val="00FF00"/>
              </a:solidFill>
              <a:prstDash val="dash"/>
              <a:round/>
              <a:headEnd/>
              <a:tailEnd/>
            </a:ln>
            <a:effectLst/>
          </p:spPr>
          <p:txBody>
            <a:bodyPr/>
            <a:lstStyle/>
            <a:p>
              <a:endParaRPr lang="en-US" dirty="0" smtClean="0">
                <a:solidFill>
                  <a:srgbClr val="000000"/>
                </a:solidFill>
                <a:latin typeface="Arial" pitchFamily="34" charset="0"/>
              </a:endParaRPr>
            </a:p>
          </p:txBody>
        </p:sp>
        <p:sp>
          <p:nvSpPr>
            <p:cNvPr id="2177" name="Line 129"/>
            <p:cNvSpPr>
              <a:spLocks noChangeShapeType="1"/>
            </p:cNvSpPr>
            <p:nvPr/>
          </p:nvSpPr>
          <p:spPr bwMode="auto">
            <a:xfrm flipV="1">
              <a:off x="3129" y="2614"/>
              <a:ext cx="908" cy="0"/>
            </a:xfrm>
            <a:prstGeom prst="line">
              <a:avLst/>
            </a:prstGeom>
            <a:noFill/>
            <a:ln w="38100">
              <a:solidFill>
                <a:srgbClr val="FFFF00"/>
              </a:solidFill>
              <a:prstDash val="dash"/>
              <a:round/>
              <a:headEnd/>
              <a:tailEnd/>
            </a:ln>
            <a:effectLst/>
          </p:spPr>
          <p:txBody>
            <a:bodyPr/>
            <a:lstStyle/>
            <a:p>
              <a:endParaRPr lang="en-US" dirty="0" smtClean="0">
                <a:solidFill>
                  <a:srgbClr val="000000"/>
                </a:solidFill>
                <a:latin typeface="Arial" pitchFamily="34" charset="0"/>
              </a:endParaRPr>
            </a:p>
          </p:txBody>
        </p:sp>
        <p:sp>
          <p:nvSpPr>
            <p:cNvPr id="2178" name="Line 130"/>
            <p:cNvSpPr>
              <a:spLocks noChangeShapeType="1"/>
            </p:cNvSpPr>
            <p:nvPr/>
          </p:nvSpPr>
          <p:spPr bwMode="auto">
            <a:xfrm flipV="1">
              <a:off x="4037" y="2183"/>
              <a:ext cx="521" cy="453"/>
            </a:xfrm>
            <a:prstGeom prst="line">
              <a:avLst/>
            </a:prstGeom>
            <a:noFill/>
            <a:ln w="34925">
              <a:solidFill>
                <a:srgbClr val="FF0000"/>
              </a:solidFill>
              <a:prstDash val="dash"/>
              <a:round/>
              <a:headEnd/>
              <a:tailEnd/>
            </a:ln>
            <a:effectLst/>
          </p:spPr>
          <p:txBody>
            <a:bodyPr/>
            <a:lstStyle/>
            <a:p>
              <a:endParaRPr lang="en-US" dirty="0" smtClean="0">
                <a:solidFill>
                  <a:srgbClr val="000000"/>
                </a:solidFill>
                <a:latin typeface="Arial" pitchFamily="34" charset="0"/>
              </a:endParaRPr>
            </a:p>
          </p:txBody>
        </p:sp>
      </p:grpSp>
      <p:pic>
        <p:nvPicPr>
          <p:cNvPr id="2847" name="Picture 799"/>
          <p:cNvPicPr>
            <a:picLocks noChangeAspect="1" noChangeArrowheads="1"/>
          </p:cNvPicPr>
          <p:nvPr/>
        </p:nvPicPr>
        <p:blipFill>
          <a:blip r:embed="rId9" cstate="print"/>
          <a:srcRect/>
          <a:stretch>
            <a:fillRect/>
          </a:stretch>
        </p:blipFill>
        <p:spPr bwMode="auto">
          <a:xfrm>
            <a:off x="6152224" y="1060324"/>
            <a:ext cx="698500" cy="453099"/>
          </a:xfrm>
          <a:prstGeom prst="rect">
            <a:avLst/>
          </a:prstGeom>
          <a:noFill/>
          <a:ln w="9525">
            <a:noFill/>
            <a:miter lim="800000"/>
            <a:headEnd/>
            <a:tailEnd/>
          </a:ln>
          <a:effectLst/>
        </p:spPr>
      </p:pic>
      <p:sp>
        <p:nvSpPr>
          <p:cNvPr id="2853" name="Text Box 805"/>
          <p:cNvSpPr txBox="1">
            <a:spLocks noChangeArrowheads="1"/>
          </p:cNvSpPr>
          <p:nvPr/>
        </p:nvSpPr>
        <p:spPr bwMode="auto">
          <a:xfrm>
            <a:off x="6040884" y="1518715"/>
            <a:ext cx="928126" cy="142339"/>
          </a:xfrm>
          <a:prstGeom prst="rect">
            <a:avLst/>
          </a:prstGeom>
          <a:noFill/>
          <a:ln w="9525">
            <a:noFill/>
            <a:miter lim="800000"/>
            <a:headEnd/>
            <a:tailEnd/>
          </a:ln>
          <a:effectLst/>
        </p:spPr>
        <p:txBody>
          <a:bodyPr wrap="none" lIns="19029" tIns="9513" rIns="19029" bIns="9513">
            <a:spAutoFit/>
          </a:bodyPr>
          <a:lstStyle/>
          <a:p>
            <a:pPr defTabSz="913444"/>
            <a:r>
              <a:rPr lang="en-US" sz="400" dirty="0">
                <a:solidFill>
                  <a:srgbClr val="000000"/>
                </a:solidFill>
                <a:latin typeface="Arial" pitchFamily="34" charset="0"/>
              </a:rPr>
              <a:t>An array of six sensors as they </a:t>
            </a:r>
          </a:p>
          <a:p>
            <a:pPr defTabSz="913444"/>
            <a:r>
              <a:rPr lang="en-US" sz="400" dirty="0">
                <a:solidFill>
                  <a:srgbClr val="000000"/>
                </a:solidFill>
                <a:latin typeface="Arial" pitchFamily="34" charset="0"/>
              </a:rPr>
              <a:t>move over a black line from right to left</a:t>
            </a:r>
          </a:p>
        </p:txBody>
      </p:sp>
      <p:sp>
        <p:nvSpPr>
          <p:cNvPr id="2854" name="Text Box 806"/>
          <p:cNvSpPr txBox="1">
            <a:spLocks noChangeArrowheads="1"/>
          </p:cNvSpPr>
          <p:nvPr/>
        </p:nvSpPr>
        <p:spPr bwMode="auto">
          <a:xfrm>
            <a:off x="6147978" y="5683251"/>
            <a:ext cx="1227888" cy="327005"/>
          </a:xfrm>
          <a:prstGeom prst="rect">
            <a:avLst/>
          </a:prstGeom>
          <a:noFill/>
          <a:ln w="9525">
            <a:noFill/>
            <a:miter lim="800000"/>
            <a:headEnd/>
            <a:tailEnd/>
          </a:ln>
          <a:effectLst/>
        </p:spPr>
        <p:txBody>
          <a:bodyPr wrap="none" lIns="19029" tIns="9513" rIns="19029" bIns="9513">
            <a:spAutoFit/>
          </a:bodyPr>
          <a:lstStyle/>
          <a:p>
            <a:pPr defTabSz="913444"/>
            <a:r>
              <a:rPr lang="en-US" sz="400" dirty="0">
                <a:solidFill>
                  <a:srgbClr val="000000"/>
                </a:solidFill>
                <a:latin typeface="Arial" pitchFamily="34" charset="0"/>
              </a:rPr>
              <a:t>The three regions representing the colors </a:t>
            </a:r>
          </a:p>
          <a:p>
            <a:pPr defTabSz="913444"/>
            <a:r>
              <a:rPr lang="en-US" sz="400" dirty="0">
                <a:solidFill>
                  <a:srgbClr val="000000"/>
                </a:solidFill>
                <a:latin typeface="Arial" pitchFamily="34" charset="0"/>
              </a:rPr>
              <a:t>of the bins: yellow, red and green. The frequency </a:t>
            </a:r>
          </a:p>
          <a:p>
            <a:pPr defTabSz="913444"/>
            <a:r>
              <a:rPr lang="en-US" sz="400" dirty="0">
                <a:solidFill>
                  <a:srgbClr val="000000"/>
                </a:solidFill>
                <a:latin typeface="Arial" pitchFamily="34" charset="0"/>
              </a:rPr>
              <a:t>ratios were used to set the thresholds (dotted lines) </a:t>
            </a:r>
          </a:p>
          <a:p>
            <a:pPr defTabSz="913444"/>
            <a:r>
              <a:rPr lang="en-US" sz="400" dirty="0">
                <a:solidFill>
                  <a:srgbClr val="000000"/>
                </a:solidFill>
                <a:latin typeface="Arial" pitchFamily="34" charset="0"/>
              </a:rPr>
              <a:t>for the three regions. This graph shows ten test </a:t>
            </a:r>
          </a:p>
          <a:p>
            <a:pPr defTabSz="913444"/>
            <a:r>
              <a:rPr lang="en-US" sz="400" dirty="0">
                <a:solidFill>
                  <a:srgbClr val="000000"/>
                </a:solidFill>
                <a:latin typeface="Arial" pitchFamily="34" charset="0"/>
              </a:rPr>
              <a:t>values for each color.   </a:t>
            </a:r>
          </a:p>
        </p:txBody>
      </p:sp>
      <p:grpSp>
        <p:nvGrpSpPr>
          <p:cNvPr id="5" name="Group 899"/>
          <p:cNvGrpSpPr>
            <a:grpSpLocks/>
          </p:cNvGrpSpPr>
          <p:nvPr/>
        </p:nvGrpSpPr>
        <p:grpSpPr bwMode="auto">
          <a:xfrm>
            <a:off x="7508875" y="3077105"/>
            <a:ext cx="1460500" cy="1063625"/>
            <a:chOff x="22704" y="9264"/>
            <a:chExt cx="4416" cy="3216"/>
          </a:xfrm>
        </p:grpSpPr>
        <p:grpSp>
          <p:nvGrpSpPr>
            <p:cNvPr id="6" name="Group 881"/>
            <p:cNvGrpSpPr>
              <a:grpSpLocks/>
            </p:cNvGrpSpPr>
            <p:nvPr/>
          </p:nvGrpSpPr>
          <p:grpSpPr bwMode="auto">
            <a:xfrm>
              <a:off x="22704" y="9264"/>
              <a:ext cx="4416" cy="3216"/>
              <a:chOff x="22704" y="9456"/>
              <a:chExt cx="4416" cy="3216"/>
            </a:xfrm>
          </p:grpSpPr>
          <p:grpSp>
            <p:nvGrpSpPr>
              <p:cNvPr id="7" name="Group 870"/>
              <p:cNvGrpSpPr>
                <a:grpSpLocks/>
              </p:cNvGrpSpPr>
              <p:nvPr/>
            </p:nvGrpSpPr>
            <p:grpSpPr bwMode="auto">
              <a:xfrm>
                <a:off x="22831" y="9456"/>
                <a:ext cx="4289" cy="3216"/>
                <a:chOff x="1620" y="1440"/>
                <a:chExt cx="8813" cy="3750"/>
              </a:xfrm>
            </p:grpSpPr>
            <p:pic>
              <p:nvPicPr>
                <p:cNvPr id="2919" name="Picture 871"/>
                <p:cNvPicPr>
                  <a:picLocks noChangeAspect="1" noChangeArrowheads="1"/>
                </p:cNvPicPr>
                <p:nvPr/>
              </p:nvPicPr>
              <p:blipFill>
                <a:blip r:embed="rId10" cstate="print"/>
                <a:srcRect/>
                <a:stretch>
                  <a:fillRect/>
                </a:stretch>
              </p:blipFill>
              <p:spPr bwMode="auto">
                <a:xfrm>
                  <a:off x="1808" y="1440"/>
                  <a:ext cx="8625" cy="3750"/>
                </a:xfrm>
                <a:prstGeom prst="rect">
                  <a:avLst/>
                </a:prstGeom>
                <a:noFill/>
                <a:ln w="9525">
                  <a:noFill/>
                  <a:miter lim="800000"/>
                  <a:headEnd/>
                  <a:tailEnd/>
                </a:ln>
              </p:spPr>
            </p:pic>
            <p:sp>
              <p:nvSpPr>
                <p:cNvPr id="2920" name="Text Box 872"/>
                <p:cNvSpPr txBox="1">
                  <a:spLocks noChangeArrowheads="1"/>
                </p:cNvSpPr>
                <p:nvPr/>
              </p:nvSpPr>
              <p:spPr bwMode="auto">
                <a:xfrm>
                  <a:off x="1650" y="2340"/>
                  <a:ext cx="360" cy="360"/>
                </a:xfrm>
                <a:prstGeom prst="rect">
                  <a:avLst/>
                </a:prstGeom>
                <a:solidFill>
                  <a:srgbClr val="FFFFFF"/>
                </a:solidFill>
                <a:ln w="9525">
                  <a:noFill/>
                  <a:miter lim="800000"/>
                  <a:headEnd/>
                  <a:tailEnd/>
                </a:ln>
              </p:spPr>
              <p:txBody>
                <a:bodyPr/>
                <a:lstStyle/>
                <a:p>
                  <a:pPr defTabSz="913444"/>
                  <a:endParaRPr lang="en-US" dirty="0" smtClean="0">
                    <a:solidFill>
                      <a:srgbClr val="000000"/>
                    </a:solidFill>
                    <a:latin typeface="Arial" pitchFamily="34" charset="0"/>
                  </a:endParaRPr>
                </a:p>
              </p:txBody>
            </p:sp>
            <p:sp>
              <p:nvSpPr>
                <p:cNvPr id="2921" name="Text Box 873"/>
                <p:cNvSpPr txBox="1">
                  <a:spLocks noChangeArrowheads="1"/>
                </p:cNvSpPr>
                <p:nvPr/>
              </p:nvSpPr>
              <p:spPr bwMode="auto">
                <a:xfrm>
                  <a:off x="1650" y="3060"/>
                  <a:ext cx="360" cy="360"/>
                </a:xfrm>
                <a:prstGeom prst="rect">
                  <a:avLst/>
                </a:prstGeom>
                <a:solidFill>
                  <a:srgbClr val="FFFFFF"/>
                </a:solidFill>
                <a:ln w="9525">
                  <a:noFill/>
                  <a:miter lim="800000"/>
                  <a:headEnd/>
                  <a:tailEnd/>
                </a:ln>
              </p:spPr>
              <p:txBody>
                <a:bodyPr/>
                <a:lstStyle/>
                <a:p>
                  <a:pPr defTabSz="913444"/>
                  <a:endParaRPr lang="en-US" dirty="0" smtClean="0">
                    <a:solidFill>
                      <a:srgbClr val="000000"/>
                    </a:solidFill>
                    <a:latin typeface="Arial" pitchFamily="34" charset="0"/>
                  </a:endParaRPr>
                </a:p>
              </p:txBody>
            </p:sp>
            <p:sp>
              <p:nvSpPr>
                <p:cNvPr id="2922" name="Text Box 874"/>
                <p:cNvSpPr txBox="1">
                  <a:spLocks noChangeArrowheads="1"/>
                </p:cNvSpPr>
                <p:nvPr/>
              </p:nvSpPr>
              <p:spPr bwMode="auto">
                <a:xfrm>
                  <a:off x="1620" y="3780"/>
                  <a:ext cx="360" cy="360"/>
                </a:xfrm>
                <a:prstGeom prst="rect">
                  <a:avLst/>
                </a:prstGeom>
                <a:solidFill>
                  <a:srgbClr val="FFFFFF"/>
                </a:solidFill>
                <a:ln w="9525">
                  <a:noFill/>
                  <a:miter lim="800000"/>
                  <a:headEnd/>
                  <a:tailEnd/>
                </a:ln>
              </p:spPr>
              <p:txBody>
                <a:bodyPr/>
                <a:lstStyle/>
                <a:p>
                  <a:pPr defTabSz="913444"/>
                  <a:endParaRPr lang="en-US" dirty="0" smtClean="0">
                    <a:solidFill>
                      <a:srgbClr val="000000"/>
                    </a:solidFill>
                    <a:latin typeface="Arial" pitchFamily="34" charset="0"/>
                  </a:endParaRPr>
                </a:p>
              </p:txBody>
            </p:sp>
            <p:sp>
              <p:nvSpPr>
                <p:cNvPr id="2923" name="Text Box 875"/>
                <p:cNvSpPr txBox="1">
                  <a:spLocks noChangeArrowheads="1"/>
                </p:cNvSpPr>
                <p:nvPr/>
              </p:nvSpPr>
              <p:spPr bwMode="auto">
                <a:xfrm>
                  <a:off x="1635" y="1620"/>
                  <a:ext cx="360" cy="360"/>
                </a:xfrm>
                <a:prstGeom prst="rect">
                  <a:avLst/>
                </a:prstGeom>
                <a:solidFill>
                  <a:srgbClr val="FFFFFF"/>
                </a:solidFill>
                <a:ln w="9525">
                  <a:noFill/>
                  <a:miter lim="800000"/>
                  <a:headEnd/>
                  <a:tailEnd/>
                </a:ln>
              </p:spPr>
              <p:txBody>
                <a:bodyPr/>
                <a:lstStyle/>
                <a:p>
                  <a:pPr defTabSz="913444"/>
                  <a:endParaRPr lang="en-US" dirty="0" smtClean="0">
                    <a:solidFill>
                      <a:srgbClr val="000000"/>
                    </a:solidFill>
                    <a:latin typeface="Arial" pitchFamily="34" charset="0"/>
                  </a:endParaRPr>
                </a:p>
              </p:txBody>
            </p:sp>
          </p:grpSp>
          <p:sp>
            <p:nvSpPr>
              <p:cNvPr id="2924" name="Text Box 876"/>
              <p:cNvSpPr txBox="1">
                <a:spLocks noChangeArrowheads="1"/>
              </p:cNvSpPr>
              <p:nvPr/>
            </p:nvSpPr>
            <p:spPr bwMode="auto">
              <a:xfrm>
                <a:off x="22768" y="9638"/>
                <a:ext cx="525" cy="403"/>
              </a:xfrm>
              <a:prstGeom prst="rect">
                <a:avLst/>
              </a:prstGeom>
              <a:noFill/>
              <a:ln w="9525">
                <a:noFill/>
                <a:miter lim="800000"/>
                <a:headEnd/>
                <a:tailEnd/>
              </a:ln>
            </p:spPr>
            <p:txBody>
              <a:bodyPr/>
              <a:lstStyle/>
              <a:p>
                <a:pPr algn="l" defTabSz="913444"/>
                <a:r>
                  <a:rPr lang="en-US" sz="400" dirty="0">
                    <a:solidFill>
                      <a:srgbClr val="000000"/>
                    </a:solidFill>
                    <a:latin typeface="Arial Narrow" pitchFamily="34" charset="0"/>
                  </a:rPr>
                  <a:t>1.0</a:t>
                </a:r>
                <a:endParaRPr lang="en-US" dirty="0" smtClean="0">
                  <a:solidFill>
                    <a:srgbClr val="000000"/>
                  </a:solidFill>
                  <a:latin typeface="Arial" pitchFamily="34" charset="0"/>
                </a:endParaRPr>
              </a:p>
            </p:txBody>
          </p:sp>
          <p:sp>
            <p:nvSpPr>
              <p:cNvPr id="2925" name="Text Box 877"/>
              <p:cNvSpPr txBox="1">
                <a:spLocks noChangeArrowheads="1"/>
              </p:cNvSpPr>
              <p:nvPr/>
            </p:nvSpPr>
            <p:spPr bwMode="auto">
              <a:xfrm>
                <a:off x="22713" y="10210"/>
                <a:ext cx="525" cy="335"/>
              </a:xfrm>
              <a:prstGeom prst="rect">
                <a:avLst/>
              </a:prstGeom>
              <a:noFill/>
              <a:ln w="9525">
                <a:noFill/>
                <a:miter lim="800000"/>
                <a:headEnd/>
                <a:tailEnd/>
              </a:ln>
            </p:spPr>
            <p:txBody>
              <a:bodyPr/>
              <a:lstStyle/>
              <a:p>
                <a:pPr algn="l" defTabSz="913444"/>
                <a:r>
                  <a:rPr lang="en-US" sz="400" dirty="0">
                    <a:solidFill>
                      <a:srgbClr val="000000"/>
                    </a:solidFill>
                    <a:latin typeface="Arial Narrow" pitchFamily="34" charset="0"/>
                  </a:rPr>
                  <a:t>0.75</a:t>
                </a:r>
                <a:endParaRPr lang="en-US" dirty="0" smtClean="0">
                  <a:solidFill>
                    <a:srgbClr val="000000"/>
                  </a:solidFill>
                  <a:latin typeface="Arial" pitchFamily="34" charset="0"/>
                </a:endParaRPr>
              </a:p>
            </p:txBody>
          </p:sp>
          <p:sp>
            <p:nvSpPr>
              <p:cNvPr id="2926" name="Text Box 878"/>
              <p:cNvSpPr txBox="1">
                <a:spLocks noChangeArrowheads="1"/>
              </p:cNvSpPr>
              <p:nvPr/>
            </p:nvSpPr>
            <p:spPr bwMode="auto">
              <a:xfrm>
                <a:off x="22775" y="10793"/>
                <a:ext cx="526" cy="385"/>
              </a:xfrm>
              <a:prstGeom prst="rect">
                <a:avLst/>
              </a:prstGeom>
              <a:noFill/>
              <a:ln w="9525">
                <a:noFill/>
                <a:miter lim="800000"/>
                <a:headEnd/>
                <a:tailEnd/>
              </a:ln>
            </p:spPr>
            <p:txBody>
              <a:bodyPr/>
              <a:lstStyle/>
              <a:p>
                <a:pPr algn="l" defTabSz="913444"/>
                <a:r>
                  <a:rPr lang="en-US" sz="400" dirty="0">
                    <a:solidFill>
                      <a:srgbClr val="000000"/>
                    </a:solidFill>
                    <a:latin typeface="Arial Narrow" pitchFamily="34" charset="0"/>
                  </a:rPr>
                  <a:t>0.5</a:t>
                </a:r>
                <a:endParaRPr lang="en-US" dirty="0" smtClean="0">
                  <a:solidFill>
                    <a:srgbClr val="000000"/>
                  </a:solidFill>
                  <a:latin typeface="Arial" pitchFamily="34" charset="0"/>
                </a:endParaRPr>
              </a:p>
            </p:txBody>
          </p:sp>
          <p:sp>
            <p:nvSpPr>
              <p:cNvPr id="2927" name="Text Box 879"/>
              <p:cNvSpPr txBox="1">
                <a:spLocks noChangeArrowheads="1"/>
              </p:cNvSpPr>
              <p:nvPr/>
            </p:nvSpPr>
            <p:spPr bwMode="auto">
              <a:xfrm>
                <a:off x="22704" y="11376"/>
                <a:ext cx="525" cy="412"/>
              </a:xfrm>
              <a:prstGeom prst="rect">
                <a:avLst/>
              </a:prstGeom>
              <a:noFill/>
              <a:ln w="9525">
                <a:noFill/>
                <a:miter lim="800000"/>
                <a:headEnd/>
                <a:tailEnd/>
              </a:ln>
            </p:spPr>
            <p:txBody>
              <a:bodyPr/>
              <a:lstStyle/>
              <a:p>
                <a:pPr algn="l" defTabSz="913444"/>
                <a:r>
                  <a:rPr lang="en-US" sz="400" dirty="0">
                    <a:solidFill>
                      <a:srgbClr val="000000"/>
                    </a:solidFill>
                    <a:latin typeface="Arial Narrow" pitchFamily="34" charset="0"/>
                  </a:rPr>
                  <a:t>0.25</a:t>
                </a:r>
                <a:endParaRPr lang="en-US" dirty="0" smtClean="0">
                  <a:solidFill>
                    <a:srgbClr val="000000"/>
                  </a:solidFill>
                  <a:latin typeface="Arial" pitchFamily="34" charset="0"/>
                </a:endParaRPr>
              </a:p>
            </p:txBody>
          </p:sp>
        </p:grpSp>
        <p:grpSp>
          <p:nvGrpSpPr>
            <p:cNvPr id="8" name="Group 893"/>
            <p:cNvGrpSpPr>
              <a:grpSpLocks/>
            </p:cNvGrpSpPr>
            <p:nvPr/>
          </p:nvGrpSpPr>
          <p:grpSpPr bwMode="auto">
            <a:xfrm>
              <a:off x="23388" y="9684"/>
              <a:ext cx="1224" cy="632"/>
              <a:chOff x="5040" y="1260"/>
              <a:chExt cx="3060" cy="1581"/>
            </a:xfrm>
          </p:grpSpPr>
          <p:sp>
            <p:nvSpPr>
              <p:cNvPr id="2942" name="Text Box 894"/>
              <p:cNvSpPr txBox="1">
                <a:spLocks noChangeArrowheads="1"/>
              </p:cNvSpPr>
              <p:nvPr/>
            </p:nvSpPr>
            <p:spPr bwMode="auto">
              <a:xfrm>
                <a:off x="5040" y="1260"/>
                <a:ext cx="3060" cy="1581"/>
              </a:xfrm>
              <a:prstGeom prst="rect">
                <a:avLst/>
              </a:prstGeom>
              <a:solidFill>
                <a:srgbClr val="FFFFFF"/>
              </a:solidFill>
              <a:ln w="9525">
                <a:noFill/>
                <a:miter lim="800000"/>
                <a:headEnd/>
                <a:tailEnd/>
              </a:ln>
            </p:spPr>
            <p:txBody>
              <a:bodyPr/>
              <a:lstStyle/>
              <a:p>
                <a:pPr algn="l" defTabSz="913444"/>
                <a:r>
                  <a:rPr lang="en-US" sz="200" dirty="0">
                    <a:solidFill>
                      <a:srgbClr val="000000"/>
                    </a:solidFill>
                    <a:latin typeface="Times New Roman" pitchFamily="18" charset="0"/>
                  </a:rPr>
                  <a:t>                </a:t>
                </a:r>
                <a:r>
                  <a:rPr lang="en-US" sz="400" dirty="0">
                    <a:solidFill>
                      <a:srgbClr val="000000"/>
                    </a:solidFill>
                    <a:latin typeface="Times New Roman" pitchFamily="18" charset="0"/>
                  </a:rPr>
                  <a:t>Heavy</a:t>
                </a:r>
              </a:p>
              <a:p>
                <a:pPr algn="l" defTabSz="913444"/>
                <a:r>
                  <a:rPr lang="en-US" sz="200" dirty="0">
                    <a:solidFill>
                      <a:srgbClr val="000000"/>
                    </a:solidFill>
                    <a:latin typeface="Times New Roman" pitchFamily="18" charset="0"/>
                  </a:rPr>
                  <a:t>                </a:t>
                </a:r>
                <a:r>
                  <a:rPr lang="en-US" sz="400" dirty="0">
                    <a:solidFill>
                      <a:srgbClr val="000000"/>
                    </a:solidFill>
                    <a:latin typeface="Times New Roman" pitchFamily="18" charset="0"/>
                  </a:rPr>
                  <a:t>Medium</a:t>
                </a:r>
              </a:p>
              <a:p>
                <a:pPr algn="l" defTabSz="913444"/>
                <a:r>
                  <a:rPr lang="en-US" sz="400" dirty="0">
                    <a:solidFill>
                      <a:srgbClr val="000000"/>
                    </a:solidFill>
                    <a:latin typeface="Times New Roman" pitchFamily="18" charset="0"/>
                  </a:rPr>
                  <a:t>           Light</a:t>
                </a:r>
              </a:p>
              <a:p>
                <a:pPr defTabSz="913444"/>
                <a:endParaRPr lang="en-US" dirty="0" smtClean="0">
                  <a:solidFill>
                    <a:srgbClr val="000000"/>
                  </a:solidFill>
                  <a:latin typeface="Arial" pitchFamily="34" charset="0"/>
                </a:endParaRPr>
              </a:p>
            </p:txBody>
          </p:sp>
          <p:sp>
            <p:nvSpPr>
              <p:cNvPr id="2943" name="Line 895"/>
              <p:cNvSpPr>
                <a:spLocks noChangeShapeType="1"/>
              </p:cNvSpPr>
              <p:nvPr/>
            </p:nvSpPr>
            <p:spPr bwMode="auto">
              <a:xfrm>
                <a:off x="5295" y="1552"/>
                <a:ext cx="765" cy="0"/>
              </a:xfrm>
              <a:prstGeom prst="line">
                <a:avLst/>
              </a:prstGeom>
              <a:noFill/>
              <a:ln w="9525">
                <a:solidFill>
                  <a:srgbClr val="FF0000"/>
                </a:solidFill>
                <a:round/>
                <a:headEnd/>
                <a:tailEnd/>
              </a:ln>
            </p:spPr>
            <p:txBody>
              <a:bodyPr/>
              <a:lstStyle/>
              <a:p>
                <a:endParaRPr lang="en-US" dirty="0" smtClean="0">
                  <a:solidFill>
                    <a:srgbClr val="000000"/>
                  </a:solidFill>
                  <a:latin typeface="Arial" pitchFamily="34" charset="0"/>
                </a:endParaRPr>
              </a:p>
            </p:txBody>
          </p:sp>
          <p:sp>
            <p:nvSpPr>
              <p:cNvPr id="2944" name="Line 896"/>
              <p:cNvSpPr>
                <a:spLocks noChangeShapeType="1"/>
              </p:cNvSpPr>
              <p:nvPr/>
            </p:nvSpPr>
            <p:spPr bwMode="auto">
              <a:xfrm>
                <a:off x="5295" y="1980"/>
                <a:ext cx="765" cy="0"/>
              </a:xfrm>
              <a:prstGeom prst="line">
                <a:avLst/>
              </a:prstGeom>
              <a:noFill/>
              <a:ln w="9525">
                <a:solidFill>
                  <a:srgbClr val="00FF00"/>
                </a:solidFill>
                <a:round/>
                <a:headEnd/>
                <a:tailEnd/>
              </a:ln>
            </p:spPr>
            <p:txBody>
              <a:bodyPr/>
              <a:lstStyle/>
              <a:p>
                <a:endParaRPr lang="en-US" dirty="0" smtClean="0">
                  <a:solidFill>
                    <a:srgbClr val="000000"/>
                  </a:solidFill>
                  <a:latin typeface="Arial" pitchFamily="34" charset="0"/>
                </a:endParaRPr>
              </a:p>
            </p:txBody>
          </p:sp>
          <p:sp>
            <p:nvSpPr>
              <p:cNvPr id="2945" name="Line 897"/>
              <p:cNvSpPr>
                <a:spLocks noChangeShapeType="1"/>
              </p:cNvSpPr>
              <p:nvPr/>
            </p:nvSpPr>
            <p:spPr bwMode="auto">
              <a:xfrm>
                <a:off x="5295" y="2355"/>
                <a:ext cx="765" cy="0"/>
              </a:xfrm>
              <a:prstGeom prst="line">
                <a:avLst/>
              </a:prstGeom>
              <a:noFill/>
              <a:ln w="9525">
                <a:solidFill>
                  <a:srgbClr val="0000FF"/>
                </a:solidFill>
                <a:round/>
                <a:headEnd/>
                <a:tailEnd/>
              </a:ln>
            </p:spPr>
            <p:txBody>
              <a:bodyPr/>
              <a:lstStyle/>
              <a:p>
                <a:endParaRPr lang="en-US" dirty="0" smtClean="0">
                  <a:solidFill>
                    <a:srgbClr val="000000"/>
                  </a:solidFill>
                  <a:latin typeface="Arial" pitchFamily="34" charset="0"/>
                </a:endParaRPr>
              </a:p>
            </p:txBody>
          </p:sp>
        </p:grpSp>
      </p:grpSp>
      <p:sp>
        <p:nvSpPr>
          <p:cNvPr id="2946" name="Text Box 898"/>
          <p:cNvSpPr txBox="1">
            <a:spLocks noChangeArrowheads="1"/>
          </p:cNvSpPr>
          <p:nvPr/>
        </p:nvSpPr>
        <p:spPr bwMode="auto">
          <a:xfrm>
            <a:off x="7620000" y="4093104"/>
            <a:ext cx="1317625" cy="146182"/>
          </a:xfrm>
          <a:prstGeom prst="rect">
            <a:avLst/>
          </a:prstGeom>
          <a:noFill/>
          <a:ln w="9525">
            <a:noFill/>
            <a:miter lim="800000"/>
            <a:headEnd/>
            <a:tailEnd/>
          </a:ln>
          <a:effectLst/>
        </p:spPr>
        <p:txBody>
          <a:bodyPr lIns="19029" tIns="9513" rIns="19029" bIns="9513">
            <a:spAutoFit/>
          </a:bodyPr>
          <a:lstStyle/>
          <a:p>
            <a:pPr defTabSz="913444"/>
            <a:r>
              <a:rPr lang="en-US" sz="400" dirty="0">
                <a:solidFill>
                  <a:srgbClr val="000000"/>
                </a:solidFill>
                <a:latin typeface="Arial" pitchFamily="34" charset="0"/>
              </a:rPr>
              <a:t>A distribution of the weights of each of the three cans: 63g - light, 126g - medium, 189g - heavy.</a:t>
            </a:r>
          </a:p>
        </p:txBody>
      </p:sp>
      <p:pic>
        <p:nvPicPr>
          <p:cNvPr id="2948" name="Picture 900"/>
          <p:cNvPicPr>
            <a:picLocks noChangeAspect="1" noChangeArrowheads="1"/>
          </p:cNvPicPr>
          <p:nvPr/>
        </p:nvPicPr>
        <p:blipFill>
          <a:blip r:embed="rId11" cstate="print"/>
          <a:srcRect t="20929" b="21111"/>
          <a:stretch>
            <a:fillRect/>
          </a:stretch>
        </p:blipFill>
        <p:spPr bwMode="auto">
          <a:xfrm>
            <a:off x="1285875" y="4381500"/>
            <a:ext cx="1524000" cy="1206500"/>
          </a:xfrm>
          <a:prstGeom prst="rect">
            <a:avLst/>
          </a:prstGeom>
          <a:noFill/>
          <a:ln w="9525">
            <a:noFill/>
            <a:miter lim="800000"/>
            <a:headEnd/>
            <a:tailEnd/>
          </a:ln>
        </p:spPr>
      </p:pic>
      <p:sp>
        <p:nvSpPr>
          <p:cNvPr id="2949" name="Text Box 901"/>
          <p:cNvSpPr txBox="1">
            <a:spLocks noChangeArrowheads="1"/>
          </p:cNvSpPr>
          <p:nvPr/>
        </p:nvSpPr>
        <p:spPr bwMode="auto">
          <a:xfrm>
            <a:off x="1573529" y="5584699"/>
            <a:ext cx="989040" cy="265449"/>
          </a:xfrm>
          <a:prstGeom prst="rect">
            <a:avLst/>
          </a:prstGeom>
          <a:noFill/>
          <a:ln w="9525">
            <a:noFill/>
            <a:miter lim="800000"/>
            <a:headEnd/>
            <a:tailEnd/>
          </a:ln>
          <a:effectLst/>
        </p:spPr>
        <p:txBody>
          <a:bodyPr wrap="none" lIns="19029" tIns="9513" rIns="19029" bIns="9513">
            <a:spAutoFit/>
          </a:bodyPr>
          <a:lstStyle/>
          <a:p>
            <a:pPr defTabSz="913444"/>
            <a:r>
              <a:rPr lang="en-US" sz="400" dirty="0">
                <a:solidFill>
                  <a:srgbClr val="000000"/>
                </a:solidFill>
                <a:latin typeface="Arial" pitchFamily="34" charset="0"/>
              </a:rPr>
              <a:t>The error, deviation from a straight line, </a:t>
            </a:r>
          </a:p>
          <a:p>
            <a:pPr defTabSz="913444"/>
            <a:r>
              <a:rPr lang="en-US" sz="400" dirty="0">
                <a:solidFill>
                  <a:srgbClr val="000000"/>
                </a:solidFill>
                <a:latin typeface="Arial" pitchFamily="34" charset="0"/>
              </a:rPr>
              <a:t>in degrees of the shaft encoders. Twenty </a:t>
            </a:r>
          </a:p>
          <a:p>
            <a:pPr defTabSz="913444"/>
            <a:r>
              <a:rPr lang="en-US" sz="400" dirty="0">
                <a:solidFill>
                  <a:srgbClr val="000000"/>
                </a:solidFill>
                <a:latin typeface="Arial" pitchFamily="34" charset="0"/>
              </a:rPr>
              <a:t>different measurements were taken after </a:t>
            </a:r>
          </a:p>
          <a:p>
            <a:pPr defTabSz="913444"/>
            <a:r>
              <a:rPr lang="en-US" sz="400" dirty="0">
                <a:solidFill>
                  <a:srgbClr val="000000"/>
                </a:solidFill>
                <a:latin typeface="Arial" pitchFamily="34" charset="0"/>
              </a:rPr>
              <a:t>traveling 63 inches.</a:t>
            </a:r>
          </a:p>
        </p:txBody>
      </p:sp>
      <p:pic>
        <p:nvPicPr>
          <p:cNvPr id="2950" name="Picture 902"/>
          <p:cNvPicPr>
            <a:picLocks noChangeAspect="1" noChangeArrowheads="1"/>
          </p:cNvPicPr>
          <p:nvPr/>
        </p:nvPicPr>
        <p:blipFill>
          <a:blip r:embed="rId12" cstate="print"/>
          <a:srcRect/>
          <a:stretch>
            <a:fillRect/>
          </a:stretch>
        </p:blipFill>
        <p:spPr bwMode="auto">
          <a:xfrm>
            <a:off x="690232" y="4413250"/>
            <a:ext cx="198768" cy="301625"/>
          </a:xfrm>
          <a:prstGeom prst="rect">
            <a:avLst/>
          </a:prstGeom>
          <a:noFill/>
          <a:ln w="9525">
            <a:noFill/>
            <a:miter lim="800000"/>
            <a:headEnd/>
            <a:tailEnd/>
          </a:ln>
          <a:effectLst/>
        </p:spPr>
      </p:pic>
      <p:pic>
        <p:nvPicPr>
          <p:cNvPr id="2953" name="Picture 905" descr="Graphic-Large UH Logo Red"/>
          <p:cNvPicPr>
            <a:picLocks noChangeAspect="1" noChangeArrowheads="1"/>
          </p:cNvPicPr>
          <p:nvPr/>
        </p:nvPicPr>
        <p:blipFill>
          <a:blip r:embed="rId13" cstate="print"/>
          <a:srcRect/>
          <a:stretch>
            <a:fillRect/>
          </a:stretch>
        </p:blipFill>
        <p:spPr bwMode="auto">
          <a:xfrm>
            <a:off x="793750" y="166687"/>
            <a:ext cx="421018" cy="515938"/>
          </a:xfrm>
          <a:prstGeom prst="rect">
            <a:avLst/>
          </a:prstGeom>
          <a:noFill/>
        </p:spPr>
      </p:pic>
      <p:pic>
        <p:nvPicPr>
          <p:cNvPr id="2960" name="Picture 912" descr="tlc2Logo"/>
          <p:cNvPicPr>
            <a:picLocks noChangeAspect="1" noChangeArrowheads="1"/>
          </p:cNvPicPr>
          <p:nvPr/>
        </p:nvPicPr>
        <p:blipFill>
          <a:blip r:embed="rId14" cstate="print"/>
          <a:srcRect/>
          <a:stretch>
            <a:fillRect/>
          </a:stretch>
        </p:blipFill>
        <p:spPr bwMode="auto">
          <a:xfrm>
            <a:off x="7771805" y="134282"/>
            <a:ext cx="594320" cy="548349"/>
          </a:xfrm>
          <a:prstGeom prst="rect">
            <a:avLst/>
          </a:prstGeom>
          <a:noFill/>
        </p:spPr>
      </p:pic>
    </p:spTree>
    <p:extLst>
      <p:ext uri="{BB962C8B-B14F-4D97-AF65-F5344CB8AC3E}">
        <p14:creationId xmlns:p14="http://schemas.microsoft.com/office/powerpoint/2010/main" val="161688059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ars Rover.jpg"/>
          <p:cNvPicPr>
            <a:picLocks noGrp="1" noChangeAspect="1"/>
          </p:cNvPicPr>
          <p:nvPr>
            <p:ph idx="1"/>
          </p:nvPr>
        </p:nvPicPr>
        <p:blipFill>
          <a:blip r:embed="rId2" cstate="print"/>
          <a:stretch>
            <a:fillRect/>
          </a:stretch>
        </p:blipFill>
        <p:spPr>
          <a:xfrm>
            <a:off x="-1" y="0"/>
            <a:ext cx="9144001" cy="6858000"/>
          </a:xfrm>
        </p:spPr>
      </p:pic>
    </p:spTree>
    <p:extLst>
      <p:ext uri="{BB962C8B-B14F-4D97-AF65-F5344CB8AC3E}">
        <p14:creationId xmlns:p14="http://schemas.microsoft.com/office/powerpoint/2010/main" val="80500345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Coil Gun 2.jpg"/>
          <p:cNvPicPr>
            <a:picLocks noGrp="1" noChangeAspect="1"/>
          </p:cNvPicPr>
          <p:nvPr>
            <p:ph idx="1"/>
          </p:nvPr>
        </p:nvPicPr>
        <p:blipFill>
          <a:blip r:embed="rId2" cstate="print"/>
          <a:stretch>
            <a:fillRect/>
          </a:stretch>
        </p:blipFill>
        <p:spPr>
          <a:xfrm>
            <a:off x="0" y="0"/>
            <a:ext cx="9144000" cy="6858000"/>
          </a:xfrm>
        </p:spPr>
      </p:pic>
    </p:spTree>
    <p:extLst>
      <p:ext uri="{BB962C8B-B14F-4D97-AF65-F5344CB8AC3E}">
        <p14:creationId xmlns:p14="http://schemas.microsoft.com/office/powerpoint/2010/main" val="265954716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290" y="1"/>
            <a:ext cx="9132710" cy="6849533"/>
          </a:xfrm>
        </p:spPr>
      </p:pic>
    </p:spTree>
    <p:extLst>
      <p:ext uri="{BB962C8B-B14F-4D97-AF65-F5344CB8AC3E}">
        <p14:creationId xmlns:p14="http://schemas.microsoft.com/office/powerpoint/2010/main" val="25716528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descr="http://farm4.static.flickr.com/3059/2550050487_74085a3367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8376"/>
            <a:ext cx="9906000" cy="74624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 y="6531222"/>
            <a:ext cx="4572000" cy="307777"/>
          </a:xfrm>
          <a:prstGeom prst="rect">
            <a:avLst/>
          </a:prstGeom>
        </p:spPr>
        <p:txBody>
          <a:bodyPr>
            <a:spAutoFit/>
          </a:bodyPr>
          <a:lstStyle/>
          <a:p>
            <a:r>
              <a:rPr lang="en-US" sz="1400" dirty="0"/>
              <a:t>http://3ashry.blogspot.com/2008_08_01_archive.html</a:t>
            </a:r>
          </a:p>
        </p:txBody>
      </p:sp>
    </p:spTree>
    <p:extLst>
      <p:ext uri="{BB962C8B-B14F-4D97-AF65-F5344CB8AC3E}">
        <p14:creationId xmlns:p14="http://schemas.microsoft.com/office/powerpoint/2010/main" val="286101091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18870" cy="6836016"/>
          </a:xfrm>
        </p:spPr>
      </p:pic>
    </p:spTree>
    <p:extLst>
      <p:ext uri="{BB962C8B-B14F-4D97-AF65-F5344CB8AC3E}">
        <p14:creationId xmlns:p14="http://schemas.microsoft.com/office/powerpoint/2010/main" val="208836433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 y="0"/>
            <a:ext cx="9143999" cy="6858000"/>
          </a:xfrm>
        </p:spPr>
      </p:pic>
    </p:spTree>
    <p:extLst>
      <p:ext uri="{BB962C8B-B14F-4D97-AF65-F5344CB8AC3E}">
        <p14:creationId xmlns:p14="http://schemas.microsoft.com/office/powerpoint/2010/main" val="317286760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 y="0"/>
            <a:ext cx="9143999" cy="6858000"/>
          </a:xfrm>
        </p:spPr>
      </p:pic>
    </p:spTree>
    <p:extLst>
      <p:ext uri="{BB962C8B-B14F-4D97-AF65-F5344CB8AC3E}">
        <p14:creationId xmlns:p14="http://schemas.microsoft.com/office/powerpoint/2010/main" val="274856829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 y="0"/>
            <a:ext cx="9143999" cy="6858000"/>
          </a:xfrm>
        </p:spPr>
      </p:pic>
    </p:spTree>
    <p:extLst>
      <p:ext uri="{BB962C8B-B14F-4D97-AF65-F5344CB8AC3E}">
        <p14:creationId xmlns:p14="http://schemas.microsoft.com/office/powerpoint/2010/main" val="106203208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 y="0"/>
            <a:ext cx="9143999" cy="6858000"/>
          </a:xfrm>
        </p:spPr>
      </p:pic>
    </p:spTree>
    <p:extLst>
      <p:ext uri="{BB962C8B-B14F-4D97-AF65-F5344CB8AC3E}">
        <p14:creationId xmlns:p14="http://schemas.microsoft.com/office/powerpoint/2010/main" val="253893176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2338" name="Picture 2" descr="http://psych.mcmaster.ca/maurerlab/Publications/NishimuraCNS20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871"/>
            <a:ext cx="8001000" cy="6865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41616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27125" y="127000"/>
            <a:ext cx="6873875" cy="746125"/>
          </a:xfrm>
          <a:prstGeom prst="rect">
            <a:avLst/>
          </a:prstGeom>
          <a:noFill/>
        </p:spPr>
        <p:txBody>
          <a:bodyPr wrap="square" lIns="91380" tIns="45692" rIns="91380" bIns="45692" rtlCol="0">
            <a:noAutofit/>
          </a:bodyPr>
          <a:lstStyle/>
          <a:p>
            <a:pPr defTabSz="913816" fontAlgn="auto">
              <a:spcBef>
                <a:spcPts val="0"/>
              </a:spcBef>
              <a:spcAft>
                <a:spcPts val="0"/>
              </a:spcAft>
            </a:pPr>
            <a:r>
              <a:rPr lang="en-US" sz="3100" dirty="0">
                <a:solidFill>
                  <a:prstClr val="black"/>
                </a:solidFill>
                <a:latin typeface="Calibri"/>
              </a:rPr>
              <a:t>Descriptive </a:t>
            </a:r>
            <a:r>
              <a:rPr lang="en-US" sz="3100" dirty="0" smtClean="0">
                <a:solidFill>
                  <a:prstClr val="black"/>
                </a:solidFill>
                <a:latin typeface="Calibri"/>
              </a:rPr>
              <a:t>title </a:t>
            </a:r>
            <a:r>
              <a:rPr lang="en-US" sz="3100" dirty="0">
                <a:solidFill>
                  <a:prstClr val="black"/>
                </a:solidFill>
                <a:latin typeface="Calibri"/>
              </a:rPr>
              <a:t>of p</a:t>
            </a:r>
            <a:r>
              <a:rPr lang="en-US" sz="3100" dirty="0" smtClean="0">
                <a:solidFill>
                  <a:prstClr val="black"/>
                </a:solidFill>
                <a:latin typeface="Calibri"/>
              </a:rPr>
              <a:t>roject</a:t>
            </a:r>
            <a:endParaRPr lang="en-US" sz="3100" dirty="0">
              <a:solidFill>
                <a:prstClr val="black"/>
              </a:solidFill>
              <a:latin typeface="Calibri"/>
            </a:endParaRPr>
          </a:p>
        </p:txBody>
      </p:sp>
      <p:sp>
        <p:nvSpPr>
          <p:cNvPr id="5" name="TextBox 4"/>
          <p:cNvSpPr txBox="1"/>
          <p:nvPr/>
        </p:nvSpPr>
        <p:spPr>
          <a:xfrm>
            <a:off x="206374" y="238126"/>
            <a:ext cx="1012825" cy="573220"/>
          </a:xfrm>
          <a:prstGeom prst="rect">
            <a:avLst/>
          </a:prstGeom>
          <a:noFill/>
        </p:spPr>
        <p:txBody>
          <a:bodyPr wrap="square" lIns="19038" tIns="9518" rIns="19038" bIns="9518" rtlCol="0">
            <a:spAutoFit/>
          </a:bodyPr>
          <a:lstStyle/>
          <a:p>
            <a:pPr defTabSz="913816" fontAlgn="auto">
              <a:spcBef>
                <a:spcPts val="0"/>
              </a:spcBef>
              <a:spcAft>
                <a:spcPts val="0"/>
              </a:spcAft>
            </a:pPr>
            <a:r>
              <a:rPr lang="en-US" dirty="0" smtClean="0">
                <a:solidFill>
                  <a:prstClr val="black"/>
                </a:solidFill>
                <a:latin typeface="Calibri"/>
              </a:rPr>
              <a:t>PROMES</a:t>
            </a:r>
          </a:p>
          <a:p>
            <a:pPr defTabSz="913816" fontAlgn="auto">
              <a:spcBef>
                <a:spcPts val="0"/>
              </a:spcBef>
              <a:spcAft>
                <a:spcPts val="0"/>
              </a:spcAft>
            </a:pPr>
            <a:r>
              <a:rPr lang="en-US" dirty="0" smtClean="0">
                <a:solidFill>
                  <a:prstClr val="black"/>
                </a:solidFill>
                <a:latin typeface="Calibri"/>
              </a:rPr>
              <a:t>Logo Here</a:t>
            </a:r>
            <a:endParaRPr lang="en-US" dirty="0">
              <a:solidFill>
                <a:prstClr val="black"/>
              </a:solidFill>
              <a:latin typeface="Calibri"/>
            </a:endParaRPr>
          </a:p>
        </p:txBody>
      </p:sp>
      <p:sp>
        <p:nvSpPr>
          <p:cNvPr id="6" name="TextBox 5"/>
          <p:cNvSpPr txBox="1"/>
          <p:nvPr/>
        </p:nvSpPr>
        <p:spPr>
          <a:xfrm>
            <a:off x="8128000" y="285751"/>
            <a:ext cx="698500" cy="850219"/>
          </a:xfrm>
          <a:prstGeom prst="rect">
            <a:avLst/>
          </a:prstGeom>
          <a:noFill/>
        </p:spPr>
        <p:txBody>
          <a:bodyPr wrap="square" lIns="19038" tIns="9518" rIns="19038" bIns="9518" rtlCol="0">
            <a:spAutoFit/>
          </a:bodyPr>
          <a:lstStyle/>
          <a:p>
            <a:pPr defTabSz="913816" fontAlgn="auto">
              <a:spcBef>
                <a:spcPts val="0"/>
              </a:spcBef>
              <a:spcAft>
                <a:spcPts val="0"/>
              </a:spcAft>
            </a:pPr>
            <a:r>
              <a:rPr lang="en-US" dirty="0" smtClean="0">
                <a:solidFill>
                  <a:prstClr val="black"/>
                </a:solidFill>
                <a:latin typeface="Calibri"/>
              </a:rPr>
              <a:t>Team</a:t>
            </a:r>
          </a:p>
          <a:p>
            <a:pPr defTabSz="913816" fontAlgn="auto">
              <a:spcBef>
                <a:spcPts val="0"/>
              </a:spcBef>
              <a:spcAft>
                <a:spcPts val="0"/>
              </a:spcAft>
            </a:pPr>
            <a:r>
              <a:rPr lang="en-US" dirty="0" smtClean="0">
                <a:solidFill>
                  <a:prstClr val="black"/>
                </a:solidFill>
                <a:latin typeface="Calibri"/>
              </a:rPr>
              <a:t>Logo Here</a:t>
            </a:r>
            <a:endParaRPr lang="en-US" dirty="0">
              <a:solidFill>
                <a:prstClr val="black"/>
              </a:solidFill>
              <a:latin typeface="Calibri"/>
            </a:endParaRPr>
          </a:p>
        </p:txBody>
      </p:sp>
      <p:sp>
        <p:nvSpPr>
          <p:cNvPr id="7" name="TextBox 6"/>
          <p:cNvSpPr txBox="1"/>
          <p:nvPr/>
        </p:nvSpPr>
        <p:spPr>
          <a:xfrm>
            <a:off x="2366963" y="746128"/>
            <a:ext cx="4413250" cy="665559"/>
          </a:xfrm>
          <a:prstGeom prst="rect">
            <a:avLst/>
          </a:prstGeom>
          <a:noFill/>
        </p:spPr>
        <p:txBody>
          <a:bodyPr wrap="square" lIns="19038" tIns="9518" rIns="19038" bIns="9518" rtlCol="0">
            <a:spAutoFit/>
          </a:bodyPr>
          <a:lstStyle/>
          <a:p>
            <a:pPr defTabSz="913816" fontAlgn="auto">
              <a:spcBef>
                <a:spcPts val="0"/>
              </a:spcBef>
              <a:spcAft>
                <a:spcPts val="0"/>
              </a:spcAft>
            </a:pPr>
            <a:r>
              <a:rPr lang="en-US" sz="1400" dirty="0">
                <a:solidFill>
                  <a:prstClr val="black"/>
                </a:solidFill>
                <a:latin typeface="Calibri"/>
              </a:rPr>
              <a:t>Name</a:t>
            </a:r>
            <a:br>
              <a:rPr lang="en-US" sz="1400" dirty="0">
                <a:solidFill>
                  <a:prstClr val="black"/>
                </a:solidFill>
                <a:latin typeface="Calibri"/>
              </a:rPr>
            </a:br>
            <a:r>
              <a:rPr lang="en-US" sz="1400" dirty="0">
                <a:solidFill>
                  <a:prstClr val="black"/>
                </a:solidFill>
                <a:latin typeface="Calibri"/>
              </a:rPr>
              <a:t>More names</a:t>
            </a:r>
          </a:p>
          <a:p>
            <a:pPr defTabSz="913816" fontAlgn="auto">
              <a:spcBef>
                <a:spcPts val="0"/>
              </a:spcBef>
              <a:spcAft>
                <a:spcPts val="0"/>
              </a:spcAft>
            </a:pPr>
            <a:r>
              <a:rPr lang="en-US" sz="1400" i="1" dirty="0">
                <a:solidFill>
                  <a:prstClr val="black"/>
                </a:solidFill>
                <a:latin typeface="Calibri"/>
              </a:rPr>
              <a:t>Affiliations</a:t>
            </a:r>
          </a:p>
        </p:txBody>
      </p:sp>
      <p:sp>
        <p:nvSpPr>
          <p:cNvPr id="8" name="TextBox 7"/>
          <p:cNvSpPr txBox="1"/>
          <p:nvPr/>
        </p:nvSpPr>
        <p:spPr>
          <a:xfrm>
            <a:off x="2635250" y="1676400"/>
            <a:ext cx="3921125" cy="1157995"/>
          </a:xfrm>
          <a:prstGeom prst="rect">
            <a:avLst/>
          </a:prstGeom>
          <a:noFill/>
        </p:spPr>
        <p:txBody>
          <a:bodyPr wrap="square" lIns="19038" tIns="9518" rIns="19038" bIns="9518" rtlCol="0">
            <a:spAutoFit/>
          </a:bodyPr>
          <a:lstStyle/>
          <a:p>
            <a:pPr defTabSz="913816" fontAlgn="auto">
              <a:spcBef>
                <a:spcPts val="0"/>
              </a:spcBef>
              <a:spcAft>
                <a:spcPts val="0"/>
              </a:spcAft>
            </a:pPr>
            <a:r>
              <a:rPr lang="en-US" sz="1400" dirty="0" smtClean="0">
                <a:solidFill>
                  <a:prstClr val="black"/>
                </a:solidFill>
                <a:latin typeface="Calibri"/>
              </a:rPr>
              <a:t>Goal</a:t>
            </a:r>
          </a:p>
          <a:p>
            <a:pPr algn="l" defTabSz="913816" fontAlgn="auto">
              <a:spcBef>
                <a:spcPts val="0"/>
              </a:spcBef>
              <a:spcAft>
                <a:spcPts val="0"/>
              </a:spcAft>
            </a:pPr>
            <a:r>
              <a:rPr lang="en-US" sz="1000" dirty="0" smtClean="0">
                <a:solidFill>
                  <a:prstClr val="black"/>
                </a:solidFill>
                <a:latin typeface="Calibri"/>
              </a:rPr>
              <a:t>State </a:t>
            </a:r>
            <a:r>
              <a:rPr lang="en-US" sz="1000" dirty="0">
                <a:solidFill>
                  <a:prstClr val="black"/>
                </a:solidFill>
                <a:latin typeface="Calibri"/>
              </a:rPr>
              <a:t>the main purpose of the project. Exactly what are you doing? What are you trying to prove? REMEMBER TO CHANGE THE FONT SIZES TO ~32 for </a:t>
            </a:r>
            <a:r>
              <a:rPr lang="en-US" sz="1000" dirty="0" smtClean="0">
                <a:solidFill>
                  <a:prstClr val="black"/>
                </a:solidFill>
                <a:latin typeface="Calibri"/>
              </a:rPr>
              <a:t>a regular 3 </a:t>
            </a:r>
            <a:r>
              <a:rPr lang="en-US" sz="1000" dirty="0" err="1" smtClean="0">
                <a:solidFill>
                  <a:prstClr val="black"/>
                </a:solidFill>
                <a:latin typeface="Calibri"/>
              </a:rPr>
              <a:t>ft</a:t>
            </a:r>
            <a:r>
              <a:rPr lang="en-US" sz="1000" dirty="0" smtClean="0">
                <a:solidFill>
                  <a:prstClr val="black"/>
                </a:solidFill>
                <a:latin typeface="Calibri"/>
              </a:rPr>
              <a:t> by 4 </a:t>
            </a:r>
            <a:r>
              <a:rPr lang="en-US" sz="1000" dirty="0" err="1" smtClean="0">
                <a:solidFill>
                  <a:prstClr val="black"/>
                </a:solidFill>
                <a:latin typeface="Calibri"/>
              </a:rPr>
              <a:t>ft</a:t>
            </a:r>
            <a:r>
              <a:rPr lang="en-US" sz="1000" dirty="0" smtClean="0">
                <a:solidFill>
                  <a:prstClr val="black"/>
                </a:solidFill>
                <a:latin typeface="Calibri"/>
              </a:rPr>
              <a:t> printed poster. For this section, I recommend beginning with something like</a:t>
            </a:r>
            <a:endParaRPr lang="en-US" sz="1000" dirty="0">
              <a:solidFill>
                <a:prstClr val="black"/>
              </a:solidFill>
              <a:latin typeface="Calibri"/>
            </a:endParaRPr>
          </a:p>
          <a:p>
            <a:pPr defTabSz="913816" fontAlgn="auto">
              <a:spcBef>
                <a:spcPts val="0"/>
              </a:spcBef>
              <a:spcAft>
                <a:spcPts val="0"/>
              </a:spcAft>
            </a:pPr>
            <a:r>
              <a:rPr lang="en-US" sz="1000" dirty="0" smtClean="0">
                <a:solidFill>
                  <a:prstClr val="black"/>
                </a:solidFill>
                <a:latin typeface="Calibri"/>
              </a:rPr>
              <a:t>“To create a system that can wireless transmit daily health monitoring data to a home computer.”</a:t>
            </a:r>
            <a:endParaRPr lang="en-US" sz="1000" dirty="0">
              <a:solidFill>
                <a:prstClr val="black"/>
              </a:solidFill>
              <a:latin typeface="Calibri"/>
            </a:endParaRPr>
          </a:p>
        </p:txBody>
      </p:sp>
      <p:sp>
        <p:nvSpPr>
          <p:cNvPr id="9" name="TextBox 8"/>
          <p:cNvSpPr txBox="1"/>
          <p:nvPr/>
        </p:nvSpPr>
        <p:spPr>
          <a:xfrm>
            <a:off x="188912" y="987906"/>
            <a:ext cx="2379663" cy="1635049"/>
          </a:xfrm>
          <a:prstGeom prst="rect">
            <a:avLst/>
          </a:prstGeom>
          <a:noFill/>
        </p:spPr>
        <p:txBody>
          <a:bodyPr wrap="square" lIns="19038" tIns="9518" rIns="19038" bIns="9518" rtlCol="0">
            <a:spAutoFit/>
          </a:bodyPr>
          <a:lstStyle/>
          <a:p>
            <a:pPr defTabSz="913816" fontAlgn="auto">
              <a:spcBef>
                <a:spcPts val="0"/>
              </a:spcBef>
              <a:spcAft>
                <a:spcPts val="0"/>
              </a:spcAft>
            </a:pPr>
            <a:r>
              <a:rPr lang="en-US" sz="1500" dirty="0" smtClean="0">
                <a:solidFill>
                  <a:prstClr val="black"/>
                </a:solidFill>
                <a:latin typeface="Calibri"/>
              </a:rPr>
              <a:t>Problem/need/significance</a:t>
            </a:r>
            <a:endParaRPr lang="en-US" sz="1500" dirty="0">
              <a:solidFill>
                <a:prstClr val="black"/>
              </a:solidFill>
              <a:latin typeface="Calibri"/>
            </a:endParaRPr>
          </a:p>
          <a:p>
            <a:pPr algn="l" defTabSz="913816" fontAlgn="auto">
              <a:spcBef>
                <a:spcPts val="0"/>
              </a:spcBef>
              <a:spcAft>
                <a:spcPts val="0"/>
              </a:spcAft>
            </a:pPr>
            <a:r>
              <a:rPr lang="en-US" sz="1000" dirty="0">
                <a:solidFill>
                  <a:prstClr val="black"/>
                </a:solidFill>
                <a:latin typeface="Calibri"/>
              </a:rPr>
              <a:t>Get the reader interested in why this project is </a:t>
            </a:r>
            <a:r>
              <a:rPr lang="en-US" sz="1000" dirty="0" smtClean="0">
                <a:solidFill>
                  <a:prstClr val="black"/>
                </a:solidFill>
                <a:latin typeface="Calibri"/>
              </a:rPr>
              <a:t>necessary. This section could be broken down into three separate sections or it could be combined. </a:t>
            </a:r>
          </a:p>
          <a:p>
            <a:pPr marL="171450" indent="-114300" algn="l" defTabSz="913816" fontAlgn="auto">
              <a:spcBef>
                <a:spcPts val="0"/>
              </a:spcBef>
              <a:spcAft>
                <a:spcPts val="0"/>
              </a:spcAft>
              <a:buFont typeface="Arial" panose="020B0604020202020204" pitchFamily="34" charset="0"/>
              <a:buChar char="•"/>
            </a:pPr>
            <a:r>
              <a:rPr lang="en-US" sz="1000" dirty="0" smtClean="0">
                <a:solidFill>
                  <a:prstClr val="black"/>
                </a:solidFill>
                <a:latin typeface="Calibri"/>
              </a:rPr>
              <a:t>Explain </a:t>
            </a:r>
            <a:r>
              <a:rPr lang="en-US" sz="1000" dirty="0">
                <a:solidFill>
                  <a:prstClr val="black"/>
                </a:solidFill>
                <a:latin typeface="Calibri"/>
              </a:rPr>
              <a:t>what the reader needs to know in order to understand the project.</a:t>
            </a:r>
          </a:p>
          <a:p>
            <a:pPr marL="169863" indent="-112713" algn="l" defTabSz="913816" fontAlgn="auto">
              <a:spcBef>
                <a:spcPts val="0"/>
              </a:spcBef>
              <a:spcAft>
                <a:spcPts val="0"/>
              </a:spcAft>
              <a:buFont typeface="Arial" pitchFamily="34" charset="0"/>
              <a:buChar char="•"/>
            </a:pPr>
            <a:r>
              <a:rPr lang="en-US" sz="1000" dirty="0" smtClean="0">
                <a:solidFill>
                  <a:prstClr val="black"/>
                </a:solidFill>
                <a:latin typeface="Calibri"/>
              </a:rPr>
              <a:t>Be </a:t>
            </a:r>
            <a:r>
              <a:rPr lang="en-US" sz="1000" dirty="0">
                <a:solidFill>
                  <a:prstClr val="black"/>
                </a:solidFill>
                <a:latin typeface="Calibri"/>
              </a:rPr>
              <a:t>sure to use lots of bullets (Wilson 2008</a:t>
            </a:r>
            <a:r>
              <a:rPr lang="en-US" sz="1000" dirty="0" smtClean="0">
                <a:solidFill>
                  <a:prstClr val="black"/>
                </a:solidFill>
                <a:latin typeface="Calibri"/>
              </a:rPr>
              <a:t>).</a:t>
            </a:r>
          </a:p>
          <a:p>
            <a:pPr marL="169863" indent="-112713" algn="l" defTabSz="913816" fontAlgn="auto">
              <a:spcBef>
                <a:spcPts val="0"/>
              </a:spcBef>
              <a:spcAft>
                <a:spcPts val="0"/>
              </a:spcAft>
              <a:buFont typeface="Arial" pitchFamily="34" charset="0"/>
              <a:buChar char="•"/>
            </a:pPr>
            <a:r>
              <a:rPr lang="en-US" sz="1000" dirty="0" smtClean="0">
                <a:solidFill>
                  <a:prstClr val="black"/>
                </a:solidFill>
                <a:latin typeface="Calibri"/>
              </a:rPr>
              <a:t>May include the user analysis here.</a:t>
            </a:r>
            <a:endParaRPr lang="en-US" sz="1000" dirty="0">
              <a:solidFill>
                <a:prstClr val="black"/>
              </a:solidFill>
              <a:latin typeface="Calibri"/>
            </a:endParaRPr>
          </a:p>
        </p:txBody>
      </p:sp>
      <p:sp>
        <p:nvSpPr>
          <p:cNvPr id="14" name="TextBox 13"/>
          <p:cNvSpPr txBox="1"/>
          <p:nvPr/>
        </p:nvSpPr>
        <p:spPr>
          <a:xfrm>
            <a:off x="149225" y="4648181"/>
            <a:ext cx="3203575" cy="2019770"/>
          </a:xfrm>
          <a:prstGeom prst="rect">
            <a:avLst/>
          </a:prstGeom>
          <a:noFill/>
        </p:spPr>
        <p:txBody>
          <a:bodyPr wrap="square" lIns="19038" tIns="9518" rIns="19038" bIns="9518" rtlCol="0">
            <a:spAutoFit/>
          </a:bodyPr>
          <a:lstStyle/>
          <a:p>
            <a:pPr algn="l" defTabSz="913816" fontAlgn="auto">
              <a:spcBef>
                <a:spcPts val="0"/>
              </a:spcBef>
              <a:spcAft>
                <a:spcPts val="0"/>
              </a:spcAft>
            </a:pPr>
            <a:r>
              <a:rPr lang="en-US" sz="1500" dirty="0" smtClean="0">
                <a:solidFill>
                  <a:prstClr val="black"/>
                </a:solidFill>
                <a:latin typeface="Calibri"/>
              </a:rPr>
              <a:t>User analysis</a:t>
            </a:r>
          </a:p>
          <a:p>
            <a:pPr algn="l" defTabSz="913816" fontAlgn="auto">
              <a:spcBef>
                <a:spcPts val="0"/>
              </a:spcBef>
              <a:spcAft>
                <a:spcPts val="0"/>
              </a:spcAft>
            </a:pPr>
            <a:r>
              <a:rPr lang="en-US" sz="1500" dirty="0" smtClean="0">
                <a:solidFill>
                  <a:prstClr val="black"/>
                </a:solidFill>
                <a:latin typeface="Calibri"/>
              </a:rPr>
              <a:t>or methodology</a:t>
            </a:r>
            <a:endParaRPr lang="en-US" sz="1500" dirty="0">
              <a:solidFill>
                <a:prstClr val="black"/>
              </a:solidFill>
              <a:latin typeface="Calibri"/>
            </a:endParaRPr>
          </a:p>
          <a:p>
            <a:pPr algn="l" defTabSz="913816" fontAlgn="auto">
              <a:spcBef>
                <a:spcPts val="0"/>
              </a:spcBef>
              <a:spcAft>
                <a:spcPts val="0"/>
              </a:spcAft>
            </a:pPr>
            <a:r>
              <a:rPr lang="en-US" sz="1000" dirty="0" smtClean="0">
                <a:solidFill>
                  <a:prstClr val="black"/>
                </a:solidFill>
                <a:latin typeface="Calibri"/>
              </a:rPr>
              <a:t>Who will use the device or system?</a:t>
            </a:r>
            <a:endParaRPr lang="en-US" sz="1000" dirty="0">
              <a:solidFill>
                <a:prstClr val="black"/>
              </a:solidFill>
              <a:latin typeface="Calibri"/>
            </a:endParaRPr>
          </a:p>
          <a:p>
            <a:pPr marL="180462" indent="-120309" algn="l" defTabSz="913816" fontAlgn="auto">
              <a:spcBef>
                <a:spcPts val="0"/>
              </a:spcBef>
              <a:spcAft>
                <a:spcPts val="0"/>
              </a:spcAft>
              <a:buFont typeface="Arial" pitchFamily="34" charset="0"/>
              <a:buChar char="•"/>
            </a:pPr>
            <a:r>
              <a:rPr lang="en-US" sz="1000" dirty="0">
                <a:solidFill>
                  <a:prstClr val="black"/>
                </a:solidFill>
                <a:latin typeface="Calibri"/>
              </a:rPr>
              <a:t>Remember to use an </a:t>
            </a:r>
            <a:r>
              <a:rPr lang="en-US" sz="1000" dirty="0" smtClean="0">
                <a:solidFill>
                  <a:prstClr val="black"/>
                </a:solidFill>
                <a:latin typeface="Calibri"/>
              </a:rPr>
              <a:t>introductory </a:t>
            </a:r>
            <a:r>
              <a:rPr lang="en-US" sz="1000" dirty="0">
                <a:solidFill>
                  <a:prstClr val="black"/>
                </a:solidFill>
                <a:latin typeface="Calibri"/>
              </a:rPr>
              <a:t>sentence or two that lead into </a:t>
            </a:r>
            <a:r>
              <a:rPr lang="en-US" sz="1000" dirty="0" smtClean="0">
                <a:solidFill>
                  <a:prstClr val="black"/>
                </a:solidFill>
                <a:latin typeface="Calibri"/>
              </a:rPr>
              <a:t>your bullets (Finkelstein 2009). </a:t>
            </a:r>
          </a:p>
          <a:p>
            <a:pPr marL="180462" indent="-120309" algn="l" defTabSz="913816" fontAlgn="auto">
              <a:spcBef>
                <a:spcPts val="0"/>
              </a:spcBef>
              <a:spcAft>
                <a:spcPts val="0"/>
              </a:spcAft>
              <a:buFont typeface="Arial" pitchFamily="34" charset="0"/>
              <a:buChar char="•"/>
            </a:pPr>
            <a:r>
              <a:rPr lang="en-US" sz="1000" dirty="0" smtClean="0">
                <a:solidFill>
                  <a:prstClr val="black"/>
                </a:solidFill>
                <a:latin typeface="Calibri"/>
              </a:rPr>
              <a:t>How will they use the device? How will impact them?</a:t>
            </a:r>
          </a:p>
          <a:p>
            <a:pPr marL="180462" indent="-120309" algn="l" defTabSz="913816" fontAlgn="auto">
              <a:spcBef>
                <a:spcPts val="0"/>
              </a:spcBef>
              <a:spcAft>
                <a:spcPts val="0"/>
              </a:spcAft>
              <a:buFont typeface="Arial" pitchFamily="34" charset="0"/>
              <a:buChar char="•"/>
            </a:pPr>
            <a:r>
              <a:rPr lang="en-US" sz="1000" dirty="0" smtClean="0">
                <a:solidFill>
                  <a:prstClr val="black"/>
                </a:solidFill>
                <a:latin typeface="Calibri"/>
              </a:rPr>
              <a:t>Where will they use the device (can be a part of the question above)?</a:t>
            </a:r>
          </a:p>
          <a:p>
            <a:pPr marL="180462" indent="-120309" algn="l" defTabSz="913816" fontAlgn="auto">
              <a:spcBef>
                <a:spcPts val="0"/>
              </a:spcBef>
              <a:spcAft>
                <a:spcPts val="0"/>
              </a:spcAft>
              <a:buFont typeface="Arial" pitchFamily="34" charset="0"/>
              <a:buChar char="•"/>
            </a:pPr>
            <a:r>
              <a:rPr lang="en-US" sz="1000" dirty="0" smtClean="0">
                <a:solidFill>
                  <a:prstClr val="black"/>
                </a:solidFill>
                <a:latin typeface="Calibri"/>
              </a:rPr>
              <a:t>What is the skill level of the user?</a:t>
            </a:r>
            <a:endParaRPr lang="en-US" sz="1000" dirty="0">
              <a:solidFill>
                <a:prstClr val="black"/>
              </a:solidFill>
              <a:latin typeface="Calibri"/>
            </a:endParaRPr>
          </a:p>
          <a:p>
            <a:pPr marL="180462" indent="-120309" algn="l" defTabSz="913816" fontAlgn="auto">
              <a:spcBef>
                <a:spcPts val="0"/>
              </a:spcBef>
              <a:spcAft>
                <a:spcPts val="0"/>
              </a:spcAft>
              <a:buFont typeface="Arial" pitchFamily="34" charset="0"/>
              <a:buChar char="•"/>
            </a:pPr>
            <a:r>
              <a:rPr lang="en-US" sz="1000" dirty="0" smtClean="0">
                <a:solidFill>
                  <a:prstClr val="black"/>
                </a:solidFill>
                <a:latin typeface="Calibri"/>
              </a:rPr>
              <a:t>Use small figures even within small sections like this one.  </a:t>
            </a:r>
            <a:endParaRPr lang="en-US" sz="1000" dirty="0">
              <a:solidFill>
                <a:prstClr val="black"/>
              </a:solidFill>
              <a:latin typeface="Calibri"/>
            </a:endParaRPr>
          </a:p>
          <a:p>
            <a:pPr marL="180462" indent="-120309" algn="l" defTabSz="913816" fontAlgn="auto">
              <a:spcBef>
                <a:spcPts val="0"/>
              </a:spcBef>
              <a:spcAft>
                <a:spcPts val="0"/>
              </a:spcAft>
              <a:buFont typeface="Arial" pitchFamily="34" charset="0"/>
              <a:buChar char="•"/>
            </a:pPr>
            <a:r>
              <a:rPr lang="en-US" sz="1000" dirty="0" smtClean="0">
                <a:solidFill>
                  <a:prstClr val="black"/>
                </a:solidFill>
                <a:latin typeface="Calibri"/>
              </a:rPr>
              <a:t>Do not include big </a:t>
            </a:r>
            <a:r>
              <a:rPr lang="en-US" sz="1000" dirty="0">
                <a:solidFill>
                  <a:prstClr val="black"/>
                </a:solidFill>
                <a:latin typeface="Calibri"/>
              </a:rPr>
              <a:t>columns of information on </a:t>
            </a:r>
            <a:r>
              <a:rPr lang="en-US" sz="1000" dirty="0" smtClean="0">
                <a:solidFill>
                  <a:prstClr val="black"/>
                </a:solidFill>
                <a:latin typeface="Calibri"/>
              </a:rPr>
              <a:t>a </a:t>
            </a:r>
            <a:r>
              <a:rPr lang="en-US" sz="1000" dirty="0">
                <a:solidFill>
                  <a:prstClr val="black"/>
                </a:solidFill>
                <a:latin typeface="Calibri"/>
              </a:rPr>
              <a:t>poster. </a:t>
            </a:r>
          </a:p>
          <a:p>
            <a:pPr marL="180462" indent="-120309" algn="l" defTabSz="913816" fontAlgn="auto">
              <a:spcBef>
                <a:spcPts val="0"/>
              </a:spcBef>
              <a:spcAft>
                <a:spcPts val="0"/>
              </a:spcAft>
              <a:buFont typeface="Arial" pitchFamily="34" charset="0"/>
              <a:buChar char="•"/>
            </a:pPr>
            <a:r>
              <a:rPr lang="en-US" sz="1000" dirty="0">
                <a:solidFill>
                  <a:prstClr val="black"/>
                </a:solidFill>
                <a:latin typeface="Calibri"/>
              </a:rPr>
              <a:t>Make </a:t>
            </a:r>
            <a:r>
              <a:rPr lang="en-US" sz="1000" dirty="0" smtClean="0">
                <a:solidFill>
                  <a:prstClr val="black"/>
                </a:solidFill>
                <a:latin typeface="Calibri"/>
              </a:rPr>
              <a:t>sections bigger </a:t>
            </a:r>
            <a:r>
              <a:rPr lang="en-US" sz="1000" dirty="0">
                <a:solidFill>
                  <a:prstClr val="black"/>
                </a:solidFill>
                <a:latin typeface="Calibri"/>
              </a:rPr>
              <a:t>or smaller </a:t>
            </a:r>
            <a:r>
              <a:rPr lang="en-US" sz="1000" dirty="0" smtClean="0">
                <a:solidFill>
                  <a:prstClr val="black"/>
                </a:solidFill>
                <a:latin typeface="Calibri"/>
              </a:rPr>
              <a:t>as </a:t>
            </a:r>
            <a:r>
              <a:rPr lang="en-US" sz="1000" dirty="0">
                <a:solidFill>
                  <a:prstClr val="black"/>
                </a:solidFill>
                <a:latin typeface="Calibri"/>
              </a:rPr>
              <a:t>necessary</a:t>
            </a:r>
            <a:r>
              <a:rPr lang="en-US" sz="1000" dirty="0" smtClean="0">
                <a:solidFill>
                  <a:prstClr val="black"/>
                </a:solidFill>
                <a:latin typeface="Calibri"/>
              </a:rPr>
              <a:t>. </a:t>
            </a:r>
            <a:endParaRPr lang="en-US" sz="1000" dirty="0">
              <a:solidFill>
                <a:prstClr val="black"/>
              </a:solidFill>
              <a:latin typeface="Calibri"/>
            </a:endParaRPr>
          </a:p>
        </p:txBody>
      </p:sp>
      <p:sp>
        <p:nvSpPr>
          <p:cNvPr id="15" name="TextBox 14"/>
          <p:cNvSpPr txBox="1"/>
          <p:nvPr/>
        </p:nvSpPr>
        <p:spPr>
          <a:xfrm>
            <a:off x="3327400" y="5621920"/>
            <a:ext cx="2966904" cy="568461"/>
          </a:xfrm>
          <a:prstGeom prst="rect">
            <a:avLst/>
          </a:prstGeom>
          <a:noFill/>
          <a:ln>
            <a:solidFill>
              <a:schemeClr val="tx1"/>
            </a:solidFill>
          </a:ln>
        </p:spPr>
        <p:txBody>
          <a:bodyPr wrap="square" lIns="19038" tIns="9518" rIns="19038" bIns="9518" rtlCol="0" anchor="ctr" anchorCtr="0">
            <a:noAutofit/>
          </a:bodyPr>
          <a:lstStyle/>
          <a:p>
            <a:pPr defTabSz="913816" fontAlgn="auto">
              <a:spcBef>
                <a:spcPts val="0"/>
              </a:spcBef>
              <a:spcAft>
                <a:spcPts val="0"/>
              </a:spcAft>
            </a:pPr>
            <a:r>
              <a:rPr lang="en-US" sz="800" dirty="0" smtClean="0">
                <a:solidFill>
                  <a:prstClr val="black"/>
                </a:solidFill>
                <a:latin typeface="Calibri"/>
              </a:rPr>
              <a:t>Small </a:t>
            </a:r>
            <a:r>
              <a:rPr lang="en-US" sz="800" dirty="0">
                <a:solidFill>
                  <a:prstClr val="black"/>
                </a:solidFill>
                <a:latin typeface="Calibri"/>
              </a:rPr>
              <a:t>figure here that helps to explain a bullet point in the </a:t>
            </a:r>
            <a:r>
              <a:rPr lang="en-US" sz="800" dirty="0" smtClean="0">
                <a:solidFill>
                  <a:prstClr val="black"/>
                </a:solidFill>
                <a:latin typeface="Calibri"/>
              </a:rPr>
              <a:t>user analysis or some other small part. Could even include a figure of the user with labels showing how, where, skill level, etc. All of the user analysis could be explained in a figure. May not need the text section. </a:t>
            </a:r>
            <a:endParaRPr lang="en-US" sz="800" dirty="0">
              <a:solidFill>
                <a:prstClr val="black"/>
              </a:solidFill>
              <a:latin typeface="Calibri"/>
            </a:endParaRPr>
          </a:p>
        </p:txBody>
      </p:sp>
      <p:sp>
        <p:nvSpPr>
          <p:cNvPr id="16" name="TextBox 15"/>
          <p:cNvSpPr txBox="1"/>
          <p:nvPr/>
        </p:nvSpPr>
        <p:spPr>
          <a:xfrm>
            <a:off x="6667500" y="1728873"/>
            <a:ext cx="2317750" cy="1496549"/>
          </a:xfrm>
          <a:prstGeom prst="rect">
            <a:avLst/>
          </a:prstGeom>
          <a:noFill/>
        </p:spPr>
        <p:txBody>
          <a:bodyPr wrap="square" lIns="19038" tIns="9518" rIns="19038" bIns="9518" rtlCol="0">
            <a:spAutoFit/>
          </a:bodyPr>
          <a:lstStyle/>
          <a:p>
            <a:pPr defTabSz="913816" fontAlgn="auto">
              <a:spcBef>
                <a:spcPts val="0"/>
              </a:spcBef>
              <a:spcAft>
                <a:spcPts val="0"/>
              </a:spcAft>
            </a:pPr>
            <a:r>
              <a:rPr lang="en-US" sz="1600" dirty="0" smtClean="0">
                <a:solidFill>
                  <a:prstClr val="black"/>
                </a:solidFill>
                <a:latin typeface="Calibri"/>
              </a:rPr>
              <a:t>Results</a:t>
            </a:r>
          </a:p>
          <a:p>
            <a:pPr algn="l" defTabSz="913816" fontAlgn="auto">
              <a:spcBef>
                <a:spcPts val="0"/>
              </a:spcBef>
              <a:spcAft>
                <a:spcPts val="0"/>
              </a:spcAft>
            </a:pPr>
            <a:r>
              <a:rPr lang="en-US" sz="1000" dirty="0" smtClean="0">
                <a:solidFill>
                  <a:prstClr val="black"/>
                </a:solidFill>
                <a:latin typeface="Calibri"/>
              </a:rPr>
              <a:t>Explain how well your deliverable works:</a:t>
            </a:r>
          </a:p>
          <a:p>
            <a:pPr marL="171450" indent="-171450" algn="l" defTabSz="913816" fontAlgn="auto">
              <a:spcBef>
                <a:spcPts val="0"/>
              </a:spcBef>
              <a:spcAft>
                <a:spcPts val="0"/>
              </a:spcAft>
              <a:buFont typeface="Arial" panose="020B0604020202020204" pitchFamily="34" charset="0"/>
              <a:buChar char="•"/>
            </a:pPr>
            <a:r>
              <a:rPr lang="en-US" sz="1000" dirty="0" smtClean="0">
                <a:solidFill>
                  <a:prstClr val="black"/>
                </a:solidFill>
                <a:latin typeface="Calibri"/>
              </a:rPr>
              <a:t>Should usually be in a graph or other figure. </a:t>
            </a:r>
          </a:p>
          <a:p>
            <a:pPr marL="171450" indent="-171450" algn="l" defTabSz="913816" fontAlgn="auto">
              <a:spcBef>
                <a:spcPts val="0"/>
              </a:spcBef>
              <a:spcAft>
                <a:spcPts val="0"/>
              </a:spcAft>
              <a:buFont typeface="Arial" panose="020B0604020202020204" pitchFamily="34" charset="0"/>
              <a:buChar char="•"/>
            </a:pPr>
            <a:r>
              <a:rPr lang="en-US" sz="1000" dirty="0" smtClean="0">
                <a:solidFill>
                  <a:prstClr val="black"/>
                </a:solidFill>
                <a:latin typeface="Calibri"/>
              </a:rPr>
              <a:t>Can give a percentage of how often it works the way it is supposed to. </a:t>
            </a:r>
          </a:p>
          <a:p>
            <a:pPr marL="171450" indent="-171450" algn="l" defTabSz="913816" fontAlgn="auto">
              <a:spcBef>
                <a:spcPts val="0"/>
              </a:spcBef>
              <a:spcAft>
                <a:spcPts val="0"/>
              </a:spcAft>
              <a:buFont typeface="Arial" panose="020B0604020202020204" pitchFamily="34" charset="0"/>
              <a:buChar char="•"/>
            </a:pPr>
            <a:r>
              <a:rPr lang="en-US" sz="1000" dirty="0" smtClean="0">
                <a:solidFill>
                  <a:prstClr val="black"/>
                </a:solidFill>
                <a:latin typeface="Calibri"/>
              </a:rPr>
              <a:t>Be sure to define how it is supposed to work.</a:t>
            </a:r>
          </a:p>
          <a:p>
            <a:pPr marL="171450" indent="-171450" algn="l" defTabSz="913816" fontAlgn="auto">
              <a:spcBef>
                <a:spcPts val="0"/>
              </a:spcBef>
              <a:spcAft>
                <a:spcPts val="0"/>
              </a:spcAft>
              <a:buFont typeface="Arial" panose="020B0604020202020204" pitchFamily="34" charset="0"/>
              <a:buChar char="•"/>
            </a:pPr>
            <a:endParaRPr lang="en-US" sz="1000" dirty="0">
              <a:solidFill>
                <a:prstClr val="black"/>
              </a:solidFill>
              <a:latin typeface="Calibri"/>
            </a:endParaRPr>
          </a:p>
        </p:txBody>
      </p:sp>
      <p:sp>
        <p:nvSpPr>
          <p:cNvPr id="17" name="TextBox 16"/>
          <p:cNvSpPr txBox="1"/>
          <p:nvPr/>
        </p:nvSpPr>
        <p:spPr>
          <a:xfrm>
            <a:off x="2635250" y="2834395"/>
            <a:ext cx="3794125" cy="1813786"/>
          </a:xfrm>
          <a:prstGeom prst="rect">
            <a:avLst/>
          </a:prstGeom>
          <a:noFill/>
          <a:ln>
            <a:solidFill>
              <a:schemeClr val="tx1"/>
            </a:solidFill>
            <a:prstDash val="dash"/>
          </a:ln>
        </p:spPr>
        <p:txBody>
          <a:bodyPr wrap="square" lIns="19038" tIns="9518" rIns="19038" bIns="9518" rtlCol="0" anchor="ctr" anchorCtr="0">
            <a:noAutofit/>
          </a:bodyPr>
          <a:lstStyle/>
          <a:p>
            <a:pPr defTabSz="913816" fontAlgn="auto">
              <a:spcBef>
                <a:spcPts val="0"/>
              </a:spcBef>
              <a:spcAft>
                <a:spcPts val="0"/>
              </a:spcAft>
            </a:pPr>
            <a:r>
              <a:rPr lang="en-US" dirty="0" smtClean="0">
                <a:solidFill>
                  <a:prstClr val="black"/>
                </a:solidFill>
                <a:latin typeface="Calibri"/>
              </a:rPr>
              <a:t>Overview Diagram with Labels</a:t>
            </a:r>
          </a:p>
          <a:p>
            <a:pPr marL="171450" indent="-171450" algn="l" defTabSz="913816" fontAlgn="auto">
              <a:spcBef>
                <a:spcPts val="0"/>
              </a:spcBef>
              <a:spcAft>
                <a:spcPts val="0"/>
              </a:spcAft>
              <a:buFont typeface="Arial" panose="020B0604020202020204" pitchFamily="34" charset="0"/>
              <a:buChar char="•"/>
            </a:pPr>
            <a:endParaRPr lang="en-US" sz="1000" dirty="0" smtClean="0">
              <a:solidFill>
                <a:prstClr val="black"/>
              </a:solidFill>
              <a:latin typeface="Calibri"/>
            </a:endParaRPr>
          </a:p>
          <a:p>
            <a:pPr marL="342900" indent="-114300" algn="l" defTabSz="913816" fontAlgn="auto">
              <a:spcBef>
                <a:spcPts val="0"/>
              </a:spcBef>
              <a:spcAft>
                <a:spcPts val="0"/>
              </a:spcAft>
              <a:buFont typeface="Arial" panose="020B0604020202020204" pitchFamily="34" charset="0"/>
              <a:buChar char="•"/>
            </a:pPr>
            <a:r>
              <a:rPr lang="en-US" sz="800" dirty="0" smtClean="0">
                <a:solidFill>
                  <a:prstClr val="black"/>
                </a:solidFill>
                <a:latin typeface="Calibri"/>
              </a:rPr>
              <a:t>Should be a labeled picture of the thing you actually produced, your deliverable.</a:t>
            </a:r>
          </a:p>
          <a:p>
            <a:pPr marL="342900" indent="-114300" algn="l" defTabSz="913816" fontAlgn="auto">
              <a:spcBef>
                <a:spcPts val="0"/>
              </a:spcBef>
              <a:spcAft>
                <a:spcPts val="0"/>
              </a:spcAft>
              <a:buFont typeface="Arial" panose="020B0604020202020204" pitchFamily="34" charset="0"/>
              <a:buChar char="•"/>
            </a:pPr>
            <a:r>
              <a:rPr lang="en-US" sz="800" dirty="0" smtClean="0">
                <a:solidFill>
                  <a:prstClr val="black"/>
                </a:solidFill>
                <a:latin typeface="Calibri"/>
              </a:rPr>
              <a:t>Be sure to use lots of labels. (But not so many that it is cluttered.) Do not think that we will see what you want us to see just because you show it to us.</a:t>
            </a:r>
          </a:p>
          <a:p>
            <a:pPr marL="342900" indent="-114300" algn="l" defTabSz="913816" fontAlgn="auto">
              <a:spcBef>
                <a:spcPts val="0"/>
              </a:spcBef>
              <a:spcAft>
                <a:spcPts val="0"/>
              </a:spcAft>
              <a:buFont typeface="Arial" panose="020B0604020202020204" pitchFamily="34" charset="0"/>
              <a:buChar char="•"/>
            </a:pPr>
            <a:r>
              <a:rPr lang="en-US" sz="800" dirty="0" smtClean="0">
                <a:solidFill>
                  <a:prstClr val="black"/>
                </a:solidFill>
                <a:latin typeface="Calibri"/>
              </a:rPr>
              <a:t>Include a picture/drawing of your proposed design.</a:t>
            </a:r>
          </a:p>
          <a:p>
            <a:pPr marL="342900" indent="-114300" algn="l" defTabSz="913816" fontAlgn="auto">
              <a:spcBef>
                <a:spcPts val="0"/>
              </a:spcBef>
              <a:spcAft>
                <a:spcPts val="0"/>
              </a:spcAft>
              <a:buFont typeface="Arial" panose="020B0604020202020204" pitchFamily="34" charset="0"/>
              <a:buChar char="•"/>
            </a:pPr>
            <a:r>
              <a:rPr lang="en-US" sz="800" dirty="0" smtClean="0">
                <a:solidFill>
                  <a:prstClr val="black"/>
                </a:solidFill>
                <a:latin typeface="Calibri"/>
              </a:rPr>
              <a:t>Include small explanations with the breakout text boxes, </a:t>
            </a:r>
            <a:r>
              <a:rPr lang="en-US" sz="800" b="1" dirty="0" smtClean="0">
                <a:solidFill>
                  <a:prstClr val="black"/>
                </a:solidFill>
                <a:latin typeface="Calibri"/>
              </a:rPr>
              <a:t>if necessary</a:t>
            </a:r>
            <a:r>
              <a:rPr lang="en-US" sz="800" dirty="0" smtClean="0">
                <a:solidFill>
                  <a:prstClr val="black"/>
                </a:solidFill>
                <a:latin typeface="Calibri"/>
              </a:rPr>
              <a:t>. </a:t>
            </a:r>
            <a:endParaRPr lang="en-US" sz="800" dirty="0">
              <a:solidFill>
                <a:prstClr val="black"/>
              </a:solidFill>
              <a:latin typeface="Calibri"/>
            </a:endParaRPr>
          </a:p>
        </p:txBody>
      </p:sp>
      <p:sp>
        <p:nvSpPr>
          <p:cNvPr id="18" name="TextBox 17"/>
          <p:cNvSpPr txBox="1"/>
          <p:nvPr/>
        </p:nvSpPr>
        <p:spPr>
          <a:xfrm>
            <a:off x="6632026" y="3323614"/>
            <a:ext cx="2333625" cy="874262"/>
          </a:xfrm>
          <a:prstGeom prst="rect">
            <a:avLst/>
          </a:prstGeom>
          <a:noFill/>
          <a:ln>
            <a:solidFill>
              <a:schemeClr val="tx1"/>
            </a:solidFill>
          </a:ln>
        </p:spPr>
        <p:txBody>
          <a:bodyPr wrap="square" lIns="19038" tIns="9518" rIns="19038" bIns="9518" rtlCol="0" anchor="ctr" anchorCtr="0">
            <a:noAutofit/>
          </a:bodyPr>
          <a:lstStyle/>
          <a:p>
            <a:pPr defTabSz="913816" fontAlgn="auto">
              <a:spcBef>
                <a:spcPts val="0"/>
              </a:spcBef>
              <a:spcAft>
                <a:spcPts val="0"/>
              </a:spcAft>
            </a:pPr>
            <a:r>
              <a:rPr lang="en-US" sz="1400" dirty="0" smtClean="0">
                <a:solidFill>
                  <a:prstClr val="black"/>
                </a:solidFill>
                <a:latin typeface="Calibri"/>
              </a:rPr>
              <a:t>Figure explaining the results</a:t>
            </a:r>
          </a:p>
        </p:txBody>
      </p:sp>
      <p:sp>
        <p:nvSpPr>
          <p:cNvPr id="20" name="TextBox 19"/>
          <p:cNvSpPr txBox="1"/>
          <p:nvPr/>
        </p:nvSpPr>
        <p:spPr>
          <a:xfrm>
            <a:off x="4301761" y="6299473"/>
            <a:ext cx="4731477" cy="480887"/>
          </a:xfrm>
          <a:prstGeom prst="rect">
            <a:avLst/>
          </a:prstGeom>
          <a:noFill/>
        </p:spPr>
        <p:txBody>
          <a:bodyPr wrap="square" lIns="19038" tIns="9518" rIns="19038" bIns="9518" rtlCol="0">
            <a:spAutoFit/>
          </a:bodyPr>
          <a:lstStyle/>
          <a:p>
            <a:pPr defTabSz="913816" fontAlgn="auto">
              <a:spcBef>
                <a:spcPts val="0"/>
              </a:spcBef>
              <a:spcAft>
                <a:spcPts val="0"/>
              </a:spcAft>
            </a:pPr>
            <a:r>
              <a:rPr lang="en-US" sz="1200" dirty="0">
                <a:solidFill>
                  <a:prstClr val="black"/>
                </a:solidFill>
                <a:latin typeface="Calibri"/>
              </a:rPr>
              <a:t>Literature Cited</a:t>
            </a:r>
          </a:p>
          <a:p>
            <a:pPr algn="l" defTabSz="913816" fontAlgn="auto">
              <a:spcBef>
                <a:spcPts val="0"/>
              </a:spcBef>
              <a:spcAft>
                <a:spcPts val="0"/>
              </a:spcAft>
            </a:pPr>
            <a:r>
              <a:rPr lang="en-US" sz="900" dirty="0" smtClean="0">
                <a:solidFill>
                  <a:prstClr val="black"/>
                </a:solidFill>
                <a:latin typeface="Calibri"/>
              </a:rPr>
              <a:t>Use APA format for citations. Remember that if you take anything from a source (pictures, tables, information), you should ALWAYS CITE IT. </a:t>
            </a:r>
            <a:endParaRPr lang="en-US" sz="900" dirty="0">
              <a:solidFill>
                <a:prstClr val="black"/>
              </a:solidFill>
              <a:latin typeface="Calibri"/>
            </a:endParaRPr>
          </a:p>
        </p:txBody>
      </p:sp>
      <p:sp>
        <p:nvSpPr>
          <p:cNvPr id="26" name="TextBox 25"/>
          <p:cNvSpPr txBox="1"/>
          <p:nvPr/>
        </p:nvSpPr>
        <p:spPr>
          <a:xfrm>
            <a:off x="6528838" y="4659633"/>
            <a:ext cx="2540000" cy="942552"/>
          </a:xfrm>
          <a:prstGeom prst="rect">
            <a:avLst/>
          </a:prstGeom>
          <a:noFill/>
        </p:spPr>
        <p:txBody>
          <a:bodyPr wrap="square" lIns="19038" tIns="9518" rIns="19038" bIns="9518" rtlCol="0">
            <a:spAutoFit/>
          </a:bodyPr>
          <a:lstStyle/>
          <a:p>
            <a:pPr defTabSz="913816" fontAlgn="auto">
              <a:spcBef>
                <a:spcPts val="0"/>
              </a:spcBef>
              <a:spcAft>
                <a:spcPts val="0"/>
              </a:spcAft>
            </a:pPr>
            <a:r>
              <a:rPr lang="en-US" sz="1500" dirty="0" smtClean="0">
                <a:solidFill>
                  <a:prstClr val="black"/>
                </a:solidFill>
                <a:latin typeface="Calibri"/>
              </a:rPr>
              <a:t>Conclusions or recommendations</a:t>
            </a:r>
          </a:p>
          <a:p>
            <a:pPr algn="l" defTabSz="913816" fontAlgn="auto">
              <a:spcBef>
                <a:spcPts val="0"/>
              </a:spcBef>
              <a:spcAft>
                <a:spcPts val="0"/>
              </a:spcAft>
            </a:pPr>
            <a:r>
              <a:rPr lang="en-US" sz="1000" dirty="0" smtClean="0">
                <a:solidFill>
                  <a:prstClr val="black"/>
                </a:solidFill>
                <a:latin typeface="Calibri"/>
              </a:rPr>
              <a:t>Now that your project is complete, what further work is necessary to improve it or to get it working the way you want it to.</a:t>
            </a:r>
          </a:p>
        </p:txBody>
      </p:sp>
      <p:sp>
        <p:nvSpPr>
          <p:cNvPr id="31" name="TextBox 30"/>
          <p:cNvSpPr txBox="1"/>
          <p:nvPr/>
        </p:nvSpPr>
        <p:spPr>
          <a:xfrm>
            <a:off x="2616200" y="881671"/>
            <a:ext cx="1422400" cy="711719"/>
          </a:xfrm>
          <a:prstGeom prst="rect">
            <a:avLst/>
          </a:prstGeom>
          <a:gradFill>
            <a:gsLst>
              <a:gs pos="0">
                <a:schemeClr val="accent1">
                  <a:tint val="66000"/>
                  <a:satMod val="160000"/>
                </a:schemeClr>
              </a:gs>
              <a:gs pos="0">
                <a:schemeClr val="accent1">
                  <a:tint val="44500"/>
                  <a:satMod val="160000"/>
                </a:schemeClr>
              </a:gs>
              <a:gs pos="100000">
                <a:schemeClr val="accent1">
                  <a:tint val="23500"/>
                  <a:satMod val="160000"/>
                </a:schemeClr>
              </a:gs>
            </a:gsLst>
            <a:lin ang="5400000" scaled="0"/>
          </a:gradFill>
          <a:effectLst>
            <a:outerShdw blurRad="50800" dist="38100" dir="2700000" algn="tl" rotWithShape="0">
              <a:prstClr val="black">
                <a:alpha val="40000"/>
              </a:prstClr>
            </a:outerShdw>
          </a:effectLst>
        </p:spPr>
        <p:txBody>
          <a:bodyPr wrap="square" lIns="19038" tIns="9518" rIns="19038" bIns="9518" rtlCol="0">
            <a:spAutoFit/>
          </a:bodyPr>
          <a:lstStyle/>
          <a:p>
            <a:pPr algn="l" defTabSz="913816" fontAlgn="auto">
              <a:spcBef>
                <a:spcPts val="0"/>
              </a:spcBef>
              <a:spcAft>
                <a:spcPts val="0"/>
              </a:spcAft>
            </a:pPr>
            <a:r>
              <a:rPr lang="en-US" sz="900" dirty="0">
                <a:solidFill>
                  <a:prstClr val="black"/>
                </a:solidFill>
                <a:latin typeface="Calibri"/>
              </a:rPr>
              <a:t>Explain what the object in the figure is. Don’t just let tables or figures stand </a:t>
            </a:r>
            <a:r>
              <a:rPr lang="en-US" sz="900" dirty="0" smtClean="0">
                <a:solidFill>
                  <a:prstClr val="black"/>
                </a:solidFill>
                <a:latin typeface="Calibri"/>
              </a:rPr>
              <a:t>alone; use labels on the figures themselves.</a:t>
            </a:r>
            <a:endParaRPr lang="en-US" sz="900" dirty="0">
              <a:solidFill>
                <a:prstClr val="black"/>
              </a:solidFill>
              <a:latin typeface="Calibri"/>
            </a:endParaRPr>
          </a:p>
        </p:txBody>
      </p:sp>
      <p:sp>
        <p:nvSpPr>
          <p:cNvPr id="21" name="TextBox 20"/>
          <p:cNvSpPr txBox="1"/>
          <p:nvPr/>
        </p:nvSpPr>
        <p:spPr>
          <a:xfrm>
            <a:off x="188912" y="2622955"/>
            <a:ext cx="2303463" cy="1030866"/>
          </a:xfrm>
          <a:prstGeom prst="rect">
            <a:avLst/>
          </a:prstGeom>
          <a:noFill/>
          <a:ln>
            <a:solidFill>
              <a:schemeClr val="tx1"/>
            </a:solidFill>
          </a:ln>
        </p:spPr>
        <p:txBody>
          <a:bodyPr wrap="square" lIns="19038" tIns="9518" rIns="19038" bIns="9518" rtlCol="0" anchor="ctr" anchorCtr="0">
            <a:noAutofit/>
          </a:bodyPr>
          <a:lstStyle/>
          <a:p>
            <a:pPr defTabSz="913816" fontAlgn="auto">
              <a:spcBef>
                <a:spcPts val="0"/>
              </a:spcBef>
              <a:spcAft>
                <a:spcPts val="0"/>
              </a:spcAft>
            </a:pPr>
            <a:r>
              <a:rPr lang="en-US" dirty="0" smtClean="0">
                <a:solidFill>
                  <a:prstClr val="black"/>
                </a:solidFill>
                <a:latin typeface="Calibri"/>
              </a:rPr>
              <a:t>Table or figure</a:t>
            </a:r>
          </a:p>
          <a:p>
            <a:pPr defTabSz="913816" fontAlgn="auto">
              <a:spcBef>
                <a:spcPts val="0"/>
              </a:spcBef>
              <a:spcAft>
                <a:spcPts val="0"/>
              </a:spcAft>
            </a:pPr>
            <a:r>
              <a:rPr lang="en-US" sz="800" dirty="0" smtClean="0">
                <a:solidFill>
                  <a:prstClr val="black"/>
                </a:solidFill>
                <a:latin typeface="Calibri"/>
              </a:rPr>
              <a:t>Include a figure that helps explain the problem, need, or significance. Be sure to include labels on all figures. Could be a picture of previous designs with labels about its problems. </a:t>
            </a:r>
            <a:endParaRPr lang="en-US" sz="800" dirty="0">
              <a:solidFill>
                <a:prstClr val="black"/>
              </a:solidFill>
              <a:latin typeface="Calibri"/>
            </a:endParaRPr>
          </a:p>
        </p:txBody>
      </p:sp>
      <p:sp>
        <p:nvSpPr>
          <p:cNvPr id="23" name="TextBox 22"/>
          <p:cNvSpPr txBox="1"/>
          <p:nvPr/>
        </p:nvSpPr>
        <p:spPr>
          <a:xfrm>
            <a:off x="5032375" y="744146"/>
            <a:ext cx="3200400" cy="880996"/>
          </a:xfrm>
          <a:prstGeom prst="rect">
            <a:avLst/>
          </a:prstGeom>
          <a:gradFill>
            <a:gsLst>
              <a:gs pos="0">
                <a:schemeClr val="accent1">
                  <a:tint val="66000"/>
                  <a:satMod val="160000"/>
                </a:schemeClr>
              </a:gs>
              <a:gs pos="0">
                <a:schemeClr val="accent1">
                  <a:tint val="44500"/>
                  <a:satMod val="160000"/>
                </a:schemeClr>
              </a:gs>
              <a:gs pos="100000">
                <a:schemeClr val="accent1">
                  <a:tint val="23500"/>
                  <a:satMod val="160000"/>
                </a:schemeClr>
              </a:gs>
            </a:gsLst>
            <a:lin ang="5400000" scaled="0"/>
          </a:gradFill>
          <a:effectLst>
            <a:outerShdw blurRad="50800" dist="38100" dir="2700000" algn="tl" rotWithShape="0">
              <a:schemeClr val="tx1">
                <a:alpha val="40000"/>
              </a:schemeClr>
            </a:outerShdw>
          </a:effectLst>
        </p:spPr>
        <p:txBody>
          <a:bodyPr wrap="square" lIns="19038" tIns="9518" rIns="19038" bIns="9518" rtlCol="0">
            <a:spAutoFit/>
          </a:bodyPr>
          <a:lstStyle/>
          <a:p>
            <a:pPr algn="l" defTabSz="913816" fontAlgn="auto">
              <a:spcBef>
                <a:spcPts val="0"/>
              </a:spcBef>
              <a:spcAft>
                <a:spcPts val="0"/>
              </a:spcAft>
            </a:pPr>
            <a:r>
              <a:rPr lang="en-US" sz="800" dirty="0" smtClean="0">
                <a:solidFill>
                  <a:prstClr val="black"/>
                </a:solidFill>
                <a:latin typeface="Calibri"/>
              </a:rPr>
              <a:t>Titles for projects like this one are usually a description of the thing you designed:</a:t>
            </a:r>
          </a:p>
          <a:p>
            <a:pPr marL="171450" indent="-171450" algn="l" defTabSz="913816" fontAlgn="auto">
              <a:spcBef>
                <a:spcPts val="0"/>
              </a:spcBef>
              <a:spcAft>
                <a:spcPts val="0"/>
              </a:spcAft>
              <a:buFont typeface="Arial" panose="020B0604020202020204" pitchFamily="34" charset="0"/>
              <a:buChar char="•"/>
            </a:pPr>
            <a:r>
              <a:rPr lang="en-US" sz="800" dirty="0" smtClean="0">
                <a:solidFill>
                  <a:prstClr val="black"/>
                </a:solidFill>
                <a:latin typeface="Calibri"/>
              </a:rPr>
              <a:t>“A method for determining X”</a:t>
            </a:r>
            <a:endParaRPr lang="en-US" sz="800" dirty="0">
              <a:solidFill>
                <a:prstClr val="black"/>
              </a:solidFill>
              <a:latin typeface="Calibri"/>
            </a:endParaRPr>
          </a:p>
          <a:p>
            <a:pPr marL="171450" indent="-171450" algn="l" defTabSz="913816" fontAlgn="auto">
              <a:spcBef>
                <a:spcPts val="0"/>
              </a:spcBef>
              <a:spcAft>
                <a:spcPts val="0"/>
              </a:spcAft>
              <a:buFont typeface="Arial" panose="020B0604020202020204" pitchFamily="34" charset="0"/>
              <a:buChar char="•"/>
            </a:pPr>
            <a:r>
              <a:rPr lang="en-US" sz="800" dirty="0" smtClean="0">
                <a:solidFill>
                  <a:prstClr val="black"/>
                </a:solidFill>
                <a:latin typeface="Calibri"/>
              </a:rPr>
              <a:t>“A health-monitoring wristwatch using X (the method for monitoring health)”</a:t>
            </a:r>
          </a:p>
          <a:p>
            <a:pPr marL="171450" indent="-171450" algn="l" defTabSz="913816" fontAlgn="auto">
              <a:spcBef>
                <a:spcPts val="0"/>
              </a:spcBef>
              <a:spcAft>
                <a:spcPts val="0"/>
              </a:spcAft>
              <a:buFont typeface="Arial" panose="020B0604020202020204" pitchFamily="34" charset="0"/>
              <a:buChar char="•"/>
            </a:pPr>
            <a:r>
              <a:rPr lang="en-US" sz="800" dirty="0" smtClean="0">
                <a:solidFill>
                  <a:prstClr val="black"/>
                </a:solidFill>
                <a:latin typeface="Calibri"/>
              </a:rPr>
              <a:t>“A safety system allowing both vehicles and pedestrians ”</a:t>
            </a:r>
          </a:p>
          <a:p>
            <a:pPr marL="171450" indent="-171450" algn="l" defTabSz="913816" fontAlgn="auto">
              <a:spcBef>
                <a:spcPts val="0"/>
              </a:spcBef>
              <a:spcAft>
                <a:spcPts val="0"/>
              </a:spcAft>
              <a:buFont typeface="Arial" panose="020B0604020202020204" pitchFamily="34" charset="0"/>
              <a:buChar char="•"/>
            </a:pPr>
            <a:r>
              <a:rPr lang="en-US" sz="800" dirty="0" smtClean="0">
                <a:solidFill>
                  <a:prstClr val="black"/>
                </a:solidFill>
                <a:latin typeface="Calibri"/>
              </a:rPr>
              <a:t>“A computer security system designed using the X method”</a:t>
            </a:r>
          </a:p>
        </p:txBody>
      </p:sp>
      <p:sp>
        <p:nvSpPr>
          <p:cNvPr id="22" name="TextBox 21"/>
          <p:cNvSpPr txBox="1"/>
          <p:nvPr/>
        </p:nvSpPr>
        <p:spPr>
          <a:xfrm>
            <a:off x="3973852" y="4531357"/>
            <a:ext cx="2370137" cy="1018158"/>
          </a:xfrm>
          <a:prstGeom prst="rect">
            <a:avLst/>
          </a:prstGeom>
          <a:solidFill>
            <a:schemeClr val="bg1"/>
          </a:solidFill>
          <a:ln>
            <a:solidFill>
              <a:schemeClr val="tx1"/>
            </a:solidFill>
          </a:ln>
        </p:spPr>
        <p:txBody>
          <a:bodyPr wrap="square" lIns="19038" tIns="9518" rIns="19038" bIns="9518" rtlCol="0" anchor="ctr" anchorCtr="0">
            <a:noAutofit/>
          </a:bodyPr>
          <a:lstStyle/>
          <a:p>
            <a:pPr defTabSz="913816" fontAlgn="auto">
              <a:spcBef>
                <a:spcPts val="0"/>
              </a:spcBef>
              <a:spcAft>
                <a:spcPts val="0"/>
              </a:spcAft>
            </a:pPr>
            <a:r>
              <a:rPr lang="en-US" sz="1100" dirty="0" smtClean="0">
                <a:solidFill>
                  <a:prstClr val="black"/>
                </a:solidFill>
                <a:latin typeface="Calibri"/>
              </a:rPr>
              <a:t>Breakout figure that shows the major components of your design.</a:t>
            </a:r>
          </a:p>
          <a:p>
            <a:pPr defTabSz="913816" fontAlgn="auto">
              <a:spcBef>
                <a:spcPts val="0"/>
              </a:spcBef>
              <a:spcAft>
                <a:spcPts val="0"/>
              </a:spcAft>
            </a:pPr>
            <a:r>
              <a:rPr lang="en-US" sz="1100" dirty="0" smtClean="0">
                <a:solidFill>
                  <a:prstClr val="black"/>
                </a:solidFill>
                <a:latin typeface="Calibri"/>
              </a:rPr>
              <a:t>(Optional)</a:t>
            </a:r>
            <a:endParaRPr lang="en-US" sz="1100" dirty="0">
              <a:solidFill>
                <a:prstClr val="black"/>
              </a:solidFill>
              <a:latin typeface="Calibri"/>
            </a:endParaRPr>
          </a:p>
        </p:txBody>
      </p:sp>
      <p:sp>
        <p:nvSpPr>
          <p:cNvPr id="10" name="TextBox 9"/>
          <p:cNvSpPr txBox="1"/>
          <p:nvPr/>
        </p:nvSpPr>
        <p:spPr>
          <a:xfrm>
            <a:off x="533400" y="3720260"/>
            <a:ext cx="2257425" cy="908596"/>
          </a:xfrm>
          <a:prstGeom prst="rect">
            <a:avLst/>
          </a:prstGeom>
          <a:solidFill>
            <a:schemeClr val="bg1"/>
          </a:solidFill>
          <a:ln>
            <a:solidFill>
              <a:schemeClr val="tx1"/>
            </a:solidFill>
          </a:ln>
        </p:spPr>
        <p:txBody>
          <a:bodyPr wrap="square" lIns="19038" tIns="9518" rIns="19038" bIns="9518" rtlCol="0" anchor="ctr" anchorCtr="0">
            <a:noAutofit/>
          </a:bodyPr>
          <a:lstStyle/>
          <a:p>
            <a:pPr defTabSz="913816" fontAlgn="auto">
              <a:spcBef>
                <a:spcPts val="0"/>
              </a:spcBef>
              <a:spcAft>
                <a:spcPts val="0"/>
              </a:spcAft>
            </a:pPr>
            <a:r>
              <a:rPr lang="en-US" dirty="0" smtClean="0">
                <a:solidFill>
                  <a:prstClr val="black"/>
                </a:solidFill>
                <a:latin typeface="Calibri"/>
              </a:rPr>
              <a:t>Table or figure</a:t>
            </a:r>
          </a:p>
          <a:p>
            <a:pPr defTabSz="913816" fontAlgn="auto">
              <a:spcBef>
                <a:spcPts val="0"/>
              </a:spcBef>
              <a:spcAft>
                <a:spcPts val="0"/>
              </a:spcAft>
            </a:pPr>
            <a:r>
              <a:rPr lang="en-US" sz="800" dirty="0" smtClean="0">
                <a:solidFill>
                  <a:prstClr val="black"/>
                </a:solidFill>
                <a:latin typeface="Calibri"/>
              </a:rPr>
              <a:t>Expanded </a:t>
            </a:r>
            <a:r>
              <a:rPr lang="en-US" sz="800" dirty="0">
                <a:solidFill>
                  <a:prstClr val="black"/>
                </a:solidFill>
                <a:latin typeface="Calibri"/>
              </a:rPr>
              <a:t>“blow-up” view of the part of the overview diagram. You should have a clear title for this diagram, too, and include labels on everything</a:t>
            </a:r>
            <a:r>
              <a:rPr lang="en-US" sz="800" dirty="0" smtClean="0">
                <a:solidFill>
                  <a:prstClr val="black"/>
                </a:solidFill>
                <a:latin typeface="Calibri"/>
              </a:rPr>
              <a:t>. </a:t>
            </a:r>
          </a:p>
          <a:p>
            <a:pPr defTabSz="913816" fontAlgn="auto">
              <a:spcBef>
                <a:spcPts val="0"/>
              </a:spcBef>
              <a:spcAft>
                <a:spcPts val="0"/>
              </a:spcAft>
            </a:pPr>
            <a:r>
              <a:rPr lang="en-US" sz="800" dirty="0" smtClean="0">
                <a:solidFill>
                  <a:prstClr val="black"/>
                </a:solidFill>
                <a:latin typeface="Calibri"/>
              </a:rPr>
              <a:t>(Optional)</a:t>
            </a:r>
            <a:endParaRPr lang="en-US" sz="800" dirty="0">
              <a:solidFill>
                <a:prstClr val="black"/>
              </a:solidFill>
              <a:latin typeface="Calibri"/>
            </a:endParaRPr>
          </a:p>
        </p:txBody>
      </p:sp>
      <p:cxnSp>
        <p:nvCxnSpPr>
          <p:cNvPr id="32" name="Straight Arrow Connector 31"/>
          <p:cNvCxnSpPr/>
          <p:nvPr/>
        </p:nvCxnSpPr>
        <p:spPr>
          <a:xfrm>
            <a:off x="5093070" y="4258657"/>
            <a:ext cx="0" cy="54711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320925" y="4846159"/>
            <a:ext cx="1717675" cy="388554"/>
          </a:xfrm>
          <a:prstGeom prst="rect">
            <a:avLst/>
          </a:prstGeom>
          <a:gradFill>
            <a:gsLst>
              <a:gs pos="0">
                <a:schemeClr val="accent1">
                  <a:tint val="66000"/>
                  <a:satMod val="160000"/>
                </a:schemeClr>
              </a:gs>
              <a:gs pos="0">
                <a:schemeClr val="accent1">
                  <a:tint val="44500"/>
                  <a:satMod val="160000"/>
                </a:schemeClr>
              </a:gs>
              <a:gs pos="100000">
                <a:schemeClr val="accent1">
                  <a:tint val="23500"/>
                  <a:satMod val="160000"/>
                </a:schemeClr>
              </a:gs>
            </a:gsLst>
            <a:lin ang="5400000" scaled="0"/>
          </a:gradFill>
          <a:effectLst>
            <a:outerShdw blurRad="50800" dist="38100" dir="2700000" algn="tl" rotWithShape="0">
              <a:prstClr val="black">
                <a:alpha val="40000"/>
              </a:prstClr>
            </a:outerShdw>
          </a:effectLst>
        </p:spPr>
        <p:txBody>
          <a:bodyPr wrap="square" lIns="19038" tIns="9518" rIns="19038" bIns="9518" rtlCol="0">
            <a:spAutoFit/>
          </a:bodyPr>
          <a:lstStyle/>
          <a:p>
            <a:pPr algn="l" defTabSz="913816" fontAlgn="auto">
              <a:spcBef>
                <a:spcPts val="0"/>
              </a:spcBef>
              <a:spcAft>
                <a:spcPts val="0"/>
              </a:spcAft>
            </a:pPr>
            <a:r>
              <a:rPr lang="en-US" sz="800" dirty="0" smtClean="0">
                <a:solidFill>
                  <a:prstClr val="black"/>
                </a:solidFill>
                <a:latin typeface="Calibri"/>
              </a:rPr>
              <a:t>Do not just answer every question here. Use bullets and combine answers as useful or necessary.</a:t>
            </a:r>
            <a:endParaRPr lang="en-US" sz="800" dirty="0">
              <a:solidFill>
                <a:prstClr val="black"/>
              </a:solidFill>
              <a:latin typeface="Calibri"/>
            </a:endParaRPr>
          </a:p>
        </p:txBody>
      </p:sp>
      <p:cxnSp>
        <p:nvCxnSpPr>
          <p:cNvPr id="28" name="Straight Arrow Connector 27"/>
          <p:cNvCxnSpPr/>
          <p:nvPr/>
        </p:nvCxnSpPr>
        <p:spPr>
          <a:xfrm flipH="1">
            <a:off x="2360613" y="3505200"/>
            <a:ext cx="611187" cy="39225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032375" y="2901592"/>
            <a:ext cx="1717675" cy="265443"/>
          </a:xfrm>
          <a:prstGeom prst="rect">
            <a:avLst/>
          </a:prstGeom>
          <a:gradFill>
            <a:gsLst>
              <a:gs pos="0">
                <a:schemeClr val="accent1">
                  <a:tint val="66000"/>
                  <a:satMod val="160000"/>
                </a:schemeClr>
              </a:gs>
              <a:gs pos="0">
                <a:schemeClr val="accent1">
                  <a:tint val="44500"/>
                  <a:satMod val="160000"/>
                </a:schemeClr>
              </a:gs>
              <a:gs pos="100000">
                <a:schemeClr val="accent1">
                  <a:tint val="23500"/>
                  <a:satMod val="160000"/>
                </a:schemeClr>
              </a:gs>
            </a:gsLst>
            <a:lin ang="5400000" scaled="0"/>
          </a:gradFill>
          <a:effectLst>
            <a:outerShdw blurRad="50800" dist="38100" dir="2700000" algn="tl" rotWithShape="0">
              <a:prstClr val="black">
                <a:alpha val="40000"/>
              </a:prstClr>
            </a:outerShdw>
          </a:effectLst>
        </p:spPr>
        <p:txBody>
          <a:bodyPr wrap="square" lIns="19038" tIns="9518" rIns="19038" bIns="9518" rtlCol="0">
            <a:spAutoFit/>
          </a:bodyPr>
          <a:lstStyle/>
          <a:p>
            <a:pPr algn="l" defTabSz="913816" fontAlgn="auto">
              <a:spcBef>
                <a:spcPts val="0"/>
              </a:spcBef>
              <a:spcAft>
                <a:spcPts val="0"/>
              </a:spcAft>
            </a:pPr>
            <a:r>
              <a:rPr lang="en-US" sz="800" dirty="0" smtClean="0">
                <a:solidFill>
                  <a:prstClr val="black"/>
                </a:solidFill>
                <a:latin typeface="Calibri"/>
              </a:rPr>
              <a:t>Always try to figure out a way to make your information graphical or figural. </a:t>
            </a:r>
            <a:endParaRPr lang="en-US" sz="800" dirty="0">
              <a:solidFill>
                <a:prstClr val="black"/>
              </a:solidFill>
              <a:latin typeface="Calibri"/>
            </a:endParaRPr>
          </a:p>
        </p:txBody>
      </p:sp>
    </p:spTree>
    <p:extLst>
      <p:ext uri="{BB962C8B-B14F-4D97-AF65-F5344CB8AC3E}">
        <p14:creationId xmlns:p14="http://schemas.microsoft.com/office/powerpoint/2010/main" val="426842357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27125" y="127000"/>
            <a:ext cx="6873875" cy="746125"/>
          </a:xfrm>
          <a:prstGeom prst="rect">
            <a:avLst/>
          </a:prstGeom>
          <a:noFill/>
        </p:spPr>
        <p:txBody>
          <a:bodyPr wrap="square" lIns="91380" tIns="45692" rIns="91380" bIns="45692" rtlCol="0">
            <a:noAutofit/>
          </a:bodyPr>
          <a:lstStyle/>
          <a:p>
            <a:pPr defTabSz="913816" fontAlgn="auto">
              <a:spcBef>
                <a:spcPts val="0"/>
              </a:spcBef>
              <a:spcAft>
                <a:spcPts val="0"/>
              </a:spcAft>
            </a:pPr>
            <a:r>
              <a:rPr lang="en-US" sz="3100" dirty="0">
                <a:solidFill>
                  <a:prstClr val="black"/>
                </a:solidFill>
                <a:latin typeface="Calibri"/>
              </a:rPr>
              <a:t>Descriptive </a:t>
            </a:r>
            <a:r>
              <a:rPr lang="en-US" sz="3100" dirty="0" smtClean="0">
                <a:solidFill>
                  <a:prstClr val="black"/>
                </a:solidFill>
                <a:latin typeface="Calibri"/>
              </a:rPr>
              <a:t>title </a:t>
            </a:r>
            <a:r>
              <a:rPr lang="en-US" sz="3100" dirty="0">
                <a:solidFill>
                  <a:prstClr val="black"/>
                </a:solidFill>
                <a:latin typeface="Calibri"/>
              </a:rPr>
              <a:t>of </a:t>
            </a:r>
            <a:r>
              <a:rPr lang="en-US" sz="3100" dirty="0" smtClean="0">
                <a:solidFill>
                  <a:prstClr val="black"/>
                </a:solidFill>
                <a:latin typeface="Calibri"/>
              </a:rPr>
              <a:t>educational project</a:t>
            </a:r>
            <a:endParaRPr lang="en-US" sz="3100" dirty="0">
              <a:solidFill>
                <a:prstClr val="black"/>
              </a:solidFill>
              <a:latin typeface="Calibri"/>
            </a:endParaRPr>
          </a:p>
        </p:txBody>
      </p:sp>
      <p:sp>
        <p:nvSpPr>
          <p:cNvPr id="5" name="TextBox 4"/>
          <p:cNvSpPr txBox="1"/>
          <p:nvPr/>
        </p:nvSpPr>
        <p:spPr>
          <a:xfrm>
            <a:off x="206375" y="238126"/>
            <a:ext cx="698500" cy="573220"/>
          </a:xfrm>
          <a:prstGeom prst="rect">
            <a:avLst/>
          </a:prstGeom>
          <a:noFill/>
        </p:spPr>
        <p:txBody>
          <a:bodyPr wrap="square" lIns="19038" tIns="9518" rIns="19038" bIns="9518" rtlCol="0">
            <a:spAutoFit/>
          </a:bodyPr>
          <a:lstStyle/>
          <a:p>
            <a:pPr defTabSz="913816" fontAlgn="auto">
              <a:spcBef>
                <a:spcPts val="0"/>
              </a:spcBef>
              <a:spcAft>
                <a:spcPts val="0"/>
              </a:spcAft>
            </a:pPr>
            <a:r>
              <a:rPr lang="en-US" dirty="0" smtClean="0">
                <a:solidFill>
                  <a:prstClr val="black"/>
                </a:solidFill>
                <a:latin typeface="Calibri"/>
              </a:rPr>
              <a:t>Logo Here</a:t>
            </a:r>
            <a:endParaRPr lang="en-US" dirty="0">
              <a:solidFill>
                <a:prstClr val="black"/>
              </a:solidFill>
              <a:latin typeface="Calibri"/>
            </a:endParaRPr>
          </a:p>
        </p:txBody>
      </p:sp>
      <p:sp>
        <p:nvSpPr>
          <p:cNvPr id="6" name="TextBox 5"/>
          <p:cNvSpPr txBox="1"/>
          <p:nvPr/>
        </p:nvSpPr>
        <p:spPr>
          <a:xfrm>
            <a:off x="8128000" y="285751"/>
            <a:ext cx="698500" cy="573220"/>
          </a:xfrm>
          <a:prstGeom prst="rect">
            <a:avLst/>
          </a:prstGeom>
          <a:noFill/>
        </p:spPr>
        <p:txBody>
          <a:bodyPr wrap="square" lIns="19038" tIns="9518" rIns="19038" bIns="9518" rtlCol="0">
            <a:spAutoFit/>
          </a:bodyPr>
          <a:lstStyle/>
          <a:p>
            <a:pPr defTabSz="913816" fontAlgn="auto">
              <a:spcBef>
                <a:spcPts val="0"/>
              </a:spcBef>
              <a:spcAft>
                <a:spcPts val="0"/>
              </a:spcAft>
            </a:pPr>
            <a:r>
              <a:rPr lang="en-US" dirty="0" smtClean="0">
                <a:solidFill>
                  <a:prstClr val="black"/>
                </a:solidFill>
                <a:latin typeface="Calibri"/>
              </a:rPr>
              <a:t>Logo Here</a:t>
            </a:r>
            <a:endParaRPr lang="en-US" dirty="0">
              <a:solidFill>
                <a:prstClr val="black"/>
              </a:solidFill>
              <a:latin typeface="Calibri"/>
            </a:endParaRPr>
          </a:p>
        </p:txBody>
      </p:sp>
      <p:sp>
        <p:nvSpPr>
          <p:cNvPr id="7" name="TextBox 6"/>
          <p:cNvSpPr txBox="1"/>
          <p:nvPr/>
        </p:nvSpPr>
        <p:spPr>
          <a:xfrm>
            <a:off x="2317750" y="746128"/>
            <a:ext cx="4413250" cy="665559"/>
          </a:xfrm>
          <a:prstGeom prst="rect">
            <a:avLst/>
          </a:prstGeom>
          <a:noFill/>
        </p:spPr>
        <p:txBody>
          <a:bodyPr wrap="square" lIns="19038" tIns="9518" rIns="19038" bIns="9518" rtlCol="0">
            <a:spAutoFit/>
          </a:bodyPr>
          <a:lstStyle/>
          <a:p>
            <a:pPr defTabSz="913816" fontAlgn="auto">
              <a:spcBef>
                <a:spcPts val="0"/>
              </a:spcBef>
              <a:spcAft>
                <a:spcPts val="0"/>
              </a:spcAft>
            </a:pPr>
            <a:r>
              <a:rPr lang="en-US" sz="1400" dirty="0">
                <a:solidFill>
                  <a:prstClr val="black"/>
                </a:solidFill>
                <a:latin typeface="Calibri"/>
              </a:rPr>
              <a:t>Name</a:t>
            </a:r>
            <a:br>
              <a:rPr lang="en-US" sz="1400" dirty="0">
                <a:solidFill>
                  <a:prstClr val="black"/>
                </a:solidFill>
                <a:latin typeface="Calibri"/>
              </a:rPr>
            </a:br>
            <a:r>
              <a:rPr lang="en-US" sz="1400" dirty="0">
                <a:solidFill>
                  <a:prstClr val="black"/>
                </a:solidFill>
                <a:latin typeface="Calibri"/>
              </a:rPr>
              <a:t>More names</a:t>
            </a:r>
          </a:p>
          <a:p>
            <a:pPr defTabSz="913816" fontAlgn="auto">
              <a:spcBef>
                <a:spcPts val="0"/>
              </a:spcBef>
              <a:spcAft>
                <a:spcPts val="0"/>
              </a:spcAft>
            </a:pPr>
            <a:r>
              <a:rPr lang="en-US" sz="1400" i="1" dirty="0">
                <a:solidFill>
                  <a:prstClr val="black"/>
                </a:solidFill>
                <a:latin typeface="Calibri"/>
              </a:rPr>
              <a:t>Affiliations</a:t>
            </a:r>
          </a:p>
        </p:txBody>
      </p:sp>
      <p:sp>
        <p:nvSpPr>
          <p:cNvPr id="8" name="TextBox 7"/>
          <p:cNvSpPr txBox="1"/>
          <p:nvPr/>
        </p:nvSpPr>
        <p:spPr>
          <a:xfrm>
            <a:off x="2611437" y="1676400"/>
            <a:ext cx="3921125" cy="1219550"/>
          </a:xfrm>
          <a:prstGeom prst="rect">
            <a:avLst/>
          </a:prstGeom>
          <a:noFill/>
        </p:spPr>
        <p:txBody>
          <a:bodyPr wrap="square" lIns="19038" tIns="9518" rIns="19038" bIns="9518" rtlCol="0">
            <a:spAutoFit/>
          </a:bodyPr>
          <a:lstStyle/>
          <a:p>
            <a:pPr defTabSz="913816" fontAlgn="auto">
              <a:spcBef>
                <a:spcPts val="0"/>
              </a:spcBef>
              <a:spcAft>
                <a:spcPts val="0"/>
              </a:spcAft>
            </a:pPr>
            <a:r>
              <a:rPr lang="en-US" dirty="0" smtClean="0">
                <a:solidFill>
                  <a:prstClr val="black"/>
                </a:solidFill>
                <a:latin typeface="Calibri"/>
              </a:rPr>
              <a:t>Objective</a:t>
            </a:r>
            <a:endParaRPr lang="en-US" sz="1400" dirty="0" smtClean="0">
              <a:solidFill>
                <a:prstClr val="black"/>
              </a:solidFill>
              <a:latin typeface="Calibri"/>
            </a:endParaRPr>
          </a:p>
          <a:p>
            <a:pPr algn="l" defTabSz="913816" fontAlgn="auto">
              <a:spcBef>
                <a:spcPts val="0"/>
              </a:spcBef>
              <a:spcAft>
                <a:spcPts val="0"/>
              </a:spcAft>
            </a:pPr>
            <a:r>
              <a:rPr lang="en-US" sz="1000" dirty="0" smtClean="0">
                <a:solidFill>
                  <a:prstClr val="black"/>
                </a:solidFill>
                <a:latin typeface="Calibri"/>
              </a:rPr>
              <a:t>State </a:t>
            </a:r>
            <a:r>
              <a:rPr lang="en-US" sz="1000" dirty="0">
                <a:solidFill>
                  <a:prstClr val="black"/>
                </a:solidFill>
                <a:latin typeface="Calibri"/>
              </a:rPr>
              <a:t>the main purpose of the project. Exactly what are you doing? What are you trying to prove? REMEMBER TO CHANGE THE FONT SIZES TO ~32 for </a:t>
            </a:r>
            <a:r>
              <a:rPr lang="en-US" sz="1000" dirty="0" smtClean="0">
                <a:solidFill>
                  <a:prstClr val="black"/>
                </a:solidFill>
                <a:latin typeface="Calibri"/>
              </a:rPr>
              <a:t>a regular 3 </a:t>
            </a:r>
            <a:r>
              <a:rPr lang="en-US" sz="1000" dirty="0" err="1" smtClean="0">
                <a:solidFill>
                  <a:prstClr val="black"/>
                </a:solidFill>
                <a:latin typeface="Calibri"/>
              </a:rPr>
              <a:t>ft</a:t>
            </a:r>
            <a:r>
              <a:rPr lang="en-US" sz="1000" dirty="0" smtClean="0">
                <a:solidFill>
                  <a:prstClr val="black"/>
                </a:solidFill>
                <a:latin typeface="Calibri"/>
              </a:rPr>
              <a:t> by 5 </a:t>
            </a:r>
            <a:r>
              <a:rPr lang="en-US" sz="1000" dirty="0" err="1" smtClean="0">
                <a:solidFill>
                  <a:prstClr val="black"/>
                </a:solidFill>
                <a:latin typeface="Calibri"/>
              </a:rPr>
              <a:t>ft</a:t>
            </a:r>
            <a:r>
              <a:rPr lang="en-US" sz="1000" dirty="0" smtClean="0">
                <a:solidFill>
                  <a:prstClr val="black"/>
                </a:solidFill>
                <a:latin typeface="Calibri"/>
              </a:rPr>
              <a:t> printed poster. For this section, I recommend beginning with something like </a:t>
            </a:r>
          </a:p>
          <a:p>
            <a:pPr defTabSz="913816" fontAlgn="auto">
              <a:spcBef>
                <a:spcPts val="0"/>
              </a:spcBef>
              <a:spcAft>
                <a:spcPts val="0"/>
              </a:spcAft>
            </a:pPr>
            <a:r>
              <a:rPr lang="en-US" sz="1000" dirty="0" smtClean="0">
                <a:solidFill>
                  <a:prstClr val="black"/>
                </a:solidFill>
                <a:latin typeface="Calibri"/>
              </a:rPr>
              <a:t>“To teach a class of </a:t>
            </a:r>
            <a:r>
              <a:rPr lang="en-US" sz="1000" dirty="0" err="1" smtClean="0">
                <a:solidFill>
                  <a:prstClr val="black"/>
                </a:solidFill>
                <a:latin typeface="Calibri"/>
              </a:rPr>
              <a:t>eigth</a:t>
            </a:r>
            <a:r>
              <a:rPr lang="en-US" sz="1000" dirty="0" smtClean="0">
                <a:solidFill>
                  <a:prstClr val="black"/>
                </a:solidFill>
                <a:latin typeface="Calibri"/>
              </a:rPr>
              <a:t> graders the basics of X using Y method or module.”</a:t>
            </a:r>
            <a:endParaRPr lang="en-US" sz="1000" dirty="0">
              <a:solidFill>
                <a:prstClr val="black"/>
              </a:solidFill>
              <a:latin typeface="Calibri"/>
            </a:endParaRPr>
          </a:p>
        </p:txBody>
      </p:sp>
      <p:sp>
        <p:nvSpPr>
          <p:cNvPr id="9" name="TextBox 8"/>
          <p:cNvSpPr txBox="1"/>
          <p:nvPr/>
        </p:nvSpPr>
        <p:spPr>
          <a:xfrm>
            <a:off x="134937" y="1035298"/>
            <a:ext cx="2159000" cy="1327272"/>
          </a:xfrm>
          <a:prstGeom prst="rect">
            <a:avLst/>
          </a:prstGeom>
          <a:noFill/>
        </p:spPr>
        <p:txBody>
          <a:bodyPr wrap="square" lIns="19038" tIns="9518" rIns="19038" bIns="9518" rtlCol="0">
            <a:spAutoFit/>
          </a:bodyPr>
          <a:lstStyle/>
          <a:p>
            <a:pPr defTabSz="913816" fontAlgn="auto">
              <a:spcBef>
                <a:spcPts val="0"/>
              </a:spcBef>
              <a:spcAft>
                <a:spcPts val="0"/>
              </a:spcAft>
            </a:pPr>
            <a:r>
              <a:rPr lang="en-US" sz="1500" dirty="0" smtClean="0">
                <a:solidFill>
                  <a:prstClr val="black"/>
                </a:solidFill>
                <a:latin typeface="Calibri"/>
              </a:rPr>
              <a:t>Introduction/background</a:t>
            </a:r>
            <a:endParaRPr lang="en-US" sz="1500" dirty="0">
              <a:solidFill>
                <a:prstClr val="black"/>
              </a:solidFill>
              <a:latin typeface="Calibri"/>
            </a:endParaRPr>
          </a:p>
          <a:p>
            <a:pPr algn="l" defTabSz="913816" fontAlgn="auto">
              <a:spcBef>
                <a:spcPts val="0"/>
              </a:spcBef>
              <a:spcAft>
                <a:spcPts val="0"/>
              </a:spcAft>
            </a:pPr>
            <a:r>
              <a:rPr lang="en-US" sz="1000" dirty="0">
                <a:solidFill>
                  <a:prstClr val="black"/>
                </a:solidFill>
                <a:latin typeface="Calibri"/>
              </a:rPr>
              <a:t>Get the reader interested in why this project is necessary. </a:t>
            </a:r>
            <a:endParaRPr lang="en-US" sz="1000" dirty="0" smtClean="0">
              <a:solidFill>
                <a:prstClr val="black"/>
              </a:solidFill>
              <a:latin typeface="Calibri"/>
            </a:endParaRPr>
          </a:p>
          <a:p>
            <a:pPr marL="171450" indent="-114300" algn="l" defTabSz="913816" fontAlgn="auto">
              <a:spcBef>
                <a:spcPts val="0"/>
              </a:spcBef>
              <a:spcAft>
                <a:spcPts val="0"/>
              </a:spcAft>
              <a:buFont typeface="Arial" panose="020B0604020202020204" pitchFamily="34" charset="0"/>
              <a:buChar char="•"/>
            </a:pPr>
            <a:r>
              <a:rPr lang="en-US" sz="1000" dirty="0" smtClean="0">
                <a:solidFill>
                  <a:prstClr val="black"/>
                </a:solidFill>
                <a:latin typeface="Calibri"/>
              </a:rPr>
              <a:t>Explain </a:t>
            </a:r>
            <a:r>
              <a:rPr lang="en-US" sz="1000" dirty="0">
                <a:solidFill>
                  <a:prstClr val="black"/>
                </a:solidFill>
                <a:latin typeface="Calibri"/>
              </a:rPr>
              <a:t>what the reader needs to know in order to understand the project.</a:t>
            </a:r>
          </a:p>
          <a:p>
            <a:pPr marL="169863" indent="-112713" algn="l" defTabSz="913816" fontAlgn="auto">
              <a:spcBef>
                <a:spcPts val="0"/>
              </a:spcBef>
              <a:spcAft>
                <a:spcPts val="0"/>
              </a:spcAft>
              <a:buFont typeface="Arial" pitchFamily="34" charset="0"/>
              <a:buChar char="•"/>
            </a:pPr>
            <a:r>
              <a:rPr lang="en-US" sz="1000" dirty="0" smtClean="0">
                <a:solidFill>
                  <a:prstClr val="black"/>
                </a:solidFill>
                <a:latin typeface="Calibri"/>
              </a:rPr>
              <a:t>Be </a:t>
            </a:r>
            <a:r>
              <a:rPr lang="en-US" sz="1000" dirty="0">
                <a:solidFill>
                  <a:prstClr val="black"/>
                </a:solidFill>
                <a:latin typeface="Calibri"/>
              </a:rPr>
              <a:t>sure to use lots of bullets (Wilson 2008</a:t>
            </a:r>
            <a:r>
              <a:rPr lang="en-US" sz="1000" dirty="0" smtClean="0">
                <a:solidFill>
                  <a:prstClr val="black"/>
                </a:solidFill>
                <a:latin typeface="Calibri"/>
              </a:rPr>
              <a:t>).</a:t>
            </a:r>
            <a:endParaRPr lang="en-US" sz="1000" dirty="0">
              <a:solidFill>
                <a:prstClr val="black"/>
              </a:solidFill>
              <a:latin typeface="Calibri"/>
            </a:endParaRPr>
          </a:p>
        </p:txBody>
      </p:sp>
      <p:sp>
        <p:nvSpPr>
          <p:cNvPr id="14" name="TextBox 13"/>
          <p:cNvSpPr txBox="1"/>
          <p:nvPr/>
        </p:nvSpPr>
        <p:spPr>
          <a:xfrm>
            <a:off x="142875" y="4841876"/>
            <a:ext cx="3057525" cy="1635049"/>
          </a:xfrm>
          <a:prstGeom prst="rect">
            <a:avLst/>
          </a:prstGeom>
          <a:noFill/>
        </p:spPr>
        <p:txBody>
          <a:bodyPr wrap="square" lIns="19038" tIns="9518" rIns="19038" bIns="9518" rtlCol="0">
            <a:spAutoFit/>
          </a:bodyPr>
          <a:lstStyle/>
          <a:p>
            <a:pPr algn="l" defTabSz="913816" fontAlgn="auto">
              <a:spcBef>
                <a:spcPts val="0"/>
              </a:spcBef>
              <a:spcAft>
                <a:spcPts val="0"/>
              </a:spcAft>
            </a:pPr>
            <a:r>
              <a:rPr lang="en-US" sz="1500" dirty="0">
                <a:solidFill>
                  <a:prstClr val="black"/>
                </a:solidFill>
                <a:latin typeface="Calibri"/>
              </a:rPr>
              <a:t>Methodology</a:t>
            </a:r>
          </a:p>
          <a:p>
            <a:pPr algn="l" defTabSz="913816" fontAlgn="auto">
              <a:spcBef>
                <a:spcPts val="0"/>
              </a:spcBef>
              <a:spcAft>
                <a:spcPts val="0"/>
              </a:spcAft>
            </a:pPr>
            <a:r>
              <a:rPr lang="en-US" sz="1000" dirty="0" smtClean="0">
                <a:solidFill>
                  <a:prstClr val="black"/>
                </a:solidFill>
                <a:latin typeface="Calibri"/>
              </a:rPr>
              <a:t>Why did you choose the teaching method that you did? </a:t>
            </a:r>
            <a:endParaRPr lang="en-US" sz="1000" dirty="0">
              <a:solidFill>
                <a:prstClr val="black"/>
              </a:solidFill>
              <a:latin typeface="Calibri"/>
            </a:endParaRPr>
          </a:p>
          <a:p>
            <a:pPr marL="180462" indent="-120309" algn="l" defTabSz="913816" fontAlgn="auto">
              <a:spcBef>
                <a:spcPts val="0"/>
              </a:spcBef>
              <a:spcAft>
                <a:spcPts val="0"/>
              </a:spcAft>
              <a:buFont typeface="Arial" pitchFamily="34" charset="0"/>
              <a:buChar char="•"/>
            </a:pPr>
            <a:r>
              <a:rPr lang="en-US" sz="1000" dirty="0">
                <a:solidFill>
                  <a:prstClr val="black"/>
                </a:solidFill>
                <a:latin typeface="Calibri"/>
              </a:rPr>
              <a:t>Remember to use an introductory sentence or two that lead into </a:t>
            </a:r>
            <a:r>
              <a:rPr lang="en-US" sz="1000" dirty="0" smtClean="0">
                <a:solidFill>
                  <a:prstClr val="black"/>
                </a:solidFill>
                <a:latin typeface="Calibri"/>
              </a:rPr>
              <a:t>your bullets (Finkelstein 2009). </a:t>
            </a:r>
          </a:p>
          <a:p>
            <a:pPr marL="180462" indent="-120309" algn="l" defTabSz="913816" fontAlgn="auto">
              <a:spcBef>
                <a:spcPts val="0"/>
              </a:spcBef>
              <a:spcAft>
                <a:spcPts val="0"/>
              </a:spcAft>
              <a:buFont typeface="Arial" pitchFamily="34" charset="0"/>
              <a:buChar char="•"/>
            </a:pPr>
            <a:r>
              <a:rPr lang="en-US" sz="1000" dirty="0" smtClean="0">
                <a:solidFill>
                  <a:prstClr val="black"/>
                </a:solidFill>
                <a:latin typeface="Calibri"/>
              </a:rPr>
              <a:t>Explain where you got your teaching method from.</a:t>
            </a:r>
            <a:endParaRPr lang="en-US" sz="1000" dirty="0">
              <a:solidFill>
                <a:prstClr val="black"/>
              </a:solidFill>
              <a:latin typeface="Calibri"/>
            </a:endParaRPr>
          </a:p>
          <a:p>
            <a:pPr marL="180462" indent="-120309" algn="l" defTabSz="913816" fontAlgn="auto">
              <a:spcBef>
                <a:spcPts val="0"/>
              </a:spcBef>
              <a:spcAft>
                <a:spcPts val="0"/>
              </a:spcAft>
              <a:buFont typeface="Arial" pitchFamily="34" charset="0"/>
              <a:buChar char="•"/>
            </a:pPr>
            <a:r>
              <a:rPr lang="en-US" sz="1000" dirty="0" smtClean="0">
                <a:solidFill>
                  <a:prstClr val="black"/>
                </a:solidFill>
                <a:latin typeface="Calibri"/>
              </a:rPr>
              <a:t>Use small figures even within small sections like this one.  </a:t>
            </a:r>
            <a:endParaRPr lang="en-US" sz="1000" dirty="0">
              <a:solidFill>
                <a:prstClr val="black"/>
              </a:solidFill>
              <a:latin typeface="Calibri"/>
            </a:endParaRPr>
          </a:p>
          <a:p>
            <a:pPr marL="180462" indent="-120309" algn="l" defTabSz="913816" fontAlgn="auto">
              <a:spcBef>
                <a:spcPts val="0"/>
              </a:spcBef>
              <a:spcAft>
                <a:spcPts val="0"/>
              </a:spcAft>
              <a:buFont typeface="Arial" pitchFamily="34" charset="0"/>
              <a:buChar char="•"/>
            </a:pPr>
            <a:r>
              <a:rPr lang="en-US" sz="1000" dirty="0" smtClean="0">
                <a:solidFill>
                  <a:prstClr val="black"/>
                </a:solidFill>
                <a:latin typeface="Calibri"/>
              </a:rPr>
              <a:t>Do not include big </a:t>
            </a:r>
            <a:r>
              <a:rPr lang="en-US" sz="1000" dirty="0">
                <a:solidFill>
                  <a:prstClr val="black"/>
                </a:solidFill>
                <a:latin typeface="Calibri"/>
              </a:rPr>
              <a:t>columns of information on </a:t>
            </a:r>
            <a:r>
              <a:rPr lang="en-US" sz="1000" dirty="0" smtClean="0">
                <a:solidFill>
                  <a:prstClr val="black"/>
                </a:solidFill>
                <a:latin typeface="Calibri"/>
              </a:rPr>
              <a:t>a </a:t>
            </a:r>
            <a:r>
              <a:rPr lang="en-US" sz="1000" dirty="0">
                <a:solidFill>
                  <a:prstClr val="black"/>
                </a:solidFill>
                <a:latin typeface="Calibri"/>
              </a:rPr>
              <a:t>poster. </a:t>
            </a:r>
          </a:p>
          <a:p>
            <a:pPr marL="180462" indent="-120309" algn="l" defTabSz="913816" fontAlgn="auto">
              <a:spcBef>
                <a:spcPts val="0"/>
              </a:spcBef>
              <a:spcAft>
                <a:spcPts val="0"/>
              </a:spcAft>
              <a:buFont typeface="Arial" pitchFamily="34" charset="0"/>
              <a:buChar char="•"/>
            </a:pPr>
            <a:r>
              <a:rPr lang="en-US" sz="1000" dirty="0">
                <a:solidFill>
                  <a:prstClr val="black"/>
                </a:solidFill>
                <a:latin typeface="Calibri"/>
              </a:rPr>
              <a:t>Make the methodology, etc. bigger or smaller </a:t>
            </a:r>
            <a:r>
              <a:rPr lang="en-US" sz="1000" dirty="0" smtClean="0">
                <a:solidFill>
                  <a:prstClr val="black"/>
                </a:solidFill>
                <a:latin typeface="Calibri"/>
              </a:rPr>
              <a:t>as </a:t>
            </a:r>
            <a:r>
              <a:rPr lang="en-US" sz="1000" dirty="0">
                <a:solidFill>
                  <a:prstClr val="black"/>
                </a:solidFill>
                <a:latin typeface="Calibri"/>
              </a:rPr>
              <a:t>necessary.</a:t>
            </a:r>
          </a:p>
        </p:txBody>
      </p:sp>
      <p:sp>
        <p:nvSpPr>
          <p:cNvPr id="15" name="TextBox 14"/>
          <p:cNvSpPr txBox="1"/>
          <p:nvPr/>
        </p:nvSpPr>
        <p:spPr>
          <a:xfrm>
            <a:off x="3282158" y="5664037"/>
            <a:ext cx="2128042" cy="819836"/>
          </a:xfrm>
          <a:prstGeom prst="rect">
            <a:avLst/>
          </a:prstGeom>
          <a:noFill/>
          <a:ln>
            <a:solidFill>
              <a:schemeClr val="accent1"/>
            </a:solidFill>
          </a:ln>
        </p:spPr>
        <p:txBody>
          <a:bodyPr wrap="square" lIns="19038" tIns="9518" rIns="19038" bIns="9518" rtlCol="0" anchor="ctr" anchorCtr="0">
            <a:noAutofit/>
          </a:bodyPr>
          <a:lstStyle/>
          <a:p>
            <a:pPr defTabSz="913816" fontAlgn="auto">
              <a:spcBef>
                <a:spcPts val="0"/>
              </a:spcBef>
              <a:spcAft>
                <a:spcPts val="0"/>
              </a:spcAft>
            </a:pPr>
            <a:r>
              <a:rPr lang="en-US" sz="1000" dirty="0" smtClean="0">
                <a:solidFill>
                  <a:prstClr val="black"/>
                </a:solidFill>
                <a:latin typeface="Calibri"/>
              </a:rPr>
              <a:t>Small </a:t>
            </a:r>
            <a:r>
              <a:rPr lang="en-US" sz="1000" dirty="0">
                <a:solidFill>
                  <a:prstClr val="black"/>
                </a:solidFill>
                <a:latin typeface="Calibri"/>
              </a:rPr>
              <a:t>figure here that helps to explain a bullet point in the </a:t>
            </a:r>
            <a:r>
              <a:rPr lang="en-US" sz="1000" dirty="0" smtClean="0">
                <a:solidFill>
                  <a:prstClr val="black"/>
                </a:solidFill>
                <a:latin typeface="Calibri"/>
              </a:rPr>
              <a:t>methodology or some other small part.</a:t>
            </a:r>
            <a:endParaRPr lang="en-US" sz="1000" dirty="0">
              <a:solidFill>
                <a:prstClr val="black"/>
              </a:solidFill>
              <a:latin typeface="Calibri"/>
            </a:endParaRPr>
          </a:p>
        </p:txBody>
      </p:sp>
      <p:sp>
        <p:nvSpPr>
          <p:cNvPr id="16" name="TextBox 15"/>
          <p:cNvSpPr txBox="1"/>
          <p:nvPr/>
        </p:nvSpPr>
        <p:spPr>
          <a:xfrm>
            <a:off x="6551612" y="1214186"/>
            <a:ext cx="2317750" cy="1373439"/>
          </a:xfrm>
          <a:prstGeom prst="rect">
            <a:avLst/>
          </a:prstGeom>
          <a:noFill/>
        </p:spPr>
        <p:txBody>
          <a:bodyPr wrap="square" lIns="19038" tIns="9518" rIns="19038" bIns="9518" rtlCol="0">
            <a:spAutoFit/>
          </a:bodyPr>
          <a:lstStyle/>
          <a:p>
            <a:pPr algn="l" defTabSz="913816" fontAlgn="auto">
              <a:spcBef>
                <a:spcPts val="0"/>
              </a:spcBef>
              <a:spcAft>
                <a:spcPts val="0"/>
              </a:spcAft>
            </a:pPr>
            <a:r>
              <a:rPr lang="en-US" dirty="0" smtClean="0">
                <a:solidFill>
                  <a:prstClr val="black"/>
                </a:solidFill>
                <a:latin typeface="Calibri"/>
              </a:rPr>
              <a:t>Results</a:t>
            </a:r>
          </a:p>
          <a:p>
            <a:pPr algn="l" defTabSz="913816" fontAlgn="auto">
              <a:spcBef>
                <a:spcPts val="0"/>
              </a:spcBef>
              <a:spcAft>
                <a:spcPts val="0"/>
              </a:spcAft>
            </a:pPr>
            <a:r>
              <a:rPr lang="en-US" sz="1000" dirty="0" smtClean="0">
                <a:solidFill>
                  <a:prstClr val="black"/>
                </a:solidFill>
                <a:latin typeface="Calibri"/>
              </a:rPr>
              <a:t>Results for an educational project explain one or more of the following:</a:t>
            </a:r>
          </a:p>
          <a:p>
            <a:pPr marL="171450" indent="-171450" algn="l" defTabSz="913816" fontAlgn="auto">
              <a:spcBef>
                <a:spcPts val="0"/>
              </a:spcBef>
              <a:spcAft>
                <a:spcPts val="0"/>
              </a:spcAft>
              <a:buFont typeface="Arial" panose="020B0604020202020204" pitchFamily="34" charset="0"/>
              <a:buChar char="•"/>
            </a:pPr>
            <a:r>
              <a:rPr lang="en-US" sz="1000" dirty="0" smtClean="0">
                <a:solidFill>
                  <a:prstClr val="black"/>
                </a:solidFill>
                <a:latin typeface="Calibri"/>
              </a:rPr>
              <a:t>How well the module reached your intended goal.</a:t>
            </a:r>
          </a:p>
          <a:p>
            <a:pPr marL="171450" indent="-171450" algn="l" defTabSz="913816" fontAlgn="auto">
              <a:spcBef>
                <a:spcPts val="0"/>
              </a:spcBef>
              <a:spcAft>
                <a:spcPts val="0"/>
              </a:spcAft>
              <a:buFont typeface="Arial" panose="020B0604020202020204" pitchFamily="34" charset="0"/>
              <a:buChar char="•"/>
            </a:pPr>
            <a:r>
              <a:rPr lang="en-US" sz="1000" dirty="0" smtClean="0">
                <a:solidFill>
                  <a:prstClr val="black"/>
                </a:solidFill>
                <a:latin typeface="Calibri"/>
              </a:rPr>
              <a:t>How well the students learned the material. </a:t>
            </a:r>
          </a:p>
          <a:p>
            <a:pPr marL="171450" indent="-171450" algn="l" defTabSz="913816" fontAlgn="auto">
              <a:spcBef>
                <a:spcPts val="0"/>
              </a:spcBef>
              <a:spcAft>
                <a:spcPts val="0"/>
              </a:spcAft>
              <a:buFont typeface="Arial" panose="020B0604020202020204" pitchFamily="34" charset="0"/>
              <a:buChar char="•"/>
            </a:pPr>
            <a:endParaRPr lang="en-US" sz="1000" dirty="0">
              <a:solidFill>
                <a:prstClr val="black"/>
              </a:solidFill>
              <a:latin typeface="Calibri"/>
            </a:endParaRPr>
          </a:p>
        </p:txBody>
      </p:sp>
      <p:sp>
        <p:nvSpPr>
          <p:cNvPr id="17" name="TextBox 16"/>
          <p:cNvSpPr txBox="1"/>
          <p:nvPr/>
        </p:nvSpPr>
        <p:spPr>
          <a:xfrm>
            <a:off x="2714625" y="2884009"/>
            <a:ext cx="3714750" cy="1798015"/>
          </a:xfrm>
          <a:prstGeom prst="rect">
            <a:avLst/>
          </a:prstGeom>
          <a:noFill/>
          <a:ln>
            <a:solidFill>
              <a:schemeClr val="tx1"/>
            </a:solidFill>
            <a:prstDash val="dash"/>
          </a:ln>
        </p:spPr>
        <p:txBody>
          <a:bodyPr wrap="square" lIns="19038" tIns="9518" rIns="19038" bIns="9518" rtlCol="0" anchor="ctr" anchorCtr="0">
            <a:noAutofit/>
          </a:bodyPr>
          <a:lstStyle/>
          <a:p>
            <a:pPr algn="l" defTabSz="913816" fontAlgn="auto">
              <a:spcBef>
                <a:spcPts val="0"/>
              </a:spcBef>
              <a:spcAft>
                <a:spcPts val="0"/>
              </a:spcAft>
            </a:pPr>
            <a:r>
              <a:rPr lang="en-US" dirty="0" smtClean="0">
                <a:solidFill>
                  <a:prstClr val="black"/>
                </a:solidFill>
                <a:latin typeface="Calibri"/>
              </a:rPr>
              <a:t>Overview diagram with labels</a:t>
            </a:r>
          </a:p>
          <a:p>
            <a:pPr marL="171450" indent="-171450" algn="l" defTabSz="913816" fontAlgn="auto">
              <a:spcBef>
                <a:spcPts val="0"/>
              </a:spcBef>
              <a:spcAft>
                <a:spcPts val="0"/>
              </a:spcAft>
              <a:buFont typeface="Arial" panose="020B0604020202020204" pitchFamily="34" charset="0"/>
              <a:buChar char="•"/>
            </a:pPr>
            <a:endParaRPr lang="en-US" sz="1000" dirty="0" smtClean="0">
              <a:solidFill>
                <a:prstClr val="black"/>
              </a:solidFill>
              <a:latin typeface="Calibri"/>
            </a:endParaRPr>
          </a:p>
          <a:p>
            <a:pPr marL="341313" indent="-111125" algn="l" defTabSz="913816" fontAlgn="auto">
              <a:spcBef>
                <a:spcPts val="0"/>
              </a:spcBef>
              <a:spcAft>
                <a:spcPts val="0"/>
              </a:spcAft>
              <a:buFont typeface="Arial" panose="020B0604020202020204" pitchFamily="34" charset="0"/>
              <a:buChar char="•"/>
            </a:pPr>
            <a:r>
              <a:rPr lang="en-US" sz="800" dirty="0" smtClean="0">
                <a:solidFill>
                  <a:prstClr val="black"/>
                </a:solidFill>
                <a:latin typeface="Calibri"/>
              </a:rPr>
              <a:t>Be sure to use lots of labels. Do not think that we will see what you want us to see just because you show it to us.</a:t>
            </a:r>
          </a:p>
          <a:p>
            <a:pPr marL="341313" indent="-111125" algn="l" defTabSz="913816" fontAlgn="auto">
              <a:spcBef>
                <a:spcPts val="0"/>
              </a:spcBef>
              <a:spcAft>
                <a:spcPts val="0"/>
              </a:spcAft>
              <a:buFont typeface="Arial" panose="020B0604020202020204" pitchFamily="34" charset="0"/>
              <a:buChar char="•"/>
            </a:pPr>
            <a:r>
              <a:rPr lang="en-US" sz="800" dirty="0" smtClean="0">
                <a:solidFill>
                  <a:prstClr val="black"/>
                </a:solidFill>
                <a:latin typeface="Calibri"/>
              </a:rPr>
              <a:t>Show us a picture of your method or a graph of how well it worked.</a:t>
            </a:r>
          </a:p>
          <a:p>
            <a:pPr marL="341313" indent="-111125" algn="l" defTabSz="913816" fontAlgn="auto">
              <a:spcBef>
                <a:spcPts val="0"/>
              </a:spcBef>
              <a:spcAft>
                <a:spcPts val="0"/>
              </a:spcAft>
              <a:buFont typeface="Arial" panose="020B0604020202020204" pitchFamily="34" charset="0"/>
              <a:buChar char="•"/>
            </a:pPr>
            <a:r>
              <a:rPr lang="en-US" sz="800" dirty="0" smtClean="0">
                <a:solidFill>
                  <a:prstClr val="black"/>
                </a:solidFill>
                <a:latin typeface="Calibri"/>
              </a:rPr>
              <a:t>Show us a picture of you teaching the class with everything labeled. </a:t>
            </a:r>
          </a:p>
          <a:p>
            <a:pPr marL="341313" indent="-111125" algn="l" defTabSz="913816" fontAlgn="auto">
              <a:spcBef>
                <a:spcPts val="0"/>
              </a:spcBef>
              <a:spcAft>
                <a:spcPts val="0"/>
              </a:spcAft>
              <a:buFont typeface="Arial" panose="020B0604020202020204" pitchFamily="34" charset="0"/>
              <a:buChar char="•"/>
            </a:pPr>
            <a:r>
              <a:rPr lang="en-US" sz="800" dirty="0" smtClean="0">
                <a:solidFill>
                  <a:prstClr val="black"/>
                </a:solidFill>
                <a:latin typeface="Calibri"/>
              </a:rPr>
              <a:t>Include small explanations with the breakout text boxes, if necessary. </a:t>
            </a:r>
            <a:endParaRPr lang="en-US" sz="800" dirty="0">
              <a:solidFill>
                <a:prstClr val="black"/>
              </a:solidFill>
              <a:latin typeface="Calibri"/>
            </a:endParaRPr>
          </a:p>
        </p:txBody>
      </p:sp>
      <p:sp>
        <p:nvSpPr>
          <p:cNvPr id="18" name="TextBox 17"/>
          <p:cNvSpPr txBox="1"/>
          <p:nvPr/>
        </p:nvSpPr>
        <p:spPr>
          <a:xfrm>
            <a:off x="6556375" y="2587625"/>
            <a:ext cx="2333625" cy="1333500"/>
          </a:xfrm>
          <a:prstGeom prst="rect">
            <a:avLst/>
          </a:prstGeom>
          <a:noFill/>
          <a:ln>
            <a:solidFill>
              <a:schemeClr val="tx1"/>
            </a:solidFill>
          </a:ln>
        </p:spPr>
        <p:txBody>
          <a:bodyPr wrap="square" lIns="19038" tIns="9518" rIns="19038" bIns="9518" rtlCol="0" anchor="ctr" anchorCtr="0">
            <a:noAutofit/>
          </a:bodyPr>
          <a:lstStyle/>
          <a:p>
            <a:pPr defTabSz="913816" fontAlgn="auto">
              <a:spcBef>
                <a:spcPts val="0"/>
              </a:spcBef>
              <a:spcAft>
                <a:spcPts val="0"/>
              </a:spcAft>
            </a:pPr>
            <a:r>
              <a:rPr lang="en-US" dirty="0" smtClean="0">
                <a:solidFill>
                  <a:prstClr val="black"/>
                </a:solidFill>
                <a:latin typeface="Calibri"/>
              </a:rPr>
              <a:t>Figure demonstrating results</a:t>
            </a:r>
          </a:p>
          <a:p>
            <a:pPr defTabSz="913816" fontAlgn="auto">
              <a:spcBef>
                <a:spcPts val="0"/>
              </a:spcBef>
              <a:spcAft>
                <a:spcPts val="0"/>
              </a:spcAft>
            </a:pPr>
            <a:r>
              <a:rPr lang="en-US" sz="800" dirty="0" smtClean="0">
                <a:solidFill>
                  <a:prstClr val="black"/>
                </a:solidFill>
                <a:latin typeface="Calibri"/>
              </a:rPr>
              <a:t>Include a graph, picture, table, or some other method for </a:t>
            </a:r>
            <a:r>
              <a:rPr lang="en-US" sz="800" dirty="0" err="1" smtClean="0">
                <a:solidFill>
                  <a:prstClr val="black"/>
                </a:solidFill>
                <a:latin typeface="Calibri"/>
              </a:rPr>
              <a:t>figurally</a:t>
            </a:r>
            <a:r>
              <a:rPr lang="en-US" sz="800" dirty="0" smtClean="0">
                <a:solidFill>
                  <a:prstClr val="black"/>
                </a:solidFill>
                <a:latin typeface="Calibri"/>
              </a:rPr>
              <a:t> representing how well your project worked.</a:t>
            </a:r>
            <a:endParaRPr lang="en-US" sz="800" dirty="0">
              <a:solidFill>
                <a:prstClr val="black"/>
              </a:solidFill>
              <a:latin typeface="Calibri"/>
            </a:endParaRPr>
          </a:p>
        </p:txBody>
      </p:sp>
      <p:sp>
        <p:nvSpPr>
          <p:cNvPr id="20" name="TextBox 19"/>
          <p:cNvSpPr txBox="1"/>
          <p:nvPr/>
        </p:nvSpPr>
        <p:spPr>
          <a:xfrm>
            <a:off x="5714737" y="5962256"/>
            <a:ext cx="3000375" cy="896385"/>
          </a:xfrm>
          <a:prstGeom prst="rect">
            <a:avLst/>
          </a:prstGeom>
          <a:noFill/>
        </p:spPr>
        <p:txBody>
          <a:bodyPr wrap="square" lIns="19038" tIns="9518" rIns="19038" bIns="9518" rtlCol="0">
            <a:spAutoFit/>
          </a:bodyPr>
          <a:lstStyle/>
          <a:p>
            <a:pPr algn="l" defTabSz="913816" fontAlgn="auto">
              <a:spcBef>
                <a:spcPts val="0"/>
              </a:spcBef>
              <a:spcAft>
                <a:spcPts val="0"/>
              </a:spcAft>
            </a:pPr>
            <a:r>
              <a:rPr lang="en-US" sz="1200" dirty="0">
                <a:solidFill>
                  <a:prstClr val="black"/>
                </a:solidFill>
                <a:latin typeface="Calibri"/>
              </a:rPr>
              <a:t>Literature </a:t>
            </a:r>
            <a:r>
              <a:rPr lang="en-US" sz="1200" dirty="0" smtClean="0">
                <a:solidFill>
                  <a:prstClr val="black"/>
                </a:solidFill>
                <a:latin typeface="Calibri"/>
              </a:rPr>
              <a:t>cited</a:t>
            </a:r>
            <a:endParaRPr lang="en-US" sz="1200" dirty="0">
              <a:solidFill>
                <a:prstClr val="black"/>
              </a:solidFill>
              <a:latin typeface="Calibri"/>
            </a:endParaRPr>
          </a:p>
          <a:p>
            <a:pPr algn="l" defTabSz="913816" fontAlgn="auto">
              <a:spcBef>
                <a:spcPts val="0"/>
              </a:spcBef>
              <a:spcAft>
                <a:spcPts val="0"/>
              </a:spcAft>
            </a:pPr>
            <a:r>
              <a:rPr lang="en-US" sz="1000" dirty="0">
                <a:solidFill>
                  <a:prstClr val="black"/>
                </a:solidFill>
                <a:latin typeface="Calibri"/>
              </a:rPr>
              <a:t>Use numbering, APA, or MLA citations</a:t>
            </a:r>
            <a:r>
              <a:rPr lang="en-US" sz="1000" dirty="0" smtClean="0">
                <a:solidFill>
                  <a:prstClr val="black"/>
                </a:solidFill>
                <a:latin typeface="Calibri"/>
              </a:rPr>
              <a:t>. Remember that if you take anything from a source (pictures, tables, information), you should ALWAYS CITE IT. </a:t>
            </a:r>
            <a:endParaRPr lang="en-US" sz="1000" dirty="0">
              <a:solidFill>
                <a:prstClr val="black"/>
              </a:solidFill>
              <a:latin typeface="Calibri"/>
            </a:endParaRPr>
          </a:p>
          <a:p>
            <a:pPr algn="l" defTabSz="913816" fontAlgn="auto">
              <a:spcBef>
                <a:spcPts val="0"/>
              </a:spcBef>
              <a:spcAft>
                <a:spcPts val="0"/>
              </a:spcAft>
            </a:pPr>
            <a:endParaRPr lang="en-US" sz="1500" dirty="0">
              <a:solidFill>
                <a:prstClr val="black"/>
              </a:solidFill>
              <a:latin typeface="Calibri"/>
            </a:endParaRPr>
          </a:p>
        </p:txBody>
      </p:sp>
      <p:sp>
        <p:nvSpPr>
          <p:cNvPr id="26" name="TextBox 25"/>
          <p:cNvSpPr txBox="1"/>
          <p:nvPr/>
        </p:nvSpPr>
        <p:spPr>
          <a:xfrm>
            <a:off x="6445250" y="4038600"/>
            <a:ext cx="2540000" cy="1865881"/>
          </a:xfrm>
          <a:prstGeom prst="rect">
            <a:avLst/>
          </a:prstGeom>
          <a:noFill/>
        </p:spPr>
        <p:txBody>
          <a:bodyPr wrap="square" lIns="19038" tIns="9518" rIns="19038" bIns="9518" rtlCol="0">
            <a:spAutoFit/>
          </a:bodyPr>
          <a:lstStyle/>
          <a:p>
            <a:pPr defTabSz="913816" fontAlgn="auto">
              <a:spcBef>
                <a:spcPts val="0"/>
              </a:spcBef>
              <a:spcAft>
                <a:spcPts val="0"/>
              </a:spcAft>
            </a:pPr>
            <a:r>
              <a:rPr lang="en-US" sz="1500" dirty="0" smtClean="0">
                <a:solidFill>
                  <a:prstClr val="black"/>
                </a:solidFill>
                <a:latin typeface="Calibri"/>
              </a:rPr>
              <a:t>Conclusions (or Recommendations)</a:t>
            </a:r>
            <a:endParaRPr lang="en-US" sz="1500" dirty="0">
              <a:solidFill>
                <a:prstClr val="black"/>
              </a:solidFill>
              <a:latin typeface="Calibri"/>
            </a:endParaRPr>
          </a:p>
          <a:p>
            <a:pPr algn="l" defTabSz="913816" fontAlgn="auto">
              <a:spcBef>
                <a:spcPts val="0"/>
              </a:spcBef>
              <a:spcAft>
                <a:spcPts val="0"/>
              </a:spcAft>
            </a:pPr>
            <a:r>
              <a:rPr lang="en-US" sz="1000" dirty="0">
                <a:solidFill>
                  <a:prstClr val="black"/>
                </a:solidFill>
                <a:latin typeface="Calibri"/>
              </a:rPr>
              <a:t>Go into further </a:t>
            </a:r>
            <a:r>
              <a:rPr lang="en-US" sz="1000" dirty="0" smtClean="0">
                <a:solidFill>
                  <a:prstClr val="black"/>
                </a:solidFill>
                <a:latin typeface="Calibri"/>
              </a:rPr>
              <a:t>recommendations. For instance, you may recommend one or more of the following:</a:t>
            </a:r>
            <a:endParaRPr lang="en-US" sz="1000" dirty="0">
              <a:solidFill>
                <a:prstClr val="black"/>
              </a:solidFill>
              <a:latin typeface="Calibri"/>
            </a:endParaRPr>
          </a:p>
          <a:p>
            <a:pPr marL="180462" indent="-80315" algn="l" defTabSz="913816" fontAlgn="auto">
              <a:spcBef>
                <a:spcPts val="0"/>
              </a:spcBef>
              <a:spcAft>
                <a:spcPts val="0"/>
              </a:spcAft>
              <a:buFont typeface="Arial" pitchFamily="34" charset="0"/>
              <a:buChar char="•"/>
            </a:pPr>
            <a:r>
              <a:rPr lang="en-US" sz="1000" dirty="0">
                <a:solidFill>
                  <a:prstClr val="black"/>
                </a:solidFill>
                <a:latin typeface="Calibri"/>
              </a:rPr>
              <a:t>I</a:t>
            </a:r>
            <a:r>
              <a:rPr lang="en-US" sz="1000" dirty="0" smtClean="0">
                <a:solidFill>
                  <a:prstClr val="black"/>
                </a:solidFill>
                <a:latin typeface="Calibri"/>
              </a:rPr>
              <a:t>mprovements to the teaching model.</a:t>
            </a:r>
            <a:endParaRPr lang="en-US" sz="1000" dirty="0">
              <a:solidFill>
                <a:prstClr val="black"/>
              </a:solidFill>
              <a:latin typeface="Calibri"/>
            </a:endParaRPr>
          </a:p>
          <a:p>
            <a:pPr marL="180462" indent="-80315" algn="l" defTabSz="913816" fontAlgn="auto">
              <a:spcBef>
                <a:spcPts val="0"/>
              </a:spcBef>
              <a:spcAft>
                <a:spcPts val="0"/>
              </a:spcAft>
              <a:buFont typeface="Arial" pitchFamily="34" charset="0"/>
              <a:buChar char="•"/>
            </a:pPr>
            <a:r>
              <a:rPr lang="en-US" sz="1000" dirty="0" smtClean="0">
                <a:solidFill>
                  <a:prstClr val="black"/>
                </a:solidFill>
                <a:latin typeface="Calibri"/>
              </a:rPr>
              <a:t>How to assess the students’ learning.</a:t>
            </a:r>
          </a:p>
          <a:p>
            <a:pPr marL="180462" indent="-80315" algn="l" defTabSz="913816" fontAlgn="auto">
              <a:spcBef>
                <a:spcPts val="0"/>
              </a:spcBef>
              <a:spcAft>
                <a:spcPts val="0"/>
              </a:spcAft>
              <a:buFont typeface="Arial" pitchFamily="34" charset="0"/>
              <a:buChar char="•"/>
            </a:pPr>
            <a:r>
              <a:rPr lang="en-US" sz="1000" dirty="0" smtClean="0">
                <a:solidFill>
                  <a:prstClr val="black"/>
                </a:solidFill>
                <a:latin typeface="Calibri"/>
              </a:rPr>
              <a:t>How this module can be incorporated into a larger curriculum. </a:t>
            </a:r>
          </a:p>
          <a:p>
            <a:pPr marL="180462" indent="-80315" algn="l" defTabSz="913816" fontAlgn="auto">
              <a:spcBef>
                <a:spcPts val="0"/>
              </a:spcBef>
              <a:spcAft>
                <a:spcPts val="0"/>
              </a:spcAft>
              <a:buFont typeface="Arial" pitchFamily="34" charset="0"/>
              <a:buChar char="•"/>
            </a:pPr>
            <a:r>
              <a:rPr lang="en-US" sz="1000" dirty="0">
                <a:solidFill>
                  <a:prstClr val="black"/>
                </a:solidFill>
                <a:latin typeface="Calibri"/>
              </a:rPr>
              <a:t>H</a:t>
            </a:r>
            <a:r>
              <a:rPr lang="en-US" sz="1000" dirty="0" smtClean="0">
                <a:solidFill>
                  <a:prstClr val="black"/>
                </a:solidFill>
                <a:latin typeface="Calibri"/>
              </a:rPr>
              <a:t>ow to distribute this teaching module so that other teachers may use it.</a:t>
            </a:r>
            <a:endParaRPr lang="en-US" sz="1000" dirty="0">
              <a:solidFill>
                <a:prstClr val="black"/>
              </a:solidFill>
              <a:latin typeface="Calibri"/>
            </a:endParaRPr>
          </a:p>
        </p:txBody>
      </p:sp>
      <p:sp>
        <p:nvSpPr>
          <p:cNvPr id="21" name="TextBox 20"/>
          <p:cNvSpPr txBox="1"/>
          <p:nvPr/>
        </p:nvSpPr>
        <p:spPr>
          <a:xfrm>
            <a:off x="174626" y="2476108"/>
            <a:ext cx="2143125" cy="952892"/>
          </a:xfrm>
          <a:prstGeom prst="rect">
            <a:avLst/>
          </a:prstGeom>
          <a:noFill/>
          <a:ln>
            <a:solidFill>
              <a:schemeClr val="tx1"/>
            </a:solidFill>
          </a:ln>
        </p:spPr>
        <p:txBody>
          <a:bodyPr wrap="square" lIns="19038" tIns="9518" rIns="19038" bIns="9518" rtlCol="0" anchor="ctr" anchorCtr="0">
            <a:noAutofit/>
          </a:bodyPr>
          <a:lstStyle/>
          <a:p>
            <a:pPr defTabSz="913816" fontAlgn="auto">
              <a:spcBef>
                <a:spcPts val="0"/>
              </a:spcBef>
              <a:spcAft>
                <a:spcPts val="0"/>
              </a:spcAft>
            </a:pPr>
            <a:r>
              <a:rPr lang="en-US" dirty="0" smtClean="0">
                <a:solidFill>
                  <a:prstClr val="black"/>
                </a:solidFill>
                <a:latin typeface="Calibri"/>
              </a:rPr>
              <a:t>Table or figure</a:t>
            </a:r>
          </a:p>
          <a:p>
            <a:pPr defTabSz="913816" fontAlgn="auto">
              <a:spcBef>
                <a:spcPts val="0"/>
              </a:spcBef>
              <a:spcAft>
                <a:spcPts val="0"/>
              </a:spcAft>
            </a:pPr>
            <a:r>
              <a:rPr lang="en-US" sz="800" dirty="0" smtClean="0">
                <a:solidFill>
                  <a:prstClr val="black"/>
                </a:solidFill>
                <a:latin typeface="Calibri"/>
              </a:rPr>
              <a:t>Include a figure that helps explain the background of the project, why the project is necessary. Be sure to include labels on all figures.</a:t>
            </a:r>
            <a:endParaRPr lang="en-US" sz="800" dirty="0">
              <a:solidFill>
                <a:prstClr val="black"/>
              </a:solidFill>
              <a:latin typeface="Calibri"/>
            </a:endParaRPr>
          </a:p>
        </p:txBody>
      </p:sp>
      <p:sp>
        <p:nvSpPr>
          <p:cNvPr id="23" name="TextBox 22"/>
          <p:cNvSpPr txBox="1"/>
          <p:nvPr/>
        </p:nvSpPr>
        <p:spPr>
          <a:xfrm>
            <a:off x="5296959" y="609600"/>
            <a:ext cx="2704041" cy="634775"/>
          </a:xfrm>
          <a:prstGeom prst="rect">
            <a:avLst/>
          </a:prstGeom>
          <a:gradFill>
            <a:gsLst>
              <a:gs pos="0">
                <a:schemeClr val="accent1">
                  <a:tint val="66000"/>
                  <a:satMod val="160000"/>
                </a:schemeClr>
              </a:gs>
              <a:gs pos="0">
                <a:schemeClr val="accent1">
                  <a:tint val="44500"/>
                  <a:satMod val="160000"/>
                </a:schemeClr>
              </a:gs>
              <a:gs pos="100000">
                <a:schemeClr val="accent1">
                  <a:tint val="23500"/>
                  <a:satMod val="160000"/>
                </a:schemeClr>
              </a:gs>
            </a:gsLst>
            <a:lin ang="5400000" scaled="0"/>
          </a:gradFill>
          <a:effectLst>
            <a:outerShdw blurRad="50800" dist="38100" dir="2700000" algn="tl" rotWithShape="0">
              <a:schemeClr val="tx1">
                <a:alpha val="40000"/>
              </a:schemeClr>
            </a:outerShdw>
          </a:effectLst>
        </p:spPr>
        <p:txBody>
          <a:bodyPr wrap="square" lIns="19038" tIns="9518" rIns="19038" bIns="9518" rtlCol="0">
            <a:spAutoFit/>
          </a:bodyPr>
          <a:lstStyle/>
          <a:p>
            <a:pPr algn="l" defTabSz="913816" fontAlgn="auto">
              <a:spcBef>
                <a:spcPts val="0"/>
              </a:spcBef>
              <a:spcAft>
                <a:spcPts val="0"/>
              </a:spcAft>
            </a:pPr>
            <a:r>
              <a:rPr lang="en-US" sz="800" dirty="0" smtClean="0">
                <a:solidFill>
                  <a:prstClr val="black"/>
                </a:solidFill>
                <a:latin typeface="Calibri"/>
              </a:rPr>
              <a:t>Titles for project like this one often include a gerund at the beginning.</a:t>
            </a:r>
          </a:p>
          <a:p>
            <a:pPr marL="171450" indent="-171450" algn="l" defTabSz="913816" fontAlgn="auto">
              <a:spcBef>
                <a:spcPts val="0"/>
              </a:spcBef>
              <a:spcAft>
                <a:spcPts val="0"/>
              </a:spcAft>
              <a:buFont typeface="Arial" panose="020B0604020202020204" pitchFamily="34" charset="0"/>
              <a:buChar char="•"/>
            </a:pPr>
            <a:r>
              <a:rPr lang="en-US" sz="800" dirty="0" smtClean="0">
                <a:solidFill>
                  <a:prstClr val="black"/>
                </a:solidFill>
                <a:latin typeface="Calibri"/>
              </a:rPr>
              <a:t>“Teaching high school students to...”</a:t>
            </a:r>
            <a:endParaRPr lang="en-US" sz="800" dirty="0">
              <a:solidFill>
                <a:prstClr val="black"/>
              </a:solidFill>
              <a:latin typeface="Calibri"/>
            </a:endParaRPr>
          </a:p>
          <a:p>
            <a:pPr marL="171450" indent="-171450" algn="l" defTabSz="913816" fontAlgn="auto">
              <a:spcBef>
                <a:spcPts val="0"/>
              </a:spcBef>
              <a:spcAft>
                <a:spcPts val="0"/>
              </a:spcAft>
              <a:buFont typeface="Arial" panose="020B0604020202020204" pitchFamily="34" charset="0"/>
              <a:buChar char="•"/>
            </a:pPr>
            <a:r>
              <a:rPr lang="en-US" sz="800" dirty="0" smtClean="0">
                <a:solidFill>
                  <a:prstClr val="black"/>
                </a:solidFill>
                <a:latin typeface="Calibri"/>
              </a:rPr>
              <a:t>“Using X method to teach junior high students...”</a:t>
            </a:r>
          </a:p>
          <a:p>
            <a:pPr marL="171450" indent="-171450" algn="l" defTabSz="913816" fontAlgn="auto">
              <a:spcBef>
                <a:spcPts val="0"/>
              </a:spcBef>
              <a:spcAft>
                <a:spcPts val="0"/>
              </a:spcAft>
              <a:buFont typeface="Arial" panose="020B0604020202020204" pitchFamily="34" charset="0"/>
              <a:buChar char="•"/>
            </a:pPr>
            <a:r>
              <a:rPr lang="en-US" sz="800" dirty="0" smtClean="0">
                <a:solidFill>
                  <a:prstClr val="black"/>
                </a:solidFill>
                <a:latin typeface="Calibri"/>
              </a:rPr>
              <a:t>“A new method for teaching X to junior high students.”</a:t>
            </a:r>
          </a:p>
        </p:txBody>
      </p:sp>
      <p:sp>
        <p:nvSpPr>
          <p:cNvPr id="22" name="TextBox 21"/>
          <p:cNvSpPr txBox="1"/>
          <p:nvPr/>
        </p:nvSpPr>
        <p:spPr>
          <a:xfrm>
            <a:off x="3886200" y="4647599"/>
            <a:ext cx="2370137" cy="907996"/>
          </a:xfrm>
          <a:prstGeom prst="rect">
            <a:avLst/>
          </a:prstGeom>
          <a:solidFill>
            <a:schemeClr val="bg1"/>
          </a:solidFill>
          <a:ln>
            <a:solidFill>
              <a:schemeClr val="tx1"/>
            </a:solidFill>
          </a:ln>
        </p:spPr>
        <p:txBody>
          <a:bodyPr wrap="square" lIns="19038" tIns="9518" rIns="19038" bIns="9518" rtlCol="0" anchor="ctr" anchorCtr="0">
            <a:noAutofit/>
          </a:bodyPr>
          <a:lstStyle/>
          <a:p>
            <a:pPr defTabSz="913816" fontAlgn="auto">
              <a:spcBef>
                <a:spcPts val="0"/>
              </a:spcBef>
              <a:spcAft>
                <a:spcPts val="0"/>
              </a:spcAft>
            </a:pPr>
            <a:r>
              <a:rPr lang="en-US" sz="1200" dirty="0" smtClean="0">
                <a:solidFill>
                  <a:prstClr val="black"/>
                </a:solidFill>
                <a:latin typeface="Calibri"/>
              </a:rPr>
              <a:t>Breakout figure that explains something about your project, methodology, teaching method, or results.</a:t>
            </a:r>
            <a:endParaRPr lang="en-US" sz="1200" dirty="0">
              <a:solidFill>
                <a:prstClr val="black"/>
              </a:solidFill>
              <a:latin typeface="Calibri"/>
            </a:endParaRPr>
          </a:p>
        </p:txBody>
      </p:sp>
      <p:sp>
        <p:nvSpPr>
          <p:cNvPr id="10" name="TextBox 9"/>
          <p:cNvSpPr txBox="1"/>
          <p:nvPr/>
        </p:nvSpPr>
        <p:spPr>
          <a:xfrm>
            <a:off x="701675" y="3616976"/>
            <a:ext cx="2143125" cy="979481"/>
          </a:xfrm>
          <a:prstGeom prst="rect">
            <a:avLst/>
          </a:prstGeom>
          <a:solidFill>
            <a:schemeClr val="bg1"/>
          </a:solidFill>
          <a:ln>
            <a:solidFill>
              <a:schemeClr val="tx1"/>
            </a:solidFill>
          </a:ln>
        </p:spPr>
        <p:txBody>
          <a:bodyPr wrap="square" lIns="19038" tIns="9518" rIns="19038" bIns="9518" rtlCol="0" anchor="ctr" anchorCtr="0">
            <a:noAutofit/>
          </a:bodyPr>
          <a:lstStyle/>
          <a:p>
            <a:pPr defTabSz="913816" fontAlgn="auto">
              <a:spcBef>
                <a:spcPts val="0"/>
              </a:spcBef>
              <a:spcAft>
                <a:spcPts val="0"/>
              </a:spcAft>
            </a:pPr>
            <a:r>
              <a:rPr lang="en-US" dirty="0" smtClean="0">
                <a:solidFill>
                  <a:prstClr val="black"/>
                </a:solidFill>
                <a:latin typeface="Calibri"/>
              </a:rPr>
              <a:t>Table or figure</a:t>
            </a:r>
          </a:p>
          <a:p>
            <a:pPr defTabSz="913816" fontAlgn="auto">
              <a:spcBef>
                <a:spcPts val="0"/>
              </a:spcBef>
              <a:spcAft>
                <a:spcPts val="0"/>
              </a:spcAft>
            </a:pPr>
            <a:r>
              <a:rPr lang="en-US" sz="800" dirty="0">
                <a:solidFill>
                  <a:prstClr val="black"/>
                </a:solidFill>
                <a:latin typeface="Calibri"/>
              </a:rPr>
              <a:t>Here, you can have an expanded “blow-up” view of the part of the overview diagram. You should have a clear title for this diagram, too, and include labels on everything.</a:t>
            </a:r>
          </a:p>
        </p:txBody>
      </p:sp>
      <p:cxnSp>
        <p:nvCxnSpPr>
          <p:cNvPr id="32" name="Straight Arrow Connector 31"/>
          <p:cNvCxnSpPr/>
          <p:nvPr/>
        </p:nvCxnSpPr>
        <p:spPr>
          <a:xfrm flipH="1">
            <a:off x="5079749" y="4420036"/>
            <a:ext cx="8480" cy="35284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652316" y="2834395"/>
            <a:ext cx="1022539" cy="511664"/>
          </a:xfrm>
          <a:prstGeom prst="rect">
            <a:avLst/>
          </a:prstGeom>
          <a:gradFill>
            <a:gsLst>
              <a:gs pos="0">
                <a:schemeClr val="accent1">
                  <a:tint val="66000"/>
                  <a:satMod val="160000"/>
                </a:schemeClr>
              </a:gs>
              <a:gs pos="0">
                <a:schemeClr val="accent1">
                  <a:tint val="44500"/>
                  <a:satMod val="160000"/>
                </a:schemeClr>
              </a:gs>
              <a:gs pos="100000">
                <a:schemeClr val="accent1">
                  <a:tint val="23500"/>
                  <a:satMod val="160000"/>
                </a:schemeClr>
              </a:gs>
            </a:gsLst>
            <a:lin ang="5400000" scaled="0"/>
          </a:gradFill>
          <a:effectLst>
            <a:outerShdw blurRad="50800" dist="38100" dir="2700000" algn="tl" rotWithShape="0">
              <a:prstClr val="black">
                <a:alpha val="40000"/>
              </a:prstClr>
            </a:outerShdw>
          </a:effectLst>
        </p:spPr>
        <p:txBody>
          <a:bodyPr wrap="square" lIns="19038" tIns="9518" rIns="19038" bIns="9518" rtlCol="0">
            <a:spAutoFit/>
          </a:bodyPr>
          <a:lstStyle/>
          <a:p>
            <a:pPr algn="l" defTabSz="913816" fontAlgn="auto">
              <a:spcBef>
                <a:spcPts val="0"/>
              </a:spcBef>
              <a:spcAft>
                <a:spcPts val="0"/>
              </a:spcAft>
            </a:pPr>
            <a:r>
              <a:rPr lang="en-US" sz="800" dirty="0" smtClean="0">
                <a:solidFill>
                  <a:prstClr val="black"/>
                </a:solidFill>
                <a:latin typeface="Calibri"/>
              </a:rPr>
              <a:t>Always try to figure out a way to make your information graphical or figural. </a:t>
            </a:r>
            <a:endParaRPr lang="en-US" sz="800" dirty="0">
              <a:solidFill>
                <a:prstClr val="black"/>
              </a:solidFill>
              <a:latin typeface="Calibri"/>
            </a:endParaRPr>
          </a:p>
        </p:txBody>
      </p:sp>
      <p:sp>
        <p:nvSpPr>
          <p:cNvPr id="25" name="TextBox 24"/>
          <p:cNvSpPr txBox="1"/>
          <p:nvPr/>
        </p:nvSpPr>
        <p:spPr>
          <a:xfrm>
            <a:off x="2133600" y="4647599"/>
            <a:ext cx="1717675" cy="388554"/>
          </a:xfrm>
          <a:prstGeom prst="rect">
            <a:avLst/>
          </a:prstGeom>
          <a:gradFill>
            <a:gsLst>
              <a:gs pos="0">
                <a:schemeClr val="accent1">
                  <a:tint val="66000"/>
                  <a:satMod val="160000"/>
                </a:schemeClr>
              </a:gs>
              <a:gs pos="0">
                <a:schemeClr val="accent1">
                  <a:tint val="44500"/>
                  <a:satMod val="160000"/>
                </a:schemeClr>
              </a:gs>
              <a:gs pos="100000">
                <a:schemeClr val="accent1">
                  <a:tint val="23500"/>
                  <a:satMod val="160000"/>
                </a:schemeClr>
              </a:gs>
            </a:gsLst>
            <a:lin ang="5400000" scaled="0"/>
          </a:gradFill>
          <a:effectLst>
            <a:outerShdw blurRad="50800" dist="38100" dir="2700000" algn="tl" rotWithShape="0">
              <a:prstClr val="black">
                <a:alpha val="40000"/>
              </a:prstClr>
            </a:outerShdw>
          </a:effectLst>
        </p:spPr>
        <p:txBody>
          <a:bodyPr wrap="square" lIns="19038" tIns="9518" rIns="19038" bIns="9518" rtlCol="0">
            <a:spAutoFit/>
          </a:bodyPr>
          <a:lstStyle/>
          <a:p>
            <a:pPr algn="l" defTabSz="913816" fontAlgn="auto">
              <a:spcBef>
                <a:spcPts val="0"/>
              </a:spcBef>
              <a:spcAft>
                <a:spcPts val="0"/>
              </a:spcAft>
            </a:pPr>
            <a:r>
              <a:rPr lang="en-US" sz="800" dirty="0" smtClean="0">
                <a:solidFill>
                  <a:prstClr val="black"/>
                </a:solidFill>
                <a:latin typeface="Calibri"/>
              </a:rPr>
              <a:t>Do not just answer every question. Use bullets and combine answers as useful or necessary.</a:t>
            </a:r>
            <a:endParaRPr lang="en-US" sz="800" dirty="0">
              <a:solidFill>
                <a:prstClr val="black"/>
              </a:solidFill>
              <a:latin typeface="Calibri"/>
            </a:endParaRPr>
          </a:p>
        </p:txBody>
      </p:sp>
      <p:sp>
        <p:nvSpPr>
          <p:cNvPr id="27" name="TextBox 26"/>
          <p:cNvSpPr txBox="1"/>
          <p:nvPr/>
        </p:nvSpPr>
        <p:spPr>
          <a:xfrm>
            <a:off x="2413000" y="858326"/>
            <a:ext cx="1473200" cy="711719"/>
          </a:xfrm>
          <a:prstGeom prst="rect">
            <a:avLst/>
          </a:prstGeom>
          <a:gradFill>
            <a:gsLst>
              <a:gs pos="0">
                <a:schemeClr val="accent1">
                  <a:tint val="66000"/>
                  <a:satMod val="160000"/>
                </a:schemeClr>
              </a:gs>
              <a:gs pos="0">
                <a:schemeClr val="accent1">
                  <a:tint val="44500"/>
                  <a:satMod val="160000"/>
                </a:schemeClr>
              </a:gs>
              <a:gs pos="100000">
                <a:schemeClr val="accent1">
                  <a:tint val="23500"/>
                  <a:satMod val="160000"/>
                </a:schemeClr>
              </a:gs>
            </a:gsLst>
            <a:lin ang="5400000" scaled="0"/>
          </a:gradFill>
          <a:effectLst>
            <a:outerShdw blurRad="50800" dist="38100" dir="2700000" algn="tl" rotWithShape="0">
              <a:prstClr val="black">
                <a:alpha val="40000"/>
              </a:prstClr>
            </a:outerShdw>
          </a:effectLst>
        </p:spPr>
        <p:txBody>
          <a:bodyPr wrap="square" lIns="19038" tIns="9518" rIns="19038" bIns="9518" rtlCol="0">
            <a:spAutoFit/>
          </a:bodyPr>
          <a:lstStyle/>
          <a:p>
            <a:pPr algn="l" defTabSz="913816" fontAlgn="auto">
              <a:spcBef>
                <a:spcPts val="0"/>
              </a:spcBef>
              <a:spcAft>
                <a:spcPts val="0"/>
              </a:spcAft>
            </a:pPr>
            <a:r>
              <a:rPr lang="en-US" sz="900" dirty="0">
                <a:solidFill>
                  <a:prstClr val="black"/>
                </a:solidFill>
                <a:latin typeface="Calibri"/>
              </a:rPr>
              <a:t>Explain what the object in the figure is. Don’t just let tables or figures stand </a:t>
            </a:r>
            <a:r>
              <a:rPr lang="en-US" sz="900" dirty="0" smtClean="0">
                <a:solidFill>
                  <a:prstClr val="black"/>
                </a:solidFill>
                <a:latin typeface="Calibri"/>
              </a:rPr>
              <a:t>alone; use labels on the figures themselves.</a:t>
            </a:r>
            <a:endParaRPr lang="en-US" sz="900" dirty="0">
              <a:solidFill>
                <a:prstClr val="black"/>
              </a:solidFill>
              <a:latin typeface="Calibri"/>
            </a:endParaRPr>
          </a:p>
        </p:txBody>
      </p:sp>
      <p:cxnSp>
        <p:nvCxnSpPr>
          <p:cNvPr id="28" name="Straight Arrow Connector 27"/>
          <p:cNvCxnSpPr/>
          <p:nvPr/>
        </p:nvCxnSpPr>
        <p:spPr>
          <a:xfrm flipH="1">
            <a:off x="2514600" y="3733800"/>
            <a:ext cx="381000" cy="18732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485261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27125" y="127000"/>
            <a:ext cx="6873875" cy="746125"/>
          </a:xfrm>
          <a:prstGeom prst="rect">
            <a:avLst/>
          </a:prstGeom>
          <a:noFill/>
        </p:spPr>
        <p:txBody>
          <a:bodyPr wrap="square" lIns="91380" tIns="45692" rIns="91380" bIns="45692" rtlCol="0">
            <a:noAutofit/>
          </a:bodyPr>
          <a:lstStyle/>
          <a:p>
            <a:pPr defTabSz="913816" fontAlgn="auto">
              <a:spcBef>
                <a:spcPts val="0"/>
              </a:spcBef>
              <a:spcAft>
                <a:spcPts val="0"/>
              </a:spcAft>
            </a:pPr>
            <a:r>
              <a:rPr lang="en-US" sz="3100" dirty="0">
                <a:solidFill>
                  <a:prstClr val="black"/>
                </a:solidFill>
                <a:latin typeface="Calibri"/>
              </a:rPr>
              <a:t>Descriptive Title of Project Here</a:t>
            </a:r>
          </a:p>
        </p:txBody>
      </p:sp>
      <p:sp>
        <p:nvSpPr>
          <p:cNvPr id="5" name="TextBox 4"/>
          <p:cNvSpPr txBox="1"/>
          <p:nvPr/>
        </p:nvSpPr>
        <p:spPr>
          <a:xfrm>
            <a:off x="206375" y="238126"/>
            <a:ext cx="698500" cy="573220"/>
          </a:xfrm>
          <a:prstGeom prst="rect">
            <a:avLst/>
          </a:prstGeom>
          <a:noFill/>
        </p:spPr>
        <p:txBody>
          <a:bodyPr wrap="square" lIns="19038" tIns="9518" rIns="19038" bIns="9518" rtlCol="0">
            <a:spAutoFit/>
          </a:bodyPr>
          <a:lstStyle/>
          <a:p>
            <a:pPr defTabSz="913816" fontAlgn="auto">
              <a:spcBef>
                <a:spcPts val="0"/>
              </a:spcBef>
              <a:spcAft>
                <a:spcPts val="0"/>
              </a:spcAft>
            </a:pPr>
            <a:r>
              <a:rPr lang="en-US" dirty="0" smtClean="0">
                <a:solidFill>
                  <a:prstClr val="black"/>
                </a:solidFill>
                <a:latin typeface="Calibri"/>
              </a:rPr>
              <a:t>Logo Here</a:t>
            </a:r>
            <a:endParaRPr lang="en-US" dirty="0">
              <a:solidFill>
                <a:prstClr val="black"/>
              </a:solidFill>
              <a:latin typeface="Calibri"/>
            </a:endParaRPr>
          </a:p>
        </p:txBody>
      </p:sp>
      <p:sp>
        <p:nvSpPr>
          <p:cNvPr id="6" name="TextBox 5"/>
          <p:cNvSpPr txBox="1"/>
          <p:nvPr/>
        </p:nvSpPr>
        <p:spPr>
          <a:xfrm>
            <a:off x="8128000" y="285751"/>
            <a:ext cx="698500" cy="573220"/>
          </a:xfrm>
          <a:prstGeom prst="rect">
            <a:avLst/>
          </a:prstGeom>
          <a:noFill/>
        </p:spPr>
        <p:txBody>
          <a:bodyPr wrap="square" lIns="19038" tIns="9518" rIns="19038" bIns="9518" rtlCol="0">
            <a:spAutoFit/>
          </a:bodyPr>
          <a:lstStyle/>
          <a:p>
            <a:pPr defTabSz="913816" fontAlgn="auto">
              <a:spcBef>
                <a:spcPts val="0"/>
              </a:spcBef>
              <a:spcAft>
                <a:spcPts val="0"/>
              </a:spcAft>
            </a:pPr>
            <a:r>
              <a:rPr lang="en-US" dirty="0" smtClean="0">
                <a:solidFill>
                  <a:prstClr val="black"/>
                </a:solidFill>
                <a:latin typeface="Calibri"/>
              </a:rPr>
              <a:t>Logo Here</a:t>
            </a:r>
            <a:endParaRPr lang="en-US" dirty="0">
              <a:solidFill>
                <a:prstClr val="black"/>
              </a:solidFill>
              <a:latin typeface="Calibri"/>
            </a:endParaRPr>
          </a:p>
        </p:txBody>
      </p:sp>
      <p:sp>
        <p:nvSpPr>
          <p:cNvPr id="7" name="TextBox 6"/>
          <p:cNvSpPr txBox="1"/>
          <p:nvPr/>
        </p:nvSpPr>
        <p:spPr>
          <a:xfrm>
            <a:off x="2317750" y="746128"/>
            <a:ext cx="4413250" cy="665559"/>
          </a:xfrm>
          <a:prstGeom prst="rect">
            <a:avLst/>
          </a:prstGeom>
          <a:noFill/>
        </p:spPr>
        <p:txBody>
          <a:bodyPr wrap="square" lIns="19038" tIns="9518" rIns="19038" bIns="9518" rtlCol="0">
            <a:spAutoFit/>
          </a:bodyPr>
          <a:lstStyle/>
          <a:p>
            <a:pPr defTabSz="913816" fontAlgn="auto">
              <a:spcBef>
                <a:spcPts val="0"/>
              </a:spcBef>
              <a:spcAft>
                <a:spcPts val="0"/>
              </a:spcAft>
            </a:pPr>
            <a:r>
              <a:rPr lang="en-US" sz="1400" dirty="0">
                <a:solidFill>
                  <a:prstClr val="black"/>
                </a:solidFill>
                <a:latin typeface="Calibri"/>
              </a:rPr>
              <a:t>Name</a:t>
            </a:r>
            <a:br>
              <a:rPr lang="en-US" sz="1400" dirty="0">
                <a:solidFill>
                  <a:prstClr val="black"/>
                </a:solidFill>
                <a:latin typeface="Calibri"/>
              </a:rPr>
            </a:br>
            <a:r>
              <a:rPr lang="en-US" sz="1400" dirty="0">
                <a:solidFill>
                  <a:prstClr val="black"/>
                </a:solidFill>
                <a:latin typeface="Calibri"/>
              </a:rPr>
              <a:t>More names</a:t>
            </a:r>
          </a:p>
          <a:p>
            <a:pPr defTabSz="913816" fontAlgn="auto">
              <a:spcBef>
                <a:spcPts val="0"/>
              </a:spcBef>
              <a:spcAft>
                <a:spcPts val="0"/>
              </a:spcAft>
            </a:pPr>
            <a:r>
              <a:rPr lang="en-US" sz="1400" i="1" dirty="0">
                <a:solidFill>
                  <a:prstClr val="black"/>
                </a:solidFill>
                <a:latin typeface="Calibri"/>
              </a:rPr>
              <a:t>Affiliations</a:t>
            </a:r>
          </a:p>
        </p:txBody>
      </p:sp>
      <p:sp>
        <p:nvSpPr>
          <p:cNvPr id="8" name="TextBox 7"/>
          <p:cNvSpPr txBox="1"/>
          <p:nvPr/>
        </p:nvSpPr>
        <p:spPr>
          <a:xfrm>
            <a:off x="2603500" y="1619251"/>
            <a:ext cx="3921125" cy="604003"/>
          </a:xfrm>
          <a:prstGeom prst="rect">
            <a:avLst/>
          </a:prstGeom>
          <a:noFill/>
        </p:spPr>
        <p:txBody>
          <a:bodyPr wrap="square" lIns="19038" tIns="9518" rIns="19038" bIns="9518" rtlCol="0">
            <a:spAutoFit/>
          </a:bodyPr>
          <a:lstStyle/>
          <a:p>
            <a:pPr defTabSz="913816" fontAlgn="auto">
              <a:spcBef>
                <a:spcPts val="0"/>
              </a:spcBef>
              <a:spcAft>
                <a:spcPts val="0"/>
              </a:spcAft>
            </a:pPr>
            <a:r>
              <a:rPr lang="en-US" sz="1400" dirty="0">
                <a:solidFill>
                  <a:prstClr val="black"/>
                </a:solidFill>
                <a:latin typeface="Calibri"/>
              </a:rPr>
              <a:t>Objective/Hypothesis</a:t>
            </a:r>
          </a:p>
          <a:p>
            <a:pPr algn="l" defTabSz="913816" fontAlgn="auto">
              <a:spcBef>
                <a:spcPts val="0"/>
              </a:spcBef>
              <a:spcAft>
                <a:spcPts val="0"/>
              </a:spcAft>
            </a:pPr>
            <a:r>
              <a:rPr lang="en-US" sz="800" dirty="0">
                <a:solidFill>
                  <a:prstClr val="black"/>
                </a:solidFill>
                <a:latin typeface="Calibri"/>
              </a:rPr>
              <a:t>State the main purpose of the project. Exactly what are you doing? What are you trying to prove? REMEMBER TO CHANGE THE FONT SIZE TO ~32 FOR BODY TEXT. And feel free to move things around!</a:t>
            </a:r>
          </a:p>
        </p:txBody>
      </p:sp>
      <p:sp>
        <p:nvSpPr>
          <p:cNvPr id="9" name="TextBox 8"/>
          <p:cNvSpPr txBox="1"/>
          <p:nvPr/>
        </p:nvSpPr>
        <p:spPr>
          <a:xfrm>
            <a:off x="142875" y="1206500"/>
            <a:ext cx="2159000" cy="1111835"/>
          </a:xfrm>
          <a:prstGeom prst="rect">
            <a:avLst/>
          </a:prstGeom>
          <a:noFill/>
        </p:spPr>
        <p:txBody>
          <a:bodyPr wrap="square" lIns="19038" tIns="9518" rIns="19038" bIns="9518" rtlCol="0">
            <a:spAutoFit/>
          </a:bodyPr>
          <a:lstStyle/>
          <a:p>
            <a:pPr defTabSz="913816" fontAlgn="auto">
              <a:spcBef>
                <a:spcPts val="0"/>
              </a:spcBef>
              <a:spcAft>
                <a:spcPts val="0"/>
              </a:spcAft>
            </a:pPr>
            <a:r>
              <a:rPr lang="en-US" sz="1500" dirty="0">
                <a:solidFill>
                  <a:prstClr val="black"/>
                </a:solidFill>
                <a:latin typeface="Calibri"/>
              </a:rPr>
              <a:t>Introduction/Background</a:t>
            </a:r>
          </a:p>
          <a:p>
            <a:pPr algn="l" defTabSz="913816" fontAlgn="auto">
              <a:spcBef>
                <a:spcPts val="0"/>
              </a:spcBef>
              <a:spcAft>
                <a:spcPts val="0"/>
              </a:spcAft>
            </a:pPr>
            <a:r>
              <a:rPr lang="en-US" sz="800" dirty="0">
                <a:solidFill>
                  <a:prstClr val="black"/>
                </a:solidFill>
                <a:latin typeface="Calibri"/>
              </a:rPr>
              <a:t>Get the reader interested in why this project is necessary. Then explain what the reader needs to know in order to understand the project.</a:t>
            </a:r>
          </a:p>
          <a:p>
            <a:pPr marL="170217" indent="-70070" algn="l" defTabSz="913816" fontAlgn="auto">
              <a:spcBef>
                <a:spcPts val="0"/>
              </a:spcBef>
              <a:spcAft>
                <a:spcPts val="0"/>
              </a:spcAft>
              <a:buFont typeface="Arial" pitchFamily="34" charset="0"/>
              <a:buChar char="•"/>
            </a:pPr>
            <a:r>
              <a:rPr lang="en-US" sz="800" dirty="0">
                <a:solidFill>
                  <a:prstClr val="black"/>
                </a:solidFill>
                <a:latin typeface="Calibri"/>
              </a:rPr>
              <a:t>Be sure to use lots of bullets (Wilson 2008).</a:t>
            </a:r>
          </a:p>
          <a:p>
            <a:pPr marL="170217" indent="-70070" algn="l" defTabSz="913816" fontAlgn="auto">
              <a:spcBef>
                <a:spcPts val="0"/>
              </a:spcBef>
              <a:spcAft>
                <a:spcPts val="0"/>
              </a:spcAft>
              <a:buFont typeface="Arial" pitchFamily="34" charset="0"/>
              <a:buChar char="•"/>
            </a:pPr>
            <a:r>
              <a:rPr lang="en-US" sz="800" dirty="0">
                <a:solidFill>
                  <a:prstClr val="black"/>
                </a:solidFill>
                <a:latin typeface="Calibri"/>
              </a:rPr>
              <a:t>Bullets are easier to read then regular text.</a:t>
            </a:r>
          </a:p>
          <a:p>
            <a:pPr marL="170217" indent="-70070" algn="l" defTabSz="913816" fontAlgn="auto">
              <a:spcBef>
                <a:spcPts val="0"/>
              </a:spcBef>
              <a:spcAft>
                <a:spcPts val="0"/>
              </a:spcAft>
              <a:buFont typeface="Arial" pitchFamily="34" charset="0"/>
              <a:buChar char="•"/>
            </a:pPr>
            <a:r>
              <a:rPr lang="en-US" sz="800" dirty="0">
                <a:solidFill>
                  <a:prstClr val="black"/>
                </a:solidFill>
                <a:latin typeface="Calibri"/>
              </a:rPr>
              <a:t>Avoid long paragraphs and any big blocks of text. Try to state your points very succinctly.</a:t>
            </a:r>
          </a:p>
        </p:txBody>
      </p:sp>
      <p:sp>
        <p:nvSpPr>
          <p:cNvPr id="10" name="TextBox 9"/>
          <p:cNvSpPr txBox="1"/>
          <p:nvPr/>
        </p:nvSpPr>
        <p:spPr>
          <a:xfrm>
            <a:off x="142875" y="2555877"/>
            <a:ext cx="2143125" cy="1373439"/>
          </a:xfrm>
          <a:prstGeom prst="rect">
            <a:avLst/>
          </a:prstGeom>
          <a:noFill/>
          <a:ln>
            <a:solidFill>
              <a:schemeClr val="tx1"/>
            </a:solidFill>
          </a:ln>
        </p:spPr>
        <p:txBody>
          <a:bodyPr wrap="square" lIns="19038" tIns="9518" rIns="19038" bIns="9518" rtlCol="0">
            <a:spAutoFit/>
          </a:bodyPr>
          <a:lstStyle/>
          <a:p>
            <a:pPr defTabSz="913816" fontAlgn="auto">
              <a:spcBef>
                <a:spcPts val="0"/>
              </a:spcBef>
              <a:spcAft>
                <a:spcPts val="0"/>
              </a:spcAft>
            </a:pPr>
            <a:r>
              <a:rPr lang="en-US" dirty="0" smtClean="0">
                <a:solidFill>
                  <a:prstClr val="black"/>
                </a:solidFill>
                <a:latin typeface="Calibri"/>
              </a:rPr>
              <a:t>Table or Figure</a:t>
            </a:r>
          </a:p>
          <a:p>
            <a:pPr algn="l" defTabSz="913816" fontAlgn="auto">
              <a:spcBef>
                <a:spcPts val="0"/>
              </a:spcBef>
              <a:spcAft>
                <a:spcPts val="0"/>
              </a:spcAft>
            </a:pPr>
            <a:r>
              <a:rPr lang="en-US" sz="1000" dirty="0">
                <a:solidFill>
                  <a:prstClr val="black"/>
                </a:solidFill>
                <a:latin typeface="Calibri"/>
              </a:rPr>
              <a:t>Often, there is a  chart, table, or photograph that helps explain why the project is necessary. Insert that here. Remember to explain all figures, though. If there is no introductory figure, then move the methodology up and insert a methodology table or figure below.  </a:t>
            </a:r>
          </a:p>
        </p:txBody>
      </p:sp>
      <p:sp>
        <p:nvSpPr>
          <p:cNvPr id="11" name="TextBox 10"/>
          <p:cNvSpPr txBox="1"/>
          <p:nvPr/>
        </p:nvSpPr>
        <p:spPr>
          <a:xfrm>
            <a:off x="142875" y="4016376"/>
            <a:ext cx="2143125" cy="327013"/>
          </a:xfrm>
          <a:prstGeom prst="rect">
            <a:avLst/>
          </a:prstGeom>
          <a:noFill/>
        </p:spPr>
        <p:txBody>
          <a:bodyPr wrap="square" lIns="19038" tIns="9518" rIns="19038" bIns="9518" rtlCol="0">
            <a:spAutoFit/>
          </a:bodyPr>
          <a:lstStyle/>
          <a:p>
            <a:pPr algn="l" defTabSz="913816" fontAlgn="auto">
              <a:spcBef>
                <a:spcPts val="0"/>
              </a:spcBef>
              <a:spcAft>
                <a:spcPts val="0"/>
              </a:spcAft>
            </a:pPr>
            <a:r>
              <a:rPr lang="en-US" sz="1000" dirty="0">
                <a:solidFill>
                  <a:prstClr val="black"/>
                </a:solidFill>
                <a:latin typeface="Calibri"/>
              </a:rPr>
              <a:t>Figure 1.  Remember to use table and figure captions! I</a:t>
            </a:r>
          </a:p>
        </p:txBody>
      </p:sp>
      <p:sp>
        <p:nvSpPr>
          <p:cNvPr id="13" name="TextBox 12"/>
          <p:cNvSpPr txBox="1"/>
          <p:nvPr/>
        </p:nvSpPr>
        <p:spPr>
          <a:xfrm>
            <a:off x="2587625" y="4937125"/>
            <a:ext cx="2111375" cy="788678"/>
          </a:xfrm>
          <a:prstGeom prst="rect">
            <a:avLst/>
          </a:prstGeom>
          <a:noFill/>
        </p:spPr>
        <p:txBody>
          <a:bodyPr wrap="square" lIns="19038" tIns="9518" rIns="19038" bIns="9518" rtlCol="0">
            <a:spAutoFit/>
          </a:bodyPr>
          <a:lstStyle/>
          <a:p>
            <a:pPr algn="l" defTabSz="913816" fontAlgn="auto">
              <a:spcBef>
                <a:spcPts val="0"/>
              </a:spcBef>
              <a:spcAft>
                <a:spcPts val="0"/>
              </a:spcAft>
            </a:pPr>
            <a:r>
              <a:rPr lang="en-US" sz="1000" dirty="0">
                <a:solidFill>
                  <a:prstClr val="black"/>
                </a:solidFill>
                <a:latin typeface="Calibri"/>
              </a:rPr>
              <a:t>Figure 2.  In general, all captions look better below the tables and figures in posters, so don’t worry about putting table titles above and figure titles below. </a:t>
            </a:r>
          </a:p>
        </p:txBody>
      </p:sp>
      <p:sp>
        <p:nvSpPr>
          <p:cNvPr id="14" name="TextBox 13"/>
          <p:cNvSpPr txBox="1"/>
          <p:nvPr/>
        </p:nvSpPr>
        <p:spPr>
          <a:xfrm>
            <a:off x="127000" y="4365625"/>
            <a:ext cx="2333625" cy="2250608"/>
          </a:xfrm>
          <a:prstGeom prst="rect">
            <a:avLst/>
          </a:prstGeom>
          <a:noFill/>
        </p:spPr>
        <p:txBody>
          <a:bodyPr wrap="square" lIns="19038" tIns="9518" rIns="19038" bIns="9518" rtlCol="0">
            <a:spAutoFit/>
          </a:bodyPr>
          <a:lstStyle/>
          <a:p>
            <a:pPr algn="l" defTabSz="913816" fontAlgn="auto">
              <a:spcBef>
                <a:spcPts val="0"/>
              </a:spcBef>
              <a:spcAft>
                <a:spcPts val="0"/>
              </a:spcAft>
            </a:pPr>
            <a:r>
              <a:rPr lang="en-US" sz="1500" dirty="0">
                <a:solidFill>
                  <a:prstClr val="black"/>
                </a:solidFill>
                <a:latin typeface="Calibri"/>
              </a:rPr>
              <a:t>Methodology</a:t>
            </a:r>
          </a:p>
          <a:p>
            <a:pPr algn="l" defTabSz="913816" fontAlgn="auto">
              <a:spcBef>
                <a:spcPts val="0"/>
              </a:spcBef>
              <a:spcAft>
                <a:spcPts val="0"/>
              </a:spcAft>
            </a:pPr>
            <a:r>
              <a:rPr lang="en-US" sz="1000" dirty="0">
                <a:solidFill>
                  <a:prstClr val="black"/>
                </a:solidFill>
                <a:latin typeface="Calibri"/>
              </a:rPr>
              <a:t>Methodology  can both explain the theories behind why you chose to do this particular experiment as well as explain exactly what you did. </a:t>
            </a:r>
          </a:p>
          <a:p>
            <a:pPr marL="180462" indent="-120309" algn="l" defTabSz="913816" fontAlgn="auto">
              <a:spcBef>
                <a:spcPts val="0"/>
              </a:spcBef>
              <a:spcAft>
                <a:spcPts val="0"/>
              </a:spcAft>
              <a:buFont typeface="Arial" pitchFamily="34" charset="0"/>
              <a:buChar char="•"/>
            </a:pPr>
            <a:r>
              <a:rPr lang="en-US" sz="1000" dirty="0">
                <a:solidFill>
                  <a:prstClr val="black"/>
                </a:solidFill>
                <a:latin typeface="Calibri"/>
              </a:rPr>
              <a:t>Remember to use an introductory sentence or two that lead into bullets. </a:t>
            </a:r>
          </a:p>
          <a:p>
            <a:pPr marL="180462" indent="-120309" algn="l" defTabSz="913816" fontAlgn="auto">
              <a:spcBef>
                <a:spcPts val="0"/>
              </a:spcBef>
              <a:spcAft>
                <a:spcPts val="0"/>
              </a:spcAft>
              <a:buFont typeface="Arial" pitchFamily="34" charset="0"/>
              <a:buChar char="•"/>
            </a:pPr>
            <a:r>
              <a:rPr lang="en-US" sz="1000" dirty="0">
                <a:solidFill>
                  <a:prstClr val="black"/>
                </a:solidFill>
                <a:latin typeface="Calibri"/>
              </a:rPr>
              <a:t>Even your bullets can have small figures with them. </a:t>
            </a:r>
          </a:p>
          <a:p>
            <a:pPr marL="180462" indent="-120309" algn="l" defTabSz="913816" fontAlgn="auto">
              <a:spcBef>
                <a:spcPts val="0"/>
              </a:spcBef>
              <a:spcAft>
                <a:spcPts val="0"/>
              </a:spcAft>
              <a:buFont typeface="Arial" pitchFamily="34" charset="0"/>
              <a:buChar char="•"/>
            </a:pPr>
            <a:r>
              <a:rPr lang="en-US" sz="1000" dirty="0">
                <a:solidFill>
                  <a:prstClr val="black"/>
                </a:solidFill>
                <a:latin typeface="Calibri"/>
              </a:rPr>
              <a:t>You are not tied to big columns of information on </a:t>
            </a:r>
          </a:p>
          <a:p>
            <a:pPr marL="400918" indent="-120309" algn="l" defTabSz="913816" fontAlgn="auto">
              <a:spcBef>
                <a:spcPts val="0"/>
              </a:spcBef>
              <a:spcAft>
                <a:spcPts val="0"/>
              </a:spcAft>
            </a:pPr>
            <a:r>
              <a:rPr lang="en-US" sz="1000" dirty="0">
                <a:solidFill>
                  <a:prstClr val="black"/>
                </a:solidFill>
                <a:latin typeface="Calibri"/>
              </a:rPr>
              <a:t>	a poster. </a:t>
            </a:r>
          </a:p>
          <a:p>
            <a:pPr marL="180462" indent="-120309" algn="l" defTabSz="913816" fontAlgn="auto">
              <a:spcBef>
                <a:spcPts val="0"/>
              </a:spcBef>
              <a:spcAft>
                <a:spcPts val="0"/>
              </a:spcAft>
              <a:buFont typeface="Arial" pitchFamily="34" charset="0"/>
              <a:buChar char="•"/>
            </a:pPr>
            <a:r>
              <a:rPr lang="en-US" sz="1000" dirty="0">
                <a:solidFill>
                  <a:prstClr val="black"/>
                </a:solidFill>
                <a:latin typeface="Calibri"/>
              </a:rPr>
              <a:t>Make the methodology, etc. bigger or smaller as necessary.</a:t>
            </a:r>
          </a:p>
        </p:txBody>
      </p:sp>
      <p:sp>
        <p:nvSpPr>
          <p:cNvPr id="15" name="TextBox 14"/>
          <p:cNvSpPr txBox="1"/>
          <p:nvPr/>
        </p:nvSpPr>
        <p:spPr>
          <a:xfrm>
            <a:off x="2524125" y="5857878"/>
            <a:ext cx="1285875" cy="634789"/>
          </a:xfrm>
          <a:prstGeom prst="rect">
            <a:avLst/>
          </a:prstGeom>
          <a:noFill/>
          <a:ln>
            <a:solidFill>
              <a:schemeClr val="accent1"/>
            </a:solidFill>
          </a:ln>
        </p:spPr>
        <p:txBody>
          <a:bodyPr wrap="square" lIns="19038" tIns="9518" rIns="19038" bIns="9518" rtlCol="0">
            <a:spAutoFit/>
          </a:bodyPr>
          <a:lstStyle/>
          <a:p>
            <a:pPr algn="l" defTabSz="913816" fontAlgn="auto">
              <a:spcBef>
                <a:spcPts val="0"/>
              </a:spcBef>
              <a:spcAft>
                <a:spcPts val="0"/>
              </a:spcAft>
            </a:pPr>
            <a:r>
              <a:rPr lang="en-US" sz="1000" dirty="0">
                <a:solidFill>
                  <a:prstClr val="black"/>
                </a:solidFill>
                <a:latin typeface="Calibri"/>
              </a:rPr>
              <a:t>Small figure here that helps to explain a bullet point in the methodology</a:t>
            </a:r>
          </a:p>
        </p:txBody>
      </p:sp>
      <p:sp>
        <p:nvSpPr>
          <p:cNvPr id="16" name="TextBox 15"/>
          <p:cNvSpPr txBox="1"/>
          <p:nvPr/>
        </p:nvSpPr>
        <p:spPr>
          <a:xfrm>
            <a:off x="2555875" y="2381250"/>
            <a:ext cx="4191000" cy="757886"/>
          </a:xfrm>
          <a:prstGeom prst="rect">
            <a:avLst/>
          </a:prstGeom>
          <a:noFill/>
        </p:spPr>
        <p:txBody>
          <a:bodyPr wrap="square" lIns="19038" tIns="9518" rIns="19038" bIns="9518" rtlCol="0">
            <a:spAutoFit/>
          </a:bodyPr>
          <a:lstStyle/>
          <a:p>
            <a:pPr algn="l" defTabSz="913816" fontAlgn="auto">
              <a:spcBef>
                <a:spcPts val="0"/>
              </a:spcBef>
              <a:spcAft>
                <a:spcPts val="0"/>
              </a:spcAft>
            </a:pPr>
            <a:r>
              <a:rPr lang="en-US" dirty="0" smtClean="0">
                <a:solidFill>
                  <a:prstClr val="black"/>
                </a:solidFill>
                <a:latin typeface="Calibri"/>
              </a:rPr>
              <a:t>Results</a:t>
            </a:r>
          </a:p>
          <a:p>
            <a:pPr algn="l" defTabSz="913816" fontAlgn="auto">
              <a:spcBef>
                <a:spcPts val="0"/>
              </a:spcBef>
              <a:spcAft>
                <a:spcPts val="0"/>
              </a:spcAft>
            </a:pPr>
            <a:r>
              <a:rPr lang="en-US" sz="1000" dirty="0">
                <a:solidFill>
                  <a:prstClr val="black"/>
                </a:solidFill>
                <a:latin typeface="Calibri"/>
              </a:rPr>
              <a:t>Results and discussion are the most important parts of the project. Use tables and figures to display them and then discuss them in the discussion/implications section. Remember that figures are often easier to read than tables. </a:t>
            </a:r>
          </a:p>
        </p:txBody>
      </p:sp>
      <p:sp>
        <p:nvSpPr>
          <p:cNvPr id="17" name="TextBox 16"/>
          <p:cNvSpPr txBox="1"/>
          <p:nvPr/>
        </p:nvSpPr>
        <p:spPr>
          <a:xfrm>
            <a:off x="2603500" y="3365500"/>
            <a:ext cx="2047875" cy="1539875"/>
          </a:xfrm>
          <a:prstGeom prst="rect">
            <a:avLst/>
          </a:prstGeom>
          <a:noFill/>
          <a:ln>
            <a:solidFill>
              <a:schemeClr val="tx1"/>
            </a:solidFill>
          </a:ln>
        </p:spPr>
        <p:txBody>
          <a:bodyPr wrap="square" lIns="19038" tIns="9518" rIns="19038" bIns="9518" rtlCol="0">
            <a:noAutofit/>
          </a:bodyPr>
          <a:lstStyle/>
          <a:p>
            <a:pPr algn="l" defTabSz="913816" fontAlgn="auto">
              <a:spcBef>
                <a:spcPts val="0"/>
              </a:spcBef>
              <a:spcAft>
                <a:spcPts val="0"/>
              </a:spcAft>
            </a:pPr>
            <a:r>
              <a:rPr lang="en-US" dirty="0" smtClean="0">
                <a:solidFill>
                  <a:prstClr val="black"/>
                </a:solidFill>
                <a:latin typeface="Calibri"/>
              </a:rPr>
              <a:t>Figure explaining results</a:t>
            </a:r>
            <a:endParaRPr lang="en-US" dirty="0">
              <a:solidFill>
                <a:prstClr val="black"/>
              </a:solidFill>
              <a:latin typeface="Calibri"/>
            </a:endParaRPr>
          </a:p>
        </p:txBody>
      </p:sp>
      <p:sp>
        <p:nvSpPr>
          <p:cNvPr id="18" name="TextBox 17"/>
          <p:cNvSpPr txBox="1"/>
          <p:nvPr/>
        </p:nvSpPr>
        <p:spPr>
          <a:xfrm>
            <a:off x="4762500" y="3365500"/>
            <a:ext cx="2032000" cy="1333500"/>
          </a:xfrm>
          <a:prstGeom prst="rect">
            <a:avLst/>
          </a:prstGeom>
          <a:noFill/>
          <a:ln>
            <a:solidFill>
              <a:schemeClr val="tx1"/>
            </a:solidFill>
          </a:ln>
        </p:spPr>
        <p:txBody>
          <a:bodyPr wrap="square" lIns="19038" tIns="9518" rIns="19038" bIns="9518" rtlCol="0">
            <a:noAutofit/>
          </a:bodyPr>
          <a:lstStyle/>
          <a:p>
            <a:pPr algn="l" defTabSz="913816" fontAlgn="auto">
              <a:spcBef>
                <a:spcPts val="0"/>
              </a:spcBef>
              <a:spcAft>
                <a:spcPts val="0"/>
              </a:spcAft>
            </a:pPr>
            <a:r>
              <a:rPr lang="en-US" dirty="0" smtClean="0">
                <a:solidFill>
                  <a:prstClr val="black"/>
                </a:solidFill>
                <a:latin typeface="Calibri"/>
              </a:rPr>
              <a:t>Figure explaining results</a:t>
            </a:r>
            <a:endParaRPr lang="en-US" dirty="0">
              <a:solidFill>
                <a:prstClr val="black"/>
              </a:solidFill>
              <a:latin typeface="Calibri"/>
            </a:endParaRPr>
          </a:p>
        </p:txBody>
      </p:sp>
      <p:sp>
        <p:nvSpPr>
          <p:cNvPr id="19" name="TextBox 18"/>
          <p:cNvSpPr txBox="1"/>
          <p:nvPr/>
        </p:nvSpPr>
        <p:spPr>
          <a:xfrm>
            <a:off x="4762500" y="4730750"/>
            <a:ext cx="2032000" cy="1096454"/>
          </a:xfrm>
          <a:prstGeom prst="rect">
            <a:avLst/>
          </a:prstGeom>
          <a:noFill/>
        </p:spPr>
        <p:txBody>
          <a:bodyPr wrap="square" lIns="19038" tIns="9518" rIns="19038" bIns="9518" rtlCol="0">
            <a:spAutoFit/>
          </a:bodyPr>
          <a:lstStyle/>
          <a:p>
            <a:pPr algn="l" defTabSz="913816" fontAlgn="auto">
              <a:spcBef>
                <a:spcPts val="0"/>
              </a:spcBef>
              <a:spcAft>
                <a:spcPts val="0"/>
              </a:spcAft>
            </a:pPr>
            <a:r>
              <a:rPr lang="en-US" sz="1000" dirty="0">
                <a:solidFill>
                  <a:prstClr val="black"/>
                </a:solidFill>
                <a:latin typeface="Calibri"/>
              </a:rPr>
              <a:t>Figure 3.  Some people will only look at the tables and figures, so you need to make them self explanatory. Avoid captions that say, “Results.” Instead, say, “Results show that 35% of all tests were successful. Of these 35%, only 7.4%  were predicted……” </a:t>
            </a:r>
          </a:p>
        </p:txBody>
      </p:sp>
      <p:sp>
        <p:nvSpPr>
          <p:cNvPr id="20" name="TextBox 19"/>
          <p:cNvSpPr txBox="1"/>
          <p:nvPr/>
        </p:nvSpPr>
        <p:spPr>
          <a:xfrm>
            <a:off x="4810125" y="6000751"/>
            <a:ext cx="4127500" cy="588615"/>
          </a:xfrm>
          <a:prstGeom prst="rect">
            <a:avLst/>
          </a:prstGeom>
          <a:noFill/>
        </p:spPr>
        <p:txBody>
          <a:bodyPr wrap="square" lIns="19038" tIns="9518" rIns="19038" bIns="9518" rtlCol="0">
            <a:spAutoFit/>
          </a:bodyPr>
          <a:lstStyle/>
          <a:p>
            <a:pPr algn="l" defTabSz="913816" fontAlgn="auto">
              <a:spcBef>
                <a:spcPts val="0"/>
              </a:spcBef>
              <a:spcAft>
                <a:spcPts val="0"/>
              </a:spcAft>
            </a:pPr>
            <a:r>
              <a:rPr lang="en-US" sz="1200" dirty="0">
                <a:solidFill>
                  <a:prstClr val="black"/>
                </a:solidFill>
                <a:latin typeface="Calibri"/>
              </a:rPr>
              <a:t>Literature Cited</a:t>
            </a:r>
          </a:p>
          <a:p>
            <a:pPr algn="l" defTabSz="913816" fontAlgn="auto">
              <a:spcBef>
                <a:spcPts val="0"/>
              </a:spcBef>
              <a:spcAft>
                <a:spcPts val="0"/>
              </a:spcAft>
            </a:pPr>
            <a:r>
              <a:rPr lang="en-US" sz="1000" dirty="0">
                <a:solidFill>
                  <a:prstClr val="black"/>
                </a:solidFill>
                <a:latin typeface="Calibri"/>
              </a:rPr>
              <a:t>Use numbering, APA, or MLA citations. </a:t>
            </a:r>
          </a:p>
          <a:p>
            <a:pPr algn="l" defTabSz="913816" fontAlgn="auto">
              <a:spcBef>
                <a:spcPts val="0"/>
              </a:spcBef>
              <a:spcAft>
                <a:spcPts val="0"/>
              </a:spcAft>
            </a:pPr>
            <a:endParaRPr lang="en-US" sz="1500" dirty="0">
              <a:solidFill>
                <a:prstClr val="black"/>
              </a:solidFill>
              <a:latin typeface="Calibri"/>
            </a:endParaRPr>
          </a:p>
        </p:txBody>
      </p:sp>
      <p:sp>
        <p:nvSpPr>
          <p:cNvPr id="21" name="TextBox 20"/>
          <p:cNvSpPr txBox="1"/>
          <p:nvPr/>
        </p:nvSpPr>
        <p:spPr>
          <a:xfrm>
            <a:off x="6762750" y="1254128"/>
            <a:ext cx="2159000" cy="1481167"/>
          </a:xfrm>
          <a:prstGeom prst="rect">
            <a:avLst/>
          </a:prstGeom>
          <a:noFill/>
        </p:spPr>
        <p:txBody>
          <a:bodyPr wrap="square" lIns="19038" tIns="9518" rIns="19038" bIns="9518" rtlCol="0">
            <a:spAutoFit/>
          </a:bodyPr>
          <a:lstStyle/>
          <a:p>
            <a:pPr defTabSz="913816" fontAlgn="auto">
              <a:spcBef>
                <a:spcPts val="0"/>
              </a:spcBef>
              <a:spcAft>
                <a:spcPts val="0"/>
              </a:spcAft>
            </a:pPr>
            <a:r>
              <a:rPr lang="en-US" sz="1500" dirty="0">
                <a:solidFill>
                  <a:prstClr val="black"/>
                </a:solidFill>
                <a:latin typeface="Calibri"/>
              </a:rPr>
              <a:t>Discussion/Implications</a:t>
            </a:r>
          </a:p>
          <a:p>
            <a:pPr algn="l" defTabSz="913816" fontAlgn="auto">
              <a:spcBef>
                <a:spcPts val="0"/>
              </a:spcBef>
              <a:spcAft>
                <a:spcPts val="0"/>
              </a:spcAft>
            </a:pPr>
            <a:r>
              <a:rPr lang="en-US" sz="1000" dirty="0">
                <a:solidFill>
                  <a:prstClr val="black"/>
                </a:solidFill>
                <a:latin typeface="Calibri"/>
              </a:rPr>
              <a:t>Discuss what the results mean. Do not simply present results and let them stand by themselves, but interpret them for us. </a:t>
            </a:r>
          </a:p>
          <a:p>
            <a:pPr marL="180462" indent="-80315" algn="l" defTabSz="913816" fontAlgn="auto">
              <a:spcBef>
                <a:spcPts val="0"/>
              </a:spcBef>
              <a:spcAft>
                <a:spcPts val="0"/>
              </a:spcAft>
              <a:buFont typeface="Arial" pitchFamily="34" charset="0"/>
              <a:buChar char="•"/>
            </a:pPr>
            <a:r>
              <a:rPr lang="en-US" sz="1000" dirty="0">
                <a:solidFill>
                  <a:prstClr val="black"/>
                </a:solidFill>
                <a:latin typeface="Calibri"/>
              </a:rPr>
              <a:t>If there are any discrepancies, tell us why. </a:t>
            </a:r>
          </a:p>
          <a:p>
            <a:pPr marL="180462" indent="-80315" algn="l" defTabSz="913816" fontAlgn="auto">
              <a:spcBef>
                <a:spcPts val="0"/>
              </a:spcBef>
              <a:spcAft>
                <a:spcPts val="0"/>
              </a:spcAft>
              <a:buFont typeface="Arial" pitchFamily="34" charset="0"/>
              <a:buChar char="•"/>
            </a:pPr>
            <a:r>
              <a:rPr lang="en-US" sz="1000" dirty="0">
                <a:solidFill>
                  <a:prstClr val="black"/>
                </a:solidFill>
                <a:latin typeface="Calibri"/>
              </a:rPr>
              <a:t>Even try to anticipate objections or questions and go through them here.</a:t>
            </a:r>
          </a:p>
        </p:txBody>
      </p:sp>
      <p:sp>
        <p:nvSpPr>
          <p:cNvPr id="22" name="TextBox 21"/>
          <p:cNvSpPr txBox="1"/>
          <p:nvPr/>
        </p:nvSpPr>
        <p:spPr>
          <a:xfrm>
            <a:off x="6873875" y="2825750"/>
            <a:ext cx="2032000" cy="1127125"/>
          </a:xfrm>
          <a:prstGeom prst="rect">
            <a:avLst/>
          </a:prstGeom>
          <a:noFill/>
          <a:ln>
            <a:solidFill>
              <a:schemeClr val="tx1"/>
            </a:solidFill>
          </a:ln>
        </p:spPr>
        <p:txBody>
          <a:bodyPr wrap="square" lIns="19038" tIns="9518" rIns="19038" bIns="9518" rtlCol="0">
            <a:noAutofit/>
          </a:bodyPr>
          <a:lstStyle/>
          <a:p>
            <a:pPr algn="l" defTabSz="913816" fontAlgn="auto">
              <a:spcBef>
                <a:spcPts val="0"/>
              </a:spcBef>
              <a:spcAft>
                <a:spcPts val="0"/>
              </a:spcAft>
            </a:pPr>
            <a:r>
              <a:rPr lang="en-US" dirty="0" smtClean="0">
                <a:solidFill>
                  <a:prstClr val="black"/>
                </a:solidFill>
                <a:latin typeface="Calibri"/>
              </a:rPr>
              <a:t>Figure explaining discussion section</a:t>
            </a:r>
            <a:endParaRPr lang="en-US" dirty="0">
              <a:solidFill>
                <a:prstClr val="black"/>
              </a:solidFill>
              <a:latin typeface="Calibri"/>
            </a:endParaRPr>
          </a:p>
        </p:txBody>
      </p:sp>
      <p:sp>
        <p:nvSpPr>
          <p:cNvPr id="23" name="TextBox 22"/>
          <p:cNvSpPr txBox="1"/>
          <p:nvPr/>
        </p:nvSpPr>
        <p:spPr>
          <a:xfrm>
            <a:off x="6905625" y="4016378"/>
            <a:ext cx="2032000" cy="480901"/>
          </a:xfrm>
          <a:prstGeom prst="rect">
            <a:avLst/>
          </a:prstGeom>
          <a:noFill/>
        </p:spPr>
        <p:txBody>
          <a:bodyPr wrap="square" lIns="19038" tIns="9518" rIns="19038" bIns="9518" rtlCol="0">
            <a:spAutoFit/>
          </a:bodyPr>
          <a:lstStyle/>
          <a:p>
            <a:pPr algn="l" defTabSz="913816" fontAlgn="auto">
              <a:spcBef>
                <a:spcPts val="0"/>
              </a:spcBef>
              <a:spcAft>
                <a:spcPts val="0"/>
              </a:spcAft>
            </a:pPr>
            <a:r>
              <a:rPr lang="en-US" sz="1000" dirty="0">
                <a:solidFill>
                  <a:prstClr val="black"/>
                </a:solidFill>
                <a:latin typeface="Calibri"/>
              </a:rPr>
              <a:t>Figure 4.  Some smaller figures do not need captions, like the one in the methodology section.</a:t>
            </a:r>
          </a:p>
        </p:txBody>
      </p:sp>
      <p:cxnSp>
        <p:nvCxnSpPr>
          <p:cNvPr id="25" name="Straight Connector 24"/>
          <p:cNvCxnSpPr/>
          <p:nvPr/>
        </p:nvCxnSpPr>
        <p:spPr>
          <a:xfrm>
            <a:off x="2397125" y="2238378"/>
            <a:ext cx="4206875" cy="33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858000" y="4714875"/>
            <a:ext cx="2159000" cy="1327278"/>
          </a:xfrm>
          <a:prstGeom prst="rect">
            <a:avLst/>
          </a:prstGeom>
          <a:noFill/>
        </p:spPr>
        <p:txBody>
          <a:bodyPr wrap="square" lIns="19038" tIns="9518" rIns="19038" bIns="9518" rtlCol="0">
            <a:spAutoFit/>
          </a:bodyPr>
          <a:lstStyle/>
          <a:p>
            <a:pPr defTabSz="913816" fontAlgn="auto">
              <a:spcBef>
                <a:spcPts val="0"/>
              </a:spcBef>
              <a:spcAft>
                <a:spcPts val="0"/>
              </a:spcAft>
            </a:pPr>
            <a:r>
              <a:rPr lang="en-US" sz="1500" dirty="0">
                <a:solidFill>
                  <a:prstClr val="black"/>
                </a:solidFill>
                <a:latin typeface="Calibri"/>
              </a:rPr>
              <a:t>Conclusions</a:t>
            </a:r>
          </a:p>
          <a:p>
            <a:pPr algn="l" defTabSz="913816" fontAlgn="auto">
              <a:spcBef>
                <a:spcPts val="0"/>
              </a:spcBef>
              <a:spcAft>
                <a:spcPts val="0"/>
              </a:spcAft>
            </a:pPr>
            <a:r>
              <a:rPr lang="en-US" sz="1000" dirty="0">
                <a:solidFill>
                  <a:prstClr val="black"/>
                </a:solidFill>
                <a:latin typeface="Calibri"/>
              </a:rPr>
              <a:t>Go into further studies that are needed. </a:t>
            </a:r>
          </a:p>
          <a:p>
            <a:pPr marL="180462" indent="-80315" algn="l" defTabSz="913816" fontAlgn="auto">
              <a:spcBef>
                <a:spcPts val="0"/>
              </a:spcBef>
              <a:spcAft>
                <a:spcPts val="0"/>
              </a:spcAft>
              <a:buFont typeface="Arial" pitchFamily="34" charset="0"/>
              <a:buChar char="•"/>
            </a:pPr>
            <a:r>
              <a:rPr lang="en-US" sz="1000" dirty="0">
                <a:solidFill>
                  <a:prstClr val="black"/>
                </a:solidFill>
                <a:latin typeface="Calibri"/>
              </a:rPr>
              <a:t>Recommend further work.</a:t>
            </a:r>
          </a:p>
          <a:p>
            <a:pPr marL="180462" indent="-80315" algn="l" defTabSz="913816" fontAlgn="auto">
              <a:spcBef>
                <a:spcPts val="0"/>
              </a:spcBef>
              <a:spcAft>
                <a:spcPts val="0"/>
              </a:spcAft>
              <a:buFont typeface="Arial" pitchFamily="34" charset="0"/>
              <a:buChar char="•"/>
            </a:pPr>
            <a:r>
              <a:rPr lang="en-US" sz="1000" dirty="0">
                <a:solidFill>
                  <a:prstClr val="black"/>
                </a:solidFill>
                <a:latin typeface="Calibri"/>
              </a:rPr>
              <a:t>Go into the broader aspects. </a:t>
            </a:r>
          </a:p>
          <a:p>
            <a:pPr marL="180462" indent="-80315" algn="l" defTabSz="913816" fontAlgn="auto">
              <a:spcBef>
                <a:spcPts val="0"/>
              </a:spcBef>
              <a:spcAft>
                <a:spcPts val="0"/>
              </a:spcAft>
              <a:buFont typeface="Arial" pitchFamily="34" charset="0"/>
              <a:buChar char="•"/>
            </a:pPr>
            <a:r>
              <a:rPr lang="en-US" sz="1000" dirty="0">
                <a:solidFill>
                  <a:prstClr val="black"/>
                </a:solidFill>
                <a:latin typeface="Calibri"/>
              </a:rPr>
              <a:t>Now that we know this about the subject, how does that knowledge affect the field, or the greater scientific community?</a:t>
            </a:r>
          </a:p>
        </p:txBody>
      </p:sp>
    </p:spTree>
    <p:extLst>
      <p:ext uri="{BB962C8B-B14F-4D97-AF65-F5344CB8AC3E}">
        <p14:creationId xmlns:p14="http://schemas.microsoft.com/office/powerpoint/2010/main" val="68530166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27125" y="127000"/>
            <a:ext cx="6873875" cy="746125"/>
          </a:xfrm>
          <a:prstGeom prst="rect">
            <a:avLst/>
          </a:prstGeom>
          <a:noFill/>
        </p:spPr>
        <p:txBody>
          <a:bodyPr wrap="square" lIns="91380" tIns="45692" rIns="91380" bIns="45692" rtlCol="0">
            <a:noAutofit/>
          </a:bodyPr>
          <a:lstStyle/>
          <a:p>
            <a:pPr defTabSz="913816" fontAlgn="auto">
              <a:spcBef>
                <a:spcPts val="0"/>
              </a:spcBef>
              <a:spcAft>
                <a:spcPts val="0"/>
              </a:spcAft>
            </a:pPr>
            <a:r>
              <a:rPr lang="en-US" sz="3100" dirty="0">
                <a:solidFill>
                  <a:prstClr val="black"/>
                </a:solidFill>
                <a:latin typeface="Calibri"/>
              </a:rPr>
              <a:t>Descriptive Title of Design Project Here</a:t>
            </a:r>
          </a:p>
        </p:txBody>
      </p:sp>
      <p:sp>
        <p:nvSpPr>
          <p:cNvPr id="5" name="TextBox 4"/>
          <p:cNvSpPr txBox="1"/>
          <p:nvPr/>
        </p:nvSpPr>
        <p:spPr>
          <a:xfrm>
            <a:off x="206375" y="238126"/>
            <a:ext cx="698500" cy="573220"/>
          </a:xfrm>
          <a:prstGeom prst="rect">
            <a:avLst/>
          </a:prstGeom>
          <a:noFill/>
        </p:spPr>
        <p:txBody>
          <a:bodyPr wrap="square" lIns="19038" tIns="9518" rIns="19038" bIns="9518" rtlCol="0">
            <a:spAutoFit/>
          </a:bodyPr>
          <a:lstStyle/>
          <a:p>
            <a:pPr defTabSz="913816" fontAlgn="auto">
              <a:spcBef>
                <a:spcPts val="0"/>
              </a:spcBef>
              <a:spcAft>
                <a:spcPts val="0"/>
              </a:spcAft>
            </a:pPr>
            <a:r>
              <a:rPr lang="en-US" dirty="0" smtClean="0">
                <a:solidFill>
                  <a:prstClr val="black"/>
                </a:solidFill>
                <a:latin typeface="Calibri"/>
              </a:rPr>
              <a:t>Logo Here</a:t>
            </a:r>
            <a:endParaRPr lang="en-US" dirty="0">
              <a:solidFill>
                <a:prstClr val="black"/>
              </a:solidFill>
              <a:latin typeface="Calibri"/>
            </a:endParaRPr>
          </a:p>
        </p:txBody>
      </p:sp>
      <p:sp>
        <p:nvSpPr>
          <p:cNvPr id="6" name="TextBox 5"/>
          <p:cNvSpPr txBox="1"/>
          <p:nvPr/>
        </p:nvSpPr>
        <p:spPr>
          <a:xfrm>
            <a:off x="8128000" y="285751"/>
            <a:ext cx="698500" cy="573220"/>
          </a:xfrm>
          <a:prstGeom prst="rect">
            <a:avLst/>
          </a:prstGeom>
          <a:noFill/>
        </p:spPr>
        <p:txBody>
          <a:bodyPr wrap="square" lIns="19038" tIns="9518" rIns="19038" bIns="9518" rtlCol="0">
            <a:spAutoFit/>
          </a:bodyPr>
          <a:lstStyle/>
          <a:p>
            <a:pPr defTabSz="913816" fontAlgn="auto">
              <a:spcBef>
                <a:spcPts val="0"/>
              </a:spcBef>
              <a:spcAft>
                <a:spcPts val="0"/>
              </a:spcAft>
            </a:pPr>
            <a:r>
              <a:rPr lang="en-US" dirty="0" smtClean="0">
                <a:solidFill>
                  <a:prstClr val="black"/>
                </a:solidFill>
                <a:latin typeface="Calibri"/>
              </a:rPr>
              <a:t>Logo Here</a:t>
            </a:r>
            <a:endParaRPr lang="en-US" dirty="0">
              <a:solidFill>
                <a:prstClr val="black"/>
              </a:solidFill>
              <a:latin typeface="Calibri"/>
            </a:endParaRPr>
          </a:p>
        </p:txBody>
      </p:sp>
      <p:sp>
        <p:nvSpPr>
          <p:cNvPr id="7" name="TextBox 6"/>
          <p:cNvSpPr txBox="1"/>
          <p:nvPr/>
        </p:nvSpPr>
        <p:spPr>
          <a:xfrm>
            <a:off x="2317750" y="746128"/>
            <a:ext cx="4413250" cy="665559"/>
          </a:xfrm>
          <a:prstGeom prst="rect">
            <a:avLst/>
          </a:prstGeom>
          <a:noFill/>
        </p:spPr>
        <p:txBody>
          <a:bodyPr wrap="square" lIns="19038" tIns="9518" rIns="19038" bIns="9518" rtlCol="0">
            <a:spAutoFit/>
          </a:bodyPr>
          <a:lstStyle/>
          <a:p>
            <a:pPr defTabSz="913816" fontAlgn="auto">
              <a:spcBef>
                <a:spcPts val="0"/>
              </a:spcBef>
              <a:spcAft>
                <a:spcPts val="0"/>
              </a:spcAft>
            </a:pPr>
            <a:r>
              <a:rPr lang="en-US" sz="1400" dirty="0">
                <a:solidFill>
                  <a:prstClr val="black"/>
                </a:solidFill>
                <a:latin typeface="Calibri"/>
              </a:rPr>
              <a:t>Name</a:t>
            </a:r>
            <a:br>
              <a:rPr lang="en-US" sz="1400" dirty="0">
                <a:solidFill>
                  <a:prstClr val="black"/>
                </a:solidFill>
                <a:latin typeface="Calibri"/>
              </a:rPr>
            </a:br>
            <a:r>
              <a:rPr lang="en-US" sz="1400" dirty="0">
                <a:solidFill>
                  <a:prstClr val="black"/>
                </a:solidFill>
                <a:latin typeface="Calibri"/>
              </a:rPr>
              <a:t>More names</a:t>
            </a:r>
          </a:p>
          <a:p>
            <a:pPr defTabSz="913816" fontAlgn="auto">
              <a:spcBef>
                <a:spcPts val="0"/>
              </a:spcBef>
              <a:spcAft>
                <a:spcPts val="0"/>
              </a:spcAft>
            </a:pPr>
            <a:r>
              <a:rPr lang="en-US" sz="1400" i="1" dirty="0">
                <a:solidFill>
                  <a:prstClr val="black"/>
                </a:solidFill>
                <a:latin typeface="Calibri"/>
              </a:rPr>
              <a:t>Affiliations</a:t>
            </a:r>
          </a:p>
        </p:txBody>
      </p:sp>
      <p:sp>
        <p:nvSpPr>
          <p:cNvPr id="8" name="TextBox 7"/>
          <p:cNvSpPr txBox="1"/>
          <p:nvPr/>
        </p:nvSpPr>
        <p:spPr>
          <a:xfrm>
            <a:off x="2587625" y="1539876"/>
            <a:ext cx="3921125" cy="480893"/>
          </a:xfrm>
          <a:prstGeom prst="rect">
            <a:avLst/>
          </a:prstGeom>
          <a:noFill/>
        </p:spPr>
        <p:txBody>
          <a:bodyPr wrap="square" lIns="19038" tIns="9518" rIns="19038" bIns="9518" rtlCol="0">
            <a:spAutoFit/>
          </a:bodyPr>
          <a:lstStyle/>
          <a:p>
            <a:pPr defTabSz="913816" fontAlgn="auto">
              <a:spcBef>
                <a:spcPts val="0"/>
              </a:spcBef>
              <a:spcAft>
                <a:spcPts val="0"/>
              </a:spcAft>
            </a:pPr>
            <a:r>
              <a:rPr lang="en-US" sz="1400" dirty="0">
                <a:solidFill>
                  <a:prstClr val="black"/>
                </a:solidFill>
                <a:latin typeface="Calibri"/>
              </a:rPr>
              <a:t>Objective/Hypothesis</a:t>
            </a:r>
          </a:p>
          <a:p>
            <a:pPr algn="l" defTabSz="913816" fontAlgn="auto">
              <a:spcBef>
                <a:spcPts val="0"/>
              </a:spcBef>
              <a:spcAft>
                <a:spcPts val="0"/>
              </a:spcAft>
            </a:pPr>
            <a:r>
              <a:rPr lang="en-US" sz="800" dirty="0">
                <a:solidFill>
                  <a:prstClr val="black"/>
                </a:solidFill>
                <a:latin typeface="Calibri"/>
              </a:rPr>
              <a:t>State the main purpose of the project. Exactly what are you doing? What are you trying to prove? REMEMBER TO CHANGE THE FONT SIZES TO ~32 for regular type. </a:t>
            </a:r>
          </a:p>
        </p:txBody>
      </p:sp>
      <p:sp>
        <p:nvSpPr>
          <p:cNvPr id="9" name="TextBox 8"/>
          <p:cNvSpPr txBox="1"/>
          <p:nvPr/>
        </p:nvSpPr>
        <p:spPr>
          <a:xfrm>
            <a:off x="142875" y="1206503"/>
            <a:ext cx="2159000" cy="1481167"/>
          </a:xfrm>
          <a:prstGeom prst="rect">
            <a:avLst/>
          </a:prstGeom>
          <a:noFill/>
        </p:spPr>
        <p:txBody>
          <a:bodyPr wrap="square" lIns="19038" tIns="9518" rIns="19038" bIns="9518" rtlCol="0">
            <a:spAutoFit/>
          </a:bodyPr>
          <a:lstStyle/>
          <a:p>
            <a:pPr defTabSz="913816" fontAlgn="auto">
              <a:spcBef>
                <a:spcPts val="0"/>
              </a:spcBef>
              <a:spcAft>
                <a:spcPts val="0"/>
              </a:spcAft>
            </a:pPr>
            <a:r>
              <a:rPr lang="en-US" sz="1500" dirty="0">
                <a:solidFill>
                  <a:prstClr val="black"/>
                </a:solidFill>
                <a:latin typeface="Calibri"/>
              </a:rPr>
              <a:t>Introduction/Background</a:t>
            </a:r>
          </a:p>
          <a:p>
            <a:pPr algn="l" defTabSz="913816" fontAlgn="auto">
              <a:spcBef>
                <a:spcPts val="0"/>
              </a:spcBef>
              <a:spcAft>
                <a:spcPts val="0"/>
              </a:spcAft>
            </a:pPr>
            <a:r>
              <a:rPr lang="en-US" sz="800" dirty="0">
                <a:solidFill>
                  <a:prstClr val="black"/>
                </a:solidFill>
                <a:latin typeface="Calibri"/>
              </a:rPr>
              <a:t>Get the reader interested in why this project is necessary. Then explain what the reader needs to know in order to understand the project.</a:t>
            </a:r>
          </a:p>
          <a:p>
            <a:pPr marL="170217" indent="-70070" algn="l" defTabSz="913816" fontAlgn="auto">
              <a:spcBef>
                <a:spcPts val="0"/>
              </a:spcBef>
              <a:spcAft>
                <a:spcPts val="0"/>
              </a:spcAft>
              <a:buFont typeface="Arial" pitchFamily="34" charset="0"/>
              <a:buChar char="•"/>
            </a:pPr>
            <a:r>
              <a:rPr lang="en-US" sz="800" dirty="0">
                <a:solidFill>
                  <a:prstClr val="black"/>
                </a:solidFill>
                <a:latin typeface="Calibri"/>
              </a:rPr>
              <a:t>You may want to include the specification for the new design here, or  include them under a separate heading.</a:t>
            </a:r>
          </a:p>
          <a:p>
            <a:pPr marL="170217" indent="-70070" algn="l" defTabSz="913816" fontAlgn="auto">
              <a:spcBef>
                <a:spcPts val="0"/>
              </a:spcBef>
              <a:spcAft>
                <a:spcPts val="0"/>
              </a:spcAft>
              <a:buFont typeface="Arial" pitchFamily="34" charset="0"/>
              <a:buChar char="•"/>
            </a:pPr>
            <a:r>
              <a:rPr lang="en-US" sz="800" dirty="0">
                <a:solidFill>
                  <a:prstClr val="black"/>
                </a:solidFill>
                <a:latin typeface="Calibri"/>
              </a:rPr>
              <a:t>Be sure to use lots of bullets (Wilson 2008).</a:t>
            </a:r>
          </a:p>
          <a:p>
            <a:pPr marL="170217" indent="-70070" algn="l" defTabSz="913816" fontAlgn="auto">
              <a:spcBef>
                <a:spcPts val="0"/>
              </a:spcBef>
              <a:spcAft>
                <a:spcPts val="0"/>
              </a:spcAft>
              <a:buFont typeface="Arial" pitchFamily="34" charset="0"/>
              <a:buChar char="•"/>
            </a:pPr>
            <a:r>
              <a:rPr lang="en-US" sz="800" dirty="0">
                <a:solidFill>
                  <a:prstClr val="black"/>
                </a:solidFill>
                <a:latin typeface="Calibri"/>
              </a:rPr>
              <a:t>Bullets are easier to read then regular text.</a:t>
            </a:r>
          </a:p>
          <a:p>
            <a:pPr marL="170217" indent="-70070" algn="l" defTabSz="913816" fontAlgn="auto">
              <a:spcBef>
                <a:spcPts val="0"/>
              </a:spcBef>
              <a:spcAft>
                <a:spcPts val="0"/>
              </a:spcAft>
              <a:buFont typeface="Arial" pitchFamily="34" charset="0"/>
              <a:buChar char="•"/>
            </a:pPr>
            <a:r>
              <a:rPr lang="en-US" sz="800" dirty="0">
                <a:solidFill>
                  <a:prstClr val="black"/>
                </a:solidFill>
                <a:latin typeface="Calibri"/>
              </a:rPr>
              <a:t>Avoid long paragraphs and any big blocks of text. Try to state your points very succinctly.</a:t>
            </a:r>
          </a:p>
        </p:txBody>
      </p:sp>
      <p:sp>
        <p:nvSpPr>
          <p:cNvPr id="10" name="TextBox 9"/>
          <p:cNvSpPr txBox="1"/>
          <p:nvPr/>
        </p:nvSpPr>
        <p:spPr>
          <a:xfrm>
            <a:off x="158750" y="3063875"/>
            <a:ext cx="2143125" cy="1065662"/>
          </a:xfrm>
          <a:prstGeom prst="rect">
            <a:avLst/>
          </a:prstGeom>
          <a:noFill/>
          <a:ln>
            <a:solidFill>
              <a:schemeClr val="tx1"/>
            </a:solidFill>
          </a:ln>
        </p:spPr>
        <p:txBody>
          <a:bodyPr wrap="square" lIns="19038" tIns="9518" rIns="19038" bIns="9518" rtlCol="0">
            <a:spAutoFit/>
          </a:bodyPr>
          <a:lstStyle/>
          <a:p>
            <a:pPr defTabSz="913816" fontAlgn="auto">
              <a:spcBef>
                <a:spcPts val="0"/>
              </a:spcBef>
              <a:spcAft>
                <a:spcPts val="0"/>
              </a:spcAft>
            </a:pPr>
            <a:r>
              <a:rPr lang="en-US" dirty="0" smtClean="0">
                <a:solidFill>
                  <a:prstClr val="black"/>
                </a:solidFill>
                <a:latin typeface="Calibri"/>
              </a:rPr>
              <a:t>Table or Figure</a:t>
            </a:r>
          </a:p>
          <a:p>
            <a:pPr algn="l" defTabSz="913816" fontAlgn="auto">
              <a:spcBef>
                <a:spcPts val="0"/>
              </a:spcBef>
              <a:spcAft>
                <a:spcPts val="0"/>
              </a:spcAft>
            </a:pPr>
            <a:r>
              <a:rPr lang="en-US" sz="1000" dirty="0">
                <a:solidFill>
                  <a:prstClr val="black"/>
                </a:solidFill>
                <a:latin typeface="Calibri"/>
              </a:rPr>
              <a:t>Here, you can have an expanded “blow-up” view of the part of the overview diagram. You should have a clear title for this diagram, too, and include labels on everything.</a:t>
            </a:r>
          </a:p>
        </p:txBody>
      </p:sp>
      <p:sp>
        <p:nvSpPr>
          <p:cNvPr id="11" name="TextBox 10"/>
          <p:cNvSpPr txBox="1"/>
          <p:nvPr/>
        </p:nvSpPr>
        <p:spPr>
          <a:xfrm>
            <a:off x="2698750" y="4111628"/>
            <a:ext cx="2587625" cy="480901"/>
          </a:xfrm>
          <a:prstGeom prst="rect">
            <a:avLst/>
          </a:prstGeom>
          <a:noFill/>
        </p:spPr>
        <p:txBody>
          <a:bodyPr wrap="square" lIns="19038" tIns="9518" rIns="19038" bIns="9518" rtlCol="0">
            <a:spAutoFit/>
          </a:bodyPr>
          <a:lstStyle/>
          <a:p>
            <a:pPr algn="l" defTabSz="913816" fontAlgn="auto">
              <a:spcBef>
                <a:spcPts val="0"/>
              </a:spcBef>
              <a:spcAft>
                <a:spcPts val="0"/>
              </a:spcAft>
            </a:pPr>
            <a:r>
              <a:rPr lang="en-US" sz="1000" dirty="0">
                <a:solidFill>
                  <a:prstClr val="black"/>
                </a:solidFill>
                <a:latin typeface="Calibri"/>
              </a:rPr>
              <a:t>Figure 1.  If you label everything on the figures, you may not need to use figure captions. If you do use them, follow the rules!</a:t>
            </a:r>
          </a:p>
        </p:txBody>
      </p:sp>
      <p:sp>
        <p:nvSpPr>
          <p:cNvPr id="14" name="TextBox 13"/>
          <p:cNvSpPr txBox="1"/>
          <p:nvPr/>
        </p:nvSpPr>
        <p:spPr>
          <a:xfrm>
            <a:off x="142875" y="4841876"/>
            <a:ext cx="4191000" cy="1788943"/>
          </a:xfrm>
          <a:prstGeom prst="rect">
            <a:avLst/>
          </a:prstGeom>
          <a:noFill/>
        </p:spPr>
        <p:txBody>
          <a:bodyPr wrap="square" lIns="19038" tIns="9518" rIns="19038" bIns="9518" rtlCol="0">
            <a:spAutoFit/>
          </a:bodyPr>
          <a:lstStyle/>
          <a:p>
            <a:pPr algn="l" defTabSz="913816" fontAlgn="auto">
              <a:spcBef>
                <a:spcPts val="0"/>
              </a:spcBef>
              <a:spcAft>
                <a:spcPts val="0"/>
              </a:spcAft>
            </a:pPr>
            <a:r>
              <a:rPr lang="en-US" sz="1500" dirty="0">
                <a:solidFill>
                  <a:prstClr val="black"/>
                </a:solidFill>
                <a:latin typeface="Calibri"/>
              </a:rPr>
              <a:t>Methodology</a:t>
            </a:r>
          </a:p>
          <a:p>
            <a:pPr algn="l" defTabSz="913816" fontAlgn="auto">
              <a:spcBef>
                <a:spcPts val="0"/>
              </a:spcBef>
              <a:spcAft>
                <a:spcPts val="0"/>
              </a:spcAft>
            </a:pPr>
            <a:r>
              <a:rPr lang="en-US" sz="1000" dirty="0">
                <a:solidFill>
                  <a:prstClr val="black"/>
                </a:solidFill>
                <a:latin typeface="Calibri"/>
              </a:rPr>
              <a:t>Methodology  can explain the theories behind why you chose this particular design.  These sections are not absolutely necessary, and do NOT simply narrate what you did. We’re more interested in why you made the choices you did. These ideas can come out in the separate other sections.</a:t>
            </a:r>
          </a:p>
          <a:p>
            <a:pPr marL="180462" indent="-120309" algn="l" defTabSz="913816" fontAlgn="auto">
              <a:spcBef>
                <a:spcPts val="0"/>
              </a:spcBef>
              <a:spcAft>
                <a:spcPts val="0"/>
              </a:spcAft>
              <a:buFont typeface="Arial" pitchFamily="34" charset="0"/>
              <a:buChar char="•"/>
            </a:pPr>
            <a:r>
              <a:rPr lang="en-US" sz="1000" dirty="0">
                <a:solidFill>
                  <a:prstClr val="black"/>
                </a:solidFill>
                <a:latin typeface="Calibri"/>
              </a:rPr>
              <a:t>Remember to use an introductory sentence or two that lead into bullets. </a:t>
            </a:r>
          </a:p>
          <a:p>
            <a:pPr marL="180462" indent="-120309" algn="l" defTabSz="913816" fontAlgn="auto">
              <a:spcBef>
                <a:spcPts val="0"/>
              </a:spcBef>
              <a:spcAft>
                <a:spcPts val="0"/>
              </a:spcAft>
              <a:buFont typeface="Arial" pitchFamily="34" charset="0"/>
              <a:buChar char="•"/>
            </a:pPr>
            <a:r>
              <a:rPr lang="en-US" sz="1000" dirty="0">
                <a:solidFill>
                  <a:prstClr val="black"/>
                </a:solidFill>
                <a:latin typeface="Calibri"/>
              </a:rPr>
              <a:t>Even your bullets can have small figures with them. </a:t>
            </a:r>
          </a:p>
          <a:p>
            <a:pPr marL="180462" indent="-120309" algn="l" defTabSz="913816" fontAlgn="auto">
              <a:spcBef>
                <a:spcPts val="0"/>
              </a:spcBef>
              <a:spcAft>
                <a:spcPts val="0"/>
              </a:spcAft>
              <a:buFont typeface="Arial" pitchFamily="34" charset="0"/>
              <a:buChar char="•"/>
            </a:pPr>
            <a:r>
              <a:rPr lang="en-US" sz="1000" dirty="0">
                <a:solidFill>
                  <a:prstClr val="black"/>
                </a:solidFill>
                <a:latin typeface="Calibri"/>
              </a:rPr>
              <a:t>You are not tied to big columns of information on </a:t>
            </a:r>
          </a:p>
          <a:p>
            <a:pPr marL="400918" indent="-120309" algn="l" defTabSz="913816" fontAlgn="auto">
              <a:spcBef>
                <a:spcPts val="0"/>
              </a:spcBef>
              <a:spcAft>
                <a:spcPts val="0"/>
              </a:spcAft>
            </a:pPr>
            <a:r>
              <a:rPr lang="en-US" sz="1000" dirty="0">
                <a:solidFill>
                  <a:prstClr val="black"/>
                </a:solidFill>
                <a:latin typeface="Calibri"/>
              </a:rPr>
              <a:t>	a poster. </a:t>
            </a:r>
          </a:p>
          <a:p>
            <a:pPr marL="180462" indent="-120309" algn="l" defTabSz="913816" fontAlgn="auto">
              <a:spcBef>
                <a:spcPts val="0"/>
              </a:spcBef>
              <a:spcAft>
                <a:spcPts val="0"/>
              </a:spcAft>
              <a:buFont typeface="Arial" pitchFamily="34" charset="0"/>
              <a:buChar char="•"/>
            </a:pPr>
            <a:r>
              <a:rPr lang="en-US" sz="1000" dirty="0">
                <a:solidFill>
                  <a:prstClr val="black"/>
                </a:solidFill>
                <a:latin typeface="Calibri"/>
              </a:rPr>
              <a:t>Make the methodology, etc. bigger or smaller </a:t>
            </a:r>
          </a:p>
          <a:p>
            <a:pPr marL="400918" algn="l" defTabSz="913816" fontAlgn="auto">
              <a:spcBef>
                <a:spcPts val="0"/>
              </a:spcBef>
              <a:spcAft>
                <a:spcPts val="0"/>
              </a:spcAft>
            </a:pPr>
            <a:r>
              <a:rPr lang="en-US" sz="1000" dirty="0">
                <a:solidFill>
                  <a:prstClr val="black"/>
                </a:solidFill>
                <a:latin typeface="Calibri"/>
              </a:rPr>
              <a:t>as necessary.</a:t>
            </a:r>
          </a:p>
        </p:txBody>
      </p:sp>
      <p:sp>
        <p:nvSpPr>
          <p:cNvPr id="15" name="TextBox 14"/>
          <p:cNvSpPr txBox="1"/>
          <p:nvPr/>
        </p:nvSpPr>
        <p:spPr>
          <a:xfrm>
            <a:off x="3095625" y="6032503"/>
            <a:ext cx="1285875" cy="634789"/>
          </a:xfrm>
          <a:prstGeom prst="rect">
            <a:avLst/>
          </a:prstGeom>
          <a:noFill/>
          <a:ln>
            <a:solidFill>
              <a:schemeClr val="accent1"/>
            </a:solidFill>
          </a:ln>
        </p:spPr>
        <p:txBody>
          <a:bodyPr wrap="square" lIns="19038" tIns="9518" rIns="19038" bIns="9518" rtlCol="0">
            <a:spAutoFit/>
          </a:bodyPr>
          <a:lstStyle/>
          <a:p>
            <a:pPr algn="l" defTabSz="913816" fontAlgn="auto">
              <a:spcBef>
                <a:spcPts val="0"/>
              </a:spcBef>
              <a:spcAft>
                <a:spcPts val="0"/>
              </a:spcAft>
            </a:pPr>
            <a:r>
              <a:rPr lang="en-US" sz="1000" dirty="0">
                <a:solidFill>
                  <a:prstClr val="black"/>
                </a:solidFill>
                <a:latin typeface="Calibri"/>
              </a:rPr>
              <a:t>Small figure here that helps to explain a bullet point in the methodology</a:t>
            </a:r>
          </a:p>
        </p:txBody>
      </p:sp>
      <p:sp>
        <p:nvSpPr>
          <p:cNvPr id="16" name="TextBox 15"/>
          <p:cNvSpPr txBox="1"/>
          <p:nvPr/>
        </p:nvSpPr>
        <p:spPr>
          <a:xfrm>
            <a:off x="6556375" y="1095375"/>
            <a:ext cx="2317750" cy="1219550"/>
          </a:xfrm>
          <a:prstGeom prst="rect">
            <a:avLst/>
          </a:prstGeom>
          <a:noFill/>
        </p:spPr>
        <p:txBody>
          <a:bodyPr wrap="square" lIns="19038" tIns="9518" rIns="19038" bIns="9518" rtlCol="0">
            <a:spAutoFit/>
          </a:bodyPr>
          <a:lstStyle/>
          <a:p>
            <a:pPr algn="l" defTabSz="913816" fontAlgn="auto">
              <a:spcBef>
                <a:spcPts val="0"/>
              </a:spcBef>
              <a:spcAft>
                <a:spcPts val="0"/>
              </a:spcAft>
            </a:pPr>
            <a:r>
              <a:rPr lang="en-US" dirty="0" smtClean="0">
                <a:solidFill>
                  <a:prstClr val="black"/>
                </a:solidFill>
                <a:latin typeface="Calibri"/>
              </a:rPr>
              <a:t>Results</a:t>
            </a:r>
          </a:p>
          <a:p>
            <a:pPr algn="l" defTabSz="913816" fontAlgn="auto">
              <a:spcBef>
                <a:spcPts val="0"/>
              </a:spcBef>
              <a:spcAft>
                <a:spcPts val="0"/>
              </a:spcAft>
            </a:pPr>
            <a:r>
              <a:rPr lang="en-US" sz="1000" dirty="0">
                <a:solidFill>
                  <a:prstClr val="black"/>
                </a:solidFill>
                <a:latin typeface="Calibri"/>
              </a:rPr>
              <a:t>Results here explain how we know the object/design actually meets the specifications outlined in the introduction. You should test the object/design and report on the testing. Sometimes this part is called validation.</a:t>
            </a:r>
          </a:p>
        </p:txBody>
      </p:sp>
      <p:sp>
        <p:nvSpPr>
          <p:cNvPr id="17" name="TextBox 16"/>
          <p:cNvSpPr txBox="1"/>
          <p:nvPr/>
        </p:nvSpPr>
        <p:spPr>
          <a:xfrm>
            <a:off x="2698750" y="2159000"/>
            <a:ext cx="3714750" cy="1936750"/>
          </a:xfrm>
          <a:prstGeom prst="rect">
            <a:avLst/>
          </a:prstGeom>
          <a:noFill/>
          <a:ln>
            <a:solidFill>
              <a:schemeClr val="tx1"/>
            </a:solidFill>
            <a:prstDash val="dash"/>
          </a:ln>
        </p:spPr>
        <p:txBody>
          <a:bodyPr wrap="square" lIns="19038" tIns="9518" rIns="19038" bIns="9518" rtlCol="0">
            <a:noAutofit/>
          </a:bodyPr>
          <a:lstStyle/>
          <a:p>
            <a:pPr algn="l" defTabSz="913816" fontAlgn="auto">
              <a:spcBef>
                <a:spcPts val="0"/>
              </a:spcBef>
              <a:spcAft>
                <a:spcPts val="0"/>
              </a:spcAft>
            </a:pPr>
            <a:r>
              <a:rPr lang="en-US" dirty="0" smtClean="0">
                <a:solidFill>
                  <a:prstClr val="black"/>
                </a:solidFill>
                <a:latin typeface="Calibri"/>
              </a:rPr>
              <a:t>Overview Diagram with Labels</a:t>
            </a:r>
            <a:endParaRPr lang="en-US" dirty="0">
              <a:solidFill>
                <a:prstClr val="black"/>
              </a:solidFill>
              <a:latin typeface="Calibri"/>
            </a:endParaRPr>
          </a:p>
        </p:txBody>
      </p:sp>
      <p:sp>
        <p:nvSpPr>
          <p:cNvPr id="18" name="TextBox 17"/>
          <p:cNvSpPr txBox="1"/>
          <p:nvPr/>
        </p:nvSpPr>
        <p:spPr>
          <a:xfrm>
            <a:off x="6556375" y="2587625"/>
            <a:ext cx="2333625" cy="1333500"/>
          </a:xfrm>
          <a:prstGeom prst="rect">
            <a:avLst/>
          </a:prstGeom>
          <a:noFill/>
          <a:ln>
            <a:solidFill>
              <a:schemeClr val="tx1"/>
            </a:solidFill>
          </a:ln>
        </p:spPr>
        <p:txBody>
          <a:bodyPr wrap="square" lIns="19038" tIns="9518" rIns="19038" bIns="9518" rtlCol="0">
            <a:noAutofit/>
          </a:bodyPr>
          <a:lstStyle/>
          <a:p>
            <a:pPr algn="l" defTabSz="913816" fontAlgn="auto">
              <a:spcBef>
                <a:spcPts val="0"/>
              </a:spcBef>
              <a:spcAft>
                <a:spcPts val="0"/>
              </a:spcAft>
            </a:pPr>
            <a:r>
              <a:rPr lang="en-US" dirty="0" smtClean="0">
                <a:solidFill>
                  <a:prstClr val="black"/>
                </a:solidFill>
                <a:latin typeface="Calibri"/>
              </a:rPr>
              <a:t>Figure demonstrating results</a:t>
            </a:r>
            <a:endParaRPr lang="en-US" dirty="0">
              <a:solidFill>
                <a:prstClr val="black"/>
              </a:solidFill>
              <a:latin typeface="Calibri"/>
            </a:endParaRPr>
          </a:p>
        </p:txBody>
      </p:sp>
      <p:sp>
        <p:nvSpPr>
          <p:cNvPr id="20" name="TextBox 19"/>
          <p:cNvSpPr txBox="1"/>
          <p:nvPr/>
        </p:nvSpPr>
        <p:spPr>
          <a:xfrm>
            <a:off x="5953125" y="6143626"/>
            <a:ext cx="3000375" cy="588615"/>
          </a:xfrm>
          <a:prstGeom prst="rect">
            <a:avLst/>
          </a:prstGeom>
          <a:noFill/>
        </p:spPr>
        <p:txBody>
          <a:bodyPr wrap="square" lIns="19038" tIns="9518" rIns="19038" bIns="9518" rtlCol="0">
            <a:spAutoFit/>
          </a:bodyPr>
          <a:lstStyle/>
          <a:p>
            <a:pPr algn="l" defTabSz="913816" fontAlgn="auto">
              <a:spcBef>
                <a:spcPts val="0"/>
              </a:spcBef>
              <a:spcAft>
                <a:spcPts val="0"/>
              </a:spcAft>
            </a:pPr>
            <a:r>
              <a:rPr lang="en-US" sz="1200" dirty="0">
                <a:solidFill>
                  <a:prstClr val="black"/>
                </a:solidFill>
                <a:latin typeface="Calibri"/>
              </a:rPr>
              <a:t>Literature Cited</a:t>
            </a:r>
          </a:p>
          <a:p>
            <a:pPr algn="l" defTabSz="913816" fontAlgn="auto">
              <a:spcBef>
                <a:spcPts val="0"/>
              </a:spcBef>
              <a:spcAft>
                <a:spcPts val="0"/>
              </a:spcAft>
            </a:pPr>
            <a:r>
              <a:rPr lang="en-US" sz="1000" dirty="0">
                <a:solidFill>
                  <a:prstClr val="black"/>
                </a:solidFill>
                <a:latin typeface="Calibri"/>
              </a:rPr>
              <a:t>Use numbering, APA, or MLA citations. </a:t>
            </a:r>
          </a:p>
          <a:p>
            <a:pPr algn="l" defTabSz="913816" fontAlgn="auto">
              <a:spcBef>
                <a:spcPts val="0"/>
              </a:spcBef>
              <a:spcAft>
                <a:spcPts val="0"/>
              </a:spcAft>
            </a:pPr>
            <a:endParaRPr lang="en-US" sz="1500" dirty="0">
              <a:solidFill>
                <a:prstClr val="black"/>
              </a:solidFill>
              <a:latin typeface="Calibri"/>
            </a:endParaRPr>
          </a:p>
        </p:txBody>
      </p:sp>
      <p:sp>
        <p:nvSpPr>
          <p:cNvPr id="22" name="TextBox 21"/>
          <p:cNvSpPr txBox="1"/>
          <p:nvPr/>
        </p:nvSpPr>
        <p:spPr>
          <a:xfrm>
            <a:off x="4333875" y="4683125"/>
            <a:ext cx="2032000" cy="1254125"/>
          </a:xfrm>
          <a:prstGeom prst="rect">
            <a:avLst/>
          </a:prstGeom>
          <a:noFill/>
          <a:ln>
            <a:solidFill>
              <a:schemeClr val="tx1"/>
            </a:solidFill>
          </a:ln>
        </p:spPr>
        <p:txBody>
          <a:bodyPr wrap="square" lIns="19038" tIns="9518" rIns="19038" bIns="9518" rtlCol="0">
            <a:noAutofit/>
          </a:bodyPr>
          <a:lstStyle/>
          <a:p>
            <a:pPr algn="l" defTabSz="913816" fontAlgn="auto">
              <a:spcBef>
                <a:spcPts val="0"/>
              </a:spcBef>
              <a:spcAft>
                <a:spcPts val="0"/>
              </a:spcAft>
            </a:pPr>
            <a:r>
              <a:rPr lang="en-US" sz="1200" dirty="0">
                <a:solidFill>
                  <a:prstClr val="black"/>
                </a:solidFill>
                <a:latin typeface="Calibri"/>
              </a:rPr>
              <a:t>Figure explaining discussion section. You should be able to include at least a couple more arrows and explanations when the fonts are changed, etc.</a:t>
            </a:r>
          </a:p>
        </p:txBody>
      </p:sp>
      <p:sp>
        <p:nvSpPr>
          <p:cNvPr id="26" name="TextBox 25"/>
          <p:cNvSpPr txBox="1"/>
          <p:nvPr/>
        </p:nvSpPr>
        <p:spPr>
          <a:xfrm>
            <a:off x="6381750" y="4191000"/>
            <a:ext cx="2540000" cy="1173390"/>
          </a:xfrm>
          <a:prstGeom prst="rect">
            <a:avLst/>
          </a:prstGeom>
          <a:noFill/>
        </p:spPr>
        <p:txBody>
          <a:bodyPr wrap="square" lIns="19038" tIns="9518" rIns="19038" bIns="9518" rtlCol="0">
            <a:spAutoFit/>
          </a:bodyPr>
          <a:lstStyle/>
          <a:p>
            <a:pPr defTabSz="913816" fontAlgn="auto">
              <a:spcBef>
                <a:spcPts val="0"/>
              </a:spcBef>
              <a:spcAft>
                <a:spcPts val="0"/>
              </a:spcAft>
            </a:pPr>
            <a:r>
              <a:rPr lang="en-US" sz="1500" dirty="0">
                <a:solidFill>
                  <a:prstClr val="black"/>
                </a:solidFill>
                <a:latin typeface="Calibri"/>
              </a:rPr>
              <a:t>Conclusions</a:t>
            </a:r>
          </a:p>
          <a:p>
            <a:pPr algn="l" defTabSz="913816" fontAlgn="auto">
              <a:spcBef>
                <a:spcPts val="0"/>
              </a:spcBef>
              <a:spcAft>
                <a:spcPts val="0"/>
              </a:spcAft>
            </a:pPr>
            <a:r>
              <a:rPr lang="en-US" sz="1000" dirty="0">
                <a:solidFill>
                  <a:prstClr val="black"/>
                </a:solidFill>
                <a:latin typeface="Calibri"/>
              </a:rPr>
              <a:t>Go into further studies that are needed. </a:t>
            </a:r>
          </a:p>
          <a:p>
            <a:pPr marL="180462" indent="-80315" algn="l" defTabSz="913816" fontAlgn="auto">
              <a:spcBef>
                <a:spcPts val="0"/>
              </a:spcBef>
              <a:spcAft>
                <a:spcPts val="0"/>
              </a:spcAft>
              <a:buFont typeface="Arial" pitchFamily="34" charset="0"/>
              <a:buChar char="•"/>
            </a:pPr>
            <a:r>
              <a:rPr lang="en-US" sz="1000" dirty="0">
                <a:solidFill>
                  <a:prstClr val="black"/>
                </a:solidFill>
                <a:latin typeface="Calibri"/>
              </a:rPr>
              <a:t>Recommend further work.</a:t>
            </a:r>
          </a:p>
          <a:p>
            <a:pPr marL="180462" indent="-80315" algn="l" defTabSz="913816" fontAlgn="auto">
              <a:spcBef>
                <a:spcPts val="0"/>
              </a:spcBef>
              <a:spcAft>
                <a:spcPts val="0"/>
              </a:spcAft>
              <a:buFont typeface="Arial" pitchFamily="34" charset="0"/>
              <a:buChar char="•"/>
            </a:pPr>
            <a:r>
              <a:rPr lang="en-US" sz="1000" dirty="0">
                <a:solidFill>
                  <a:prstClr val="black"/>
                </a:solidFill>
                <a:latin typeface="Calibri"/>
              </a:rPr>
              <a:t>Go into the broader aspects. </a:t>
            </a:r>
          </a:p>
          <a:p>
            <a:pPr marL="180462" indent="-80315" algn="l" defTabSz="913816" fontAlgn="auto">
              <a:spcBef>
                <a:spcPts val="0"/>
              </a:spcBef>
              <a:spcAft>
                <a:spcPts val="0"/>
              </a:spcAft>
              <a:buFont typeface="Arial" pitchFamily="34" charset="0"/>
              <a:buChar char="•"/>
            </a:pPr>
            <a:r>
              <a:rPr lang="en-US" sz="1000" dirty="0">
                <a:solidFill>
                  <a:prstClr val="black"/>
                </a:solidFill>
                <a:latin typeface="Calibri"/>
              </a:rPr>
              <a:t>Now that we know this about the subject, how does that knowledge affect the field, or the greater scientific community?</a:t>
            </a:r>
          </a:p>
        </p:txBody>
      </p:sp>
      <p:cxnSp>
        <p:nvCxnSpPr>
          <p:cNvPr id="28" name="Straight Arrow Connector 27"/>
          <p:cNvCxnSpPr/>
          <p:nvPr/>
        </p:nvCxnSpPr>
        <p:spPr>
          <a:xfrm rot="10800000" flipV="1">
            <a:off x="2143125" y="2794000"/>
            <a:ext cx="1222375" cy="52387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42875" y="4254503"/>
            <a:ext cx="2174875" cy="480901"/>
          </a:xfrm>
          <a:prstGeom prst="rect">
            <a:avLst/>
          </a:prstGeom>
          <a:noFill/>
        </p:spPr>
        <p:txBody>
          <a:bodyPr wrap="square" lIns="19038" tIns="9518" rIns="19038" bIns="9518" rtlCol="0">
            <a:spAutoFit/>
          </a:bodyPr>
          <a:lstStyle/>
          <a:p>
            <a:pPr algn="l" defTabSz="913816" fontAlgn="auto">
              <a:spcBef>
                <a:spcPts val="0"/>
              </a:spcBef>
              <a:spcAft>
                <a:spcPts val="0"/>
              </a:spcAft>
            </a:pPr>
            <a:r>
              <a:rPr lang="en-US" sz="1000" dirty="0">
                <a:solidFill>
                  <a:prstClr val="black"/>
                </a:solidFill>
                <a:latin typeface="Calibri"/>
              </a:rPr>
              <a:t>Explain what the object in the figure is. Don’t just let tables or figures stand alone. </a:t>
            </a:r>
          </a:p>
        </p:txBody>
      </p:sp>
      <p:cxnSp>
        <p:nvCxnSpPr>
          <p:cNvPr id="32" name="Straight Arrow Connector 31"/>
          <p:cNvCxnSpPr/>
          <p:nvPr/>
        </p:nvCxnSpPr>
        <p:spPr>
          <a:xfrm rot="16200000" flipH="1">
            <a:off x="4849813" y="3992562"/>
            <a:ext cx="1111250" cy="7937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74784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5800" y="1600200"/>
            <a:ext cx="7772400" cy="4530725"/>
          </a:xfrm>
        </p:spPr>
        <p:txBody>
          <a:bodyPr/>
          <a:lstStyle/>
          <a:p>
            <a:pPr marL="0" indent="0" algn="ctr">
              <a:buNone/>
            </a:pPr>
            <a:r>
              <a:rPr lang="en-US" sz="11500" dirty="0" smtClean="0"/>
              <a:t>Approach</a:t>
            </a:r>
            <a:endParaRPr lang="en-US" sz="11500" dirty="0"/>
          </a:p>
        </p:txBody>
      </p:sp>
    </p:spTree>
    <p:extLst>
      <p:ext uri="{BB962C8B-B14F-4D97-AF65-F5344CB8AC3E}">
        <p14:creationId xmlns:p14="http://schemas.microsoft.com/office/powerpoint/2010/main" val="261930562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F:\IMG_142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64" t="8484" r="11363" b="11515"/>
          <a:stretch/>
        </p:blipFill>
        <p:spPr bwMode="auto">
          <a:xfrm>
            <a:off x="1749136" y="1828800"/>
            <a:ext cx="5645728" cy="3881438"/>
          </a:xfrm>
          <a:prstGeom prst="rect">
            <a:avLst/>
          </a:prstGeom>
          <a:noFill/>
          <a:ln w="15875">
            <a:solidFill>
              <a:schemeClr val="tx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714500" y="304800"/>
            <a:ext cx="5715000" cy="523220"/>
          </a:xfrm>
          <a:prstGeom prst="rect">
            <a:avLst/>
          </a:prstGeom>
          <a:noFill/>
        </p:spPr>
        <p:txBody>
          <a:bodyPr wrap="square" rtlCol="0">
            <a:spAutoFit/>
          </a:bodyPr>
          <a:lstStyle/>
          <a:p>
            <a:r>
              <a:rPr lang="en-US" sz="2800" dirty="0" smtClean="0"/>
              <a:t>Sample labeling of figures</a:t>
            </a:r>
            <a:endParaRPr lang="en-US" sz="2800" dirty="0"/>
          </a:p>
        </p:txBody>
      </p:sp>
    </p:spTree>
    <p:extLst>
      <p:ext uri="{BB962C8B-B14F-4D97-AF65-F5344CB8AC3E}">
        <p14:creationId xmlns:p14="http://schemas.microsoft.com/office/powerpoint/2010/main" val="147080869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14500" y="304800"/>
            <a:ext cx="5715000" cy="523220"/>
          </a:xfrm>
          <a:prstGeom prst="rect">
            <a:avLst/>
          </a:prstGeom>
          <a:noFill/>
        </p:spPr>
        <p:txBody>
          <a:bodyPr wrap="square" rtlCol="0">
            <a:spAutoFit/>
          </a:bodyPr>
          <a:lstStyle/>
          <a:p>
            <a:r>
              <a:rPr lang="en-US" sz="2800" dirty="0" smtClean="0"/>
              <a:t>Sample labeling of figures</a:t>
            </a:r>
            <a:endParaRPr lang="en-US" sz="2800" dirty="0"/>
          </a:p>
        </p:txBody>
      </p:sp>
      <p:grpSp>
        <p:nvGrpSpPr>
          <p:cNvPr id="47" name="Group 46"/>
          <p:cNvGrpSpPr/>
          <p:nvPr/>
        </p:nvGrpSpPr>
        <p:grpSpPr>
          <a:xfrm>
            <a:off x="1749136" y="1828800"/>
            <a:ext cx="5645728" cy="3881438"/>
            <a:chOff x="1749136" y="1828800"/>
            <a:chExt cx="5645728" cy="3881438"/>
          </a:xfrm>
        </p:grpSpPr>
        <p:pic>
          <p:nvPicPr>
            <p:cNvPr id="3075" name="Picture 3" descr="F:\IMG_142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64" t="8484" r="11363" b="11515"/>
            <a:stretch/>
          </p:blipFill>
          <p:spPr bwMode="auto">
            <a:xfrm>
              <a:off x="1749136" y="1828800"/>
              <a:ext cx="5645728" cy="3881438"/>
            </a:xfrm>
            <a:prstGeom prst="rect">
              <a:avLst/>
            </a:prstGeom>
            <a:noFill/>
            <a:ln w="15875">
              <a:solidFill>
                <a:schemeClr val="tx1"/>
              </a:solidFill>
            </a:ln>
            <a:extLst>
              <a:ext uri="{909E8E84-426E-40DD-AFC4-6F175D3DCCD1}">
                <a14:hiddenFill xmlns:a14="http://schemas.microsoft.com/office/drawing/2010/main">
                  <a:solidFill>
                    <a:srgbClr val="FFFFFF"/>
                  </a:solidFill>
                </a14:hiddenFill>
              </a:ext>
            </a:extLst>
          </p:spPr>
        </p:pic>
        <p:cxnSp>
          <p:nvCxnSpPr>
            <p:cNvPr id="7" name="Straight Arrow Connector 6"/>
            <p:cNvCxnSpPr>
              <a:stCxn id="5" idx="3"/>
            </p:cNvCxnSpPr>
            <p:nvPr/>
          </p:nvCxnSpPr>
          <p:spPr>
            <a:xfrm>
              <a:off x="3429000" y="2110043"/>
              <a:ext cx="1219200" cy="46166"/>
            </a:xfrm>
            <a:prstGeom prst="straightConnector1">
              <a:avLst/>
            </a:prstGeom>
            <a:ln w="50800" cap="flat">
              <a:solidFill>
                <a:schemeClr val="bg1">
                  <a:lumMod val="95000"/>
                </a:schemeClr>
              </a:solidFill>
              <a:miter lim="800000"/>
              <a:tailEnd type="arrow"/>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783032" y="2209800"/>
              <a:ext cx="1026968" cy="914400"/>
            </a:xfrm>
            <a:prstGeom prst="straightConnector1">
              <a:avLst/>
            </a:prstGeom>
            <a:ln w="50800" cap="flat">
              <a:solidFill>
                <a:schemeClr val="bg1">
                  <a:lumMod val="95000"/>
                </a:schemeClr>
              </a:solidFill>
              <a:miter lim="800000"/>
              <a:tailEnd type="arrow"/>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2895600" y="3124201"/>
              <a:ext cx="1524000" cy="1066799"/>
            </a:xfrm>
            <a:prstGeom prst="straightConnector1">
              <a:avLst/>
            </a:prstGeom>
            <a:ln w="50800" cap="flat">
              <a:solidFill>
                <a:schemeClr val="bg1">
                  <a:lumMod val="95000"/>
                </a:schemeClr>
              </a:solidFill>
              <a:miter lim="800000"/>
              <a:tailEnd type="arrow"/>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4800600" y="4267200"/>
              <a:ext cx="685800" cy="914400"/>
            </a:xfrm>
            <a:prstGeom prst="straightConnector1">
              <a:avLst/>
            </a:prstGeom>
            <a:ln w="50800" cap="flat">
              <a:solidFill>
                <a:schemeClr val="bg1">
                  <a:lumMod val="95000"/>
                </a:schemeClr>
              </a:solidFill>
              <a:miter lim="800000"/>
              <a:tailEnd type="arrow"/>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4724400" y="2667001"/>
              <a:ext cx="914400" cy="2514599"/>
            </a:xfrm>
            <a:prstGeom prst="straightConnector1">
              <a:avLst/>
            </a:prstGeom>
            <a:ln w="50800" cap="flat">
              <a:solidFill>
                <a:schemeClr val="bg1">
                  <a:lumMod val="95000"/>
                </a:schemeClr>
              </a:solidFill>
              <a:miter lim="800000"/>
              <a:tailEnd type="arrow"/>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489614" y="5105400"/>
              <a:ext cx="1905000" cy="369332"/>
            </a:xfrm>
            <a:prstGeom prst="rect">
              <a:avLst/>
            </a:prstGeom>
            <a:solidFill>
              <a:schemeClr val="bg1"/>
            </a:solidFill>
            <a:ln w="3175">
              <a:solidFill>
                <a:schemeClr val="tx1"/>
              </a:solidFill>
            </a:ln>
          </p:spPr>
          <p:txBody>
            <a:bodyPr wrap="square" rtlCol="0">
              <a:spAutoFit/>
            </a:bodyPr>
            <a:lstStyle/>
            <a:p>
              <a:r>
                <a:rPr lang="en-US" dirty="0" smtClean="0"/>
                <a:t>Copper wires</a:t>
              </a:r>
              <a:endParaRPr lang="en-US" dirty="0"/>
            </a:p>
          </p:txBody>
        </p:sp>
        <p:cxnSp>
          <p:nvCxnSpPr>
            <p:cNvPr id="41" name="Straight Arrow Connector 40"/>
            <p:cNvCxnSpPr/>
            <p:nvPr/>
          </p:nvCxnSpPr>
          <p:spPr>
            <a:xfrm>
              <a:off x="6629400" y="2514600"/>
              <a:ext cx="228600" cy="1254919"/>
            </a:xfrm>
            <a:prstGeom prst="straightConnector1">
              <a:avLst/>
            </a:prstGeom>
            <a:ln w="50800" cap="flat">
              <a:solidFill>
                <a:schemeClr val="bg1">
                  <a:lumMod val="95000"/>
                </a:schemeClr>
              </a:solidFill>
              <a:miter lim="800000"/>
              <a:tailEnd type="arrow"/>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977736" y="4138851"/>
              <a:ext cx="1451264" cy="369332"/>
            </a:xfrm>
            <a:prstGeom prst="rect">
              <a:avLst/>
            </a:prstGeom>
            <a:solidFill>
              <a:schemeClr val="bg1"/>
            </a:solidFill>
            <a:ln w="3175">
              <a:solidFill>
                <a:schemeClr val="tx1"/>
              </a:solidFill>
            </a:ln>
          </p:spPr>
          <p:txBody>
            <a:bodyPr wrap="square" rtlCol="0">
              <a:spAutoFit/>
            </a:bodyPr>
            <a:lstStyle/>
            <a:p>
              <a:r>
                <a:rPr lang="en-US" dirty="0" smtClean="0"/>
                <a:t>Magnet</a:t>
              </a:r>
              <a:endParaRPr lang="en-US" dirty="0"/>
            </a:p>
          </p:txBody>
        </p:sp>
        <p:sp>
          <p:nvSpPr>
            <p:cNvPr id="35" name="TextBox 34"/>
            <p:cNvSpPr txBox="1"/>
            <p:nvPr/>
          </p:nvSpPr>
          <p:spPr>
            <a:xfrm>
              <a:off x="5930900" y="2209800"/>
              <a:ext cx="1295400" cy="369332"/>
            </a:xfrm>
            <a:prstGeom prst="rect">
              <a:avLst/>
            </a:prstGeom>
            <a:solidFill>
              <a:schemeClr val="bg1"/>
            </a:solidFill>
            <a:ln w="3175">
              <a:solidFill>
                <a:schemeClr val="tx1"/>
              </a:solidFill>
            </a:ln>
          </p:spPr>
          <p:txBody>
            <a:bodyPr wrap="square" rtlCol="0">
              <a:spAutoFit/>
            </a:bodyPr>
            <a:lstStyle/>
            <a:p>
              <a:r>
                <a:rPr lang="en-US" dirty="0" smtClean="0"/>
                <a:t>D battery</a:t>
              </a:r>
              <a:endParaRPr lang="en-US" dirty="0"/>
            </a:p>
          </p:txBody>
        </p:sp>
        <p:sp>
          <p:nvSpPr>
            <p:cNvPr id="5" name="TextBox 4"/>
            <p:cNvSpPr txBox="1"/>
            <p:nvPr/>
          </p:nvSpPr>
          <p:spPr>
            <a:xfrm>
              <a:off x="1905000" y="1925377"/>
              <a:ext cx="1524000" cy="369332"/>
            </a:xfrm>
            <a:prstGeom prst="rect">
              <a:avLst/>
            </a:prstGeom>
            <a:solidFill>
              <a:schemeClr val="bg1"/>
            </a:solidFill>
            <a:ln w="3175">
              <a:solidFill>
                <a:schemeClr val="tx1"/>
              </a:solidFill>
            </a:ln>
          </p:spPr>
          <p:txBody>
            <a:bodyPr wrap="square" rtlCol="0">
              <a:spAutoFit/>
            </a:bodyPr>
            <a:lstStyle/>
            <a:p>
              <a:r>
                <a:rPr lang="en-US" dirty="0" smtClean="0"/>
                <a:t>Paperclips</a:t>
              </a:r>
              <a:endParaRPr lang="en-US" dirty="0"/>
            </a:p>
          </p:txBody>
        </p:sp>
      </p:grpSp>
    </p:spTree>
    <p:extLst>
      <p:ext uri="{BB962C8B-B14F-4D97-AF65-F5344CB8AC3E}">
        <p14:creationId xmlns:p14="http://schemas.microsoft.com/office/powerpoint/2010/main" val="21646769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27125" y="127000"/>
            <a:ext cx="6873875" cy="746125"/>
          </a:xfrm>
          <a:prstGeom prst="rect">
            <a:avLst/>
          </a:prstGeom>
          <a:noFill/>
        </p:spPr>
        <p:txBody>
          <a:bodyPr wrap="square" lIns="91380" tIns="45692" rIns="91380" bIns="45692" rtlCol="0">
            <a:noAutofit/>
          </a:bodyPr>
          <a:lstStyle/>
          <a:p>
            <a:pPr defTabSz="913816" fontAlgn="auto">
              <a:spcBef>
                <a:spcPts val="0"/>
              </a:spcBef>
              <a:spcAft>
                <a:spcPts val="0"/>
              </a:spcAft>
            </a:pPr>
            <a:r>
              <a:rPr lang="en-US" sz="3100" dirty="0">
                <a:solidFill>
                  <a:prstClr val="black"/>
                </a:solidFill>
                <a:latin typeface="Calibri"/>
              </a:rPr>
              <a:t>Descriptive </a:t>
            </a:r>
            <a:r>
              <a:rPr lang="en-US" sz="3100" dirty="0" smtClean="0">
                <a:solidFill>
                  <a:prstClr val="black"/>
                </a:solidFill>
                <a:latin typeface="Calibri"/>
              </a:rPr>
              <a:t>title </a:t>
            </a:r>
            <a:r>
              <a:rPr lang="en-US" sz="3100" dirty="0">
                <a:solidFill>
                  <a:prstClr val="black"/>
                </a:solidFill>
                <a:latin typeface="Calibri"/>
              </a:rPr>
              <a:t>of </a:t>
            </a:r>
            <a:r>
              <a:rPr lang="en-US" sz="3100" dirty="0" smtClean="0">
                <a:solidFill>
                  <a:prstClr val="black"/>
                </a:solidFill>
                <a:latin typeface="Calibri"/>
              </a:rPr>
              <a:t>educational project</a:t>
            </a:r>
            <a:endParaRPr lang="en-US" sz="3100" dirty="0">
              <a:solidFill>
                <a:prstClr val="black"/>
              </a:solidFill>
              <a:latin typeface="Calibri"/>
            </a:endParaRPr>
          </a:p>
        </p:txBody>
      </p:sp>
      <p:sp>
        <p:nvSpPr>
          <p:cNvPr id="5" name="TextBox 4"/>
          <p:cNvSpPr txBox="1"/>
          <p:nvPr/>
        </p:nvSpPr>
        <p:spPr>
          <a:xfrm>
            <a:off x="206375" y="238126"/>
            <a:ext cx="698500" cy="573220"/>
          </a:xfrm>
          <a:prstGeom prst="rect">
            <a:avLst/>
          </a:prstGeom>
          <a:noFill/>
        </p:spPr>
        <p:txBody>
          <a:bodyPr wrap="square" lIns="19038" tIns="9518" rIns="19038" bIns="9518" rtlCol="0">
            <a:spAutoFit/>
          </a:bodyPr>
          <a:lstStyle/>
          <a:p>
            <a:pPr defTabSz="913816" fontAlgn="auto">
              <a:spcBef>
                <a:spcPts val="0"/>
              </a:spcBef>
              <a:spcAft>
                <a:spcPts val="0"/>
              </a:spcAft>
            </a:pPr>
            <a:r>
              <a:rPr lang="en-US" dirty="0" smtClean="0">
                <a:solidFill>
                  <a:prstClr val="black"/>
                </a:solidFill>
                <a:latin typeface="Calibri"/>
              </a:rPr>
              <a:t>Logo Here</a:t>
            </a:r>
            <a:endParaRPr lang="en-US" dirty="0">
              <a:solidFill>
                <a:prstClr val="black"/>
              </a:solidFill>
              <a:latin typeface="Calibri"/>
            </a:endParaRPr>
          </a:p>
        </p:txBody>
      </p:sp>
      <p:sp>
        <p:nvSpPr>
          <p:cNvPr id="6" name="TextBox 5"/>
          <p:cNvSpPr txBox="1"/>
          <p:nvPr/>
        </p:nvSpPr>
        <p:spPr>
          <a:xfrm>
            <a:off x="8128000" y="285751"/>
            <a:ext cx="698500" cy="573220"/>
          </a:xfrm>
          <a:prstGeom prst="rect">
            <a:avLst/>
          </a:prstGeom>
          <a:noFill/>
        </p:spPr>
        <p:txBody>
          <a:bodyPr wrap="square" lIns="19038" tIns="9518" rIns="19038" bIns="9518" rtlCol="0">
            <a:spAutoFit/>
          </a:bodyPr>
          <a:lstStyle/>
          <a:p>
            <a:pPr defTabSz="913816" fontAlgn="auto">
              <a:spcBef>
                <a:spcPts val="0"/>
              </a:spcBef>
              <a:spcAft>
                <a:spcPts val="0"/>
              </a:spcAft>
            </a:pPr>
            <a:r>
              <a:rPr lang="en-US" dirty="0" smtClean="0">
                <a:solidFill>
                  <a:prstClr val="black"/>
                </a:solidFill>
                <a:latin typeface="Calibri"/>
              </a:rPr>
              <a:t>Logo Here</a:t>
            </a:r>
            <a:endParaRPr lang="en-US" dirty="0">
              <a:solidFill>
                <a:prstClr val="black"/>
              </a:solidFill>
              <a:latin typeface="Calibri"/>
            </a:endParaRPr>
          </a:p>
        </p:txBody>
      </p:sp>
      <p:sp>
        <p:nvSpPr>
          <p:cNvPr id="7" name="TextBox 6"/>
          <p:cNvSpPr txBox="1"/>
          <p:nvPr/>
        </p:nvSpPr>
        <p:spPr>
          <a:xfrm>
            <a:off x="2317750" y="746128"/>
            <a:ext cx="4413250" cy="665559"/>
          </a:xfrm>
          <a:prstGeom prst="rect">
            <a:avLst/>
          </a:prstGeom>
          <a:noFill/>
        </p:spPr>
        <p:txBody>
          <a:bodyPr wrap="square" lIns="19038" tIns="9518" rIns="19038" bIns="9518" rtlCol="0">
            <a:spAutoFit/>
          </a:bodyPr>
          <a:lstStyle/>
          <a:p>
            <a:pPr defTabSz="913816" fontAlgn="auto">
              <a:spcBef>
                <a:spcPts val="0"/>
              </a:spcBef>
              <a:spcAft>
                <a:spcPts val="0"/>
              </a:spcAft>
            </a:pPr>
            <a:r>
              <a:rPr lang="en-US" sz="1400" dirty="0">
                <a:solidFill>
                  <a:prstClr val="black"/>
                </a:solidFill>
                <a:latin typeface="Calibri"/>
              </a:rPr>
              <a:t>Name</a:t>
            </a:r>
            <a:br>
              <a:rPr lang="en-US" sz="1400" dirty="0">
                <a:solidFill>
                  <a:prstClr val="black"/>
                </a:solidFill>
                <a:latin typeface="Calibri"/>
              </a:rPr>
            </a:br>
            <a:r>
              <a:rPr lang="en-US" sz="1400" dirty="0">
                <a:solidFill>
                  <a:prstClr val="black"/>
                </a:solidFill>
                <a:latin typeface="Calibri"/>
              </a:rPr>
              <a:t>More names</a:t>
            </a:r>
          </a:p>
          <a:p>
            <a:pPr defTabSz="913816" fontAlgn="auto">
              <a:spcBef>
                <a:spcPts val="0"/>
              </a:spcBef>
              <a:spcAft>
                <a:spcPts val="0"/>
              </a:spcAft>
            </a:pPr>
            <a:r>
              <a:rPr lang="en-US" sz="1400" i="1" dirty="0">
                <a:solidFill>
                  <a:prstClr val="black"/>
                </a:solidFill>
                <a:latin typeface="Calibri"/>
              </a:rPr>
              <a:t>Affiliations</a:t>
            </a:r>
          </a:p>
        </p:txBody>
      </p:sp>
      <p:sp>
        <p:nvSpPr>
          <p:cNvPr id="8" name="TextBox 7"/>
          <p:cNvSpPr txBox="1"/>
          <p:nvPr/>
        </p:nvSpPr>
        <p:spPr>
          <a:xfrm>
            <a:off x="2611437" y="1676400"/>
            <a:ext cx="3921125" cy="1219550"/>
          </a:xfrm>
          <a:prstGeom prst="rect">
            <a:avLst/>
          </a:prstGeom>
          <a:noFill/>
        </p:spPr>
        <p:txBody>
          <a:bodyPr wrap="square" lIns="19038" tIns="9518" rIns="19038" bIns="9518" rtlCol="0">
            <a:spAutoFit/>
          </a:bodyPr>
          <a:lstStyle/>
          <a:p>
            <a:pPr defTabSz="913816" fontAlgn="auto">
              <a:spcBef>
                <a:spcPts val="0"/>
              </a:spcBef>
              <a:spcAft>
                <a:spcPts val="0"/>
              </a:spcAft>
            </a:pPr>
            <a:r>
              <a:rPr lang="en-US" dirty="0" smtClean="0">
                <a:solidFill>
                  <a:prstClr val="black"/>
                </a:solidFill>
                <a:latin typeface="Calibri"/>
              </a:rPr>
              <a:t>Objective</a:t>
            </a:r>
            <a:endParaRPr lang="en-US" sz="1400" dirty="0" smtClean="0">
              <a:solidFill>
                <a:prstClr val="black"/>
              </a:solidFill>
              <a:latin typeface="Calibri"/>
            </a:endParaRPr>
          </a:p>
          <a:p>
            <a:pPr algn="l" defTabSz="913816" fontAlgn="auto">
              <a:spcBef>
                <a:spcPts val="0"/>
              </a:spcBef>
              <a:spcAft>
                <a:spcPts val="0"/>
              </a:spcAft>
            </a:pPr>
            <a:r>
              <a:rPr lang="en-US" sz="1000" dirty="0" smtClean="0">
                <a:solidFill>
                  <a:prstClr val="black"/>
                </a:solidFill>
                <a:latin typeface="Calibri"/>
              </a:rPr>
              <a:t>State </a:t>
            </a:r>
            <a:r>
              <a:rPr lang="en-US" sz="1000" dirty="0">
                <a:solidFill>
                  <a:prstClr val="black"/>
                </a:solidFill>
                <a:latin typeface="Calibri"/>
              </a:rPr>
              <a:t>the main purpose of the project. Exactly what are you doing? What are you trying to prove? REMEMBER TO CHANGE THE FONT SIZES TO ~32 for </a:t>
            </a:r>
            <a:r>
              <a:rPr lang="en-US" sz="1000" dirty="0" smtClean="0">
                <a:solidFill>
                  <a:prstClr val="black"/>
                </a:solidFill>
                <a:latin typeface="Calibri"/>
              </a:rPr>
              <a:t>a regular 3 </a:t>
            </a:r>
            <a:r>
              <a:rPr lang="en-US" sz="1000" dirty="0" err="1" smtClean="0">
                <a:solidFill>
                  <a:prstClr val="black"/>
                </a:solidFill>
                <a:latin typeface="Calibri"/>
              </a:rPr>
              <a:t>ft</a:t>
            </a:r>
            <a:r>
              <a:rPr lang="en-US" sz="1000" dirty="0" smtClean="0">
                <a:solidFill>
                  <a:prstClr val="black"/>
                </a:solidFill>
                <a:latin typeface="Calibri"/>
              </a:rPr>
              <a:t> by 5 </a:t>
            </a:r>
            <a:r>
              <a:rPr lang="en-US" sz="1000" dirty="0" err="1" smtClean="0">
                <a:solidFill>
                  <a:prstClr val="black"/>
                </a:solidFill>
                <a:latin typeface="Calibri"/>
              </a:rPr>
              <a:t>ft</a:t>
            </a:r>
            <a:r>
              <a:rPr lang="en-US" sz="1000" dirty="0" smtClean="0">
                <a:solidFill>
                  <a:prstClr val="black"/>
                </a:solidFill>
                <a:latin typeface="Calibri"/>
              </a:rPr>
              <a:t> printed poster. For this section, I recommend beginning with something like </a:t>
            </a:r>
          </a:p>
          <a:p>
            <a:pPr defTabSz="913816" fontAlgn="auto">
              <a:spcBef>
                <a:spcPts val="0"/>
              </a:spcBef>
              <a:spcAft>
                <a:spcPts val="0"/>
              </a:spcAft>
            </a:pPr>
            <a:r>
              <a:rPr lang="en-US" sz="1000" dirty="0" smtClean="0">
                <a:solidFill>
                  <a:prstClr val="black"/>
                </a:solidFill>
                <a:latin typeface="Calibri"/>
              </a:rPr>
              <a:t>“To teach a class of </a:t>
            </a:r>
            <a:r>
              <a:rPr lang="en-US" sz="1000" dirty="0" err="1" smtClean="0">
                <a:solidFill>
                  <a:prstClr val="black"/>
                </a:solidFill>
                <a:latin typeface="Calibri"/>
              </a:rPr>
              <a:t>eigth</a:t>
            </a:r>
            <a:r>
              <a:rPr lang="en-US" sz="1000" dirty="0" smtClean="0">
                <a:solidFill>
                  <a:prstClr val="black"/>
                </a:solidFill>
                <a:latin typeface="Calibri"/>
              </a:rPr>
              <a:t> graders the basics of X using Y method or module.”</a:t>
            </a:r>
            <a:endParaRPr lang="en-US" sz="1000" dirty="0">
              <a:solidFill>
                <a:prstClr val="black"/>
              </a:solidFill>
              <a:latin typeface="Calibri"/>
            </a:endParaRPr>
          </a:p>
        </p:txBody>
      </p:sp>
      <p:sp>
        <p:nvSpPr>
          <p:cNvPr id="9" name="TextBox 8"/>
          <p:cNvSpPr txBox="1"/>
          <p:nvPr/>
        </p:nvSpPr>
        <p:spPr>
          <a:xfrm>
            <a:off x="134937" y="1035298"/>
            <a:ext cx="2159000" cy="1327272"/>
          </a:xfrm>
          <a:prstGeom prst="rect">
            <a:avLst/>
          </a:prstGeom>
          <a:noFill/>
        </p:spPr>
        <p:txBody>
          <a:bodyPr wrap="square" lIns="19038" tIns="9518" rIns="19038" bIns="9518" rtlCol="0">
            <a:spAutoFit/>
          </a:bodyPr>
          <a:lstStyle/>
          <a:p>
            <a:pPr defTabSz="913816" fontAlgn="auto">
              <a:spcBef>
                <a:spcPts val="0"/>
              </a:spcBef>
              <a:spcAft>
                <a:spcPts val="0"/>
              </a:spcAft>
            </a:pPr>
            <a:r>
              <a:rPr lang="en-US" sz="1500" dirty="0" smtClean="0">
                <a:solidFill>
                  <a:prstClr val="black"/>
                </a:solidFill>
                <a:latin typeface="Calibri"/>
              </a:rPr>
              <a:t>Introduction/background</a:t>
            </a:r>
            <a:endParaRPr lang="en-US" sz="1500" dirty="0">
              <a:solidFill>
                <a:prstClr val="black"/>
              </a:solidFill>
              <a:latin typeface="Calibri"/>
            </a:endParaRPr>
          </a:p>
          <a:p>
            <a:pPr algn="l" defTabSz="913816" fontAlgn="auto">
              <a:spcBef>
                <a:spcPts val="0"/>
              </a:spcBef>
              <a:spcAft>
                <a:spcPts val="0"/>
              </a:spcAft>
            </a:pPr>
            <a:r>
              <a:rPr lang="en-US" sz="1000" dirty="0">
                <a:solidFill>
                  <a:prstClr val="black"/>
                </a:solidFill>
                <a:latin typeface="Calibri"/>
              </a:rPr>
              <a:t>Get the reader interested in why this project is necessary. </a:t>
            </a:r>
            <a:endParaRPr lang="en-US" sz="1000" dirty="0" smtClean="0">
              <a:solidFill>
                <a:prstClr val="black"/>
              </a:solidFill>
              <a:latin typeface="Calibri"/>
            </a:endParaRPr>
          </a:p>
          <a:p>
            <a:pPr marL="171450" indent="-114300" algn="l" defTabSz="913816" fontAlgn="auto">
              <a:spcBef>
                <a:spcPts val="0"/>
              </a:spcBef>
              <a:spcAft>
                <a:spcPts val="0"/>
              </a:spcAft>
              <a:buFont typeface="Arial" panose="020B0604020202020204" pitchFamily="34" charset="0"/>
              <a:buChar char="•"/>
            </a:pPr>
            <a:r>
              <a:rPr lang="en-US" sz="1000" dirty="0" smtClean="0">
                <a:solidFill>
                  <a:prstClr val="black"/>
                </a:solidFill>
                <a:latin typeface="Calibri"/>
              </a:rPr>
              <a:t>Explain </a:t>
            </a:r>
            <a:r>
              <a:rPr lang="en-US" sz="1000" dirty="0">
                <a:solidFill>
                  <a:prstClr val="black"/>
                </a:solidFill>
                <a:latin typeface="Calibri"/>
              </a:rPr>
              <a:t>what the reader needs to know in order to understand the project.</a:t>
            </a:r>
          </a:p>
          <a:p>
            <a:pPr marL="169863" indent="-112713" algn="l" defTabSz="913816" fontAlgn="auto">
              <a:spcBef>
                <a:spcPts val="0"/>
              </a:spcBef>
              <a:spcAft>
                <a:spcPts val="0"/>
              </a:spcAft>
              <a:buFont typeface="Arial" pitchFamily="34" charset="0"/>
              <a:buChar char="•"/>
            </a:pPr>
            <a:r>
              <a:rPr lang="en-US" sz="1000" dirty="0" smtClean="0">
                <a:solidFill>
                  <a:prstClr val="black"/>
                </a:solidFill>
                <a:latin typeface="Calibri"/>
              </a:rPr>
              <a:t>Be </a:t>
            </a:r>
            <a:r>
              <a:rPr lang="en-US" sz="1000" dirty="0">
                <a:solidFill>
                  <a:prstClr val="black"/>
                </a:solidFill>
                <a:latin typeface="Calibri"/>
              </a:rPr>
              <a:t>sure to use lots of bullets (Wilson 2008</a:t>
            </a:r>
            <a:r>
              <a:rPr lang="en-US" sz="1000" dirty="0" smtClean="0">
                <a:solidFill>
                  <a:prstClr val="black"/>
                </a:solidFill>
                <a:latin typeface="Calibri"/>
              </a:rPr>
              <a:t>).</a:t>
            </a:r>
            <a:endParaRPr lang="en-US" sz="1000" dirty="0">
              <a:solidFill>
                <a:prstClr val="black"/>
              </a:solidFill>
              <a:latin typeface="Calibri"/>
            </a:endParaRPr>
          </a:p>
        </p:txBody>
      </p:sp>
      <p:sp>
        <p:nvSpPr>
          <p:cNvPr id="14" name="TextBox 13"/>
          <p:cNvSpPr txBox="1"/>
          <p:nvPr/>
        </p:nvSpPr>
        <p:spPr>
          <a:xfrm>
            <a:off x="142875" y="4841876"/>
            <a:ext cx="3057525" cy="1635049"/>
          </a:xfrm>
          <a:prstGeom prst="rect">
            <a:avLst/>
          </a:prstGeom>
          <a:noFill/>
        </p:spPr>
        <p:txBody>
          <a:bodyPr wrap="square" lIns="19038" tIns="9518" rIns="19038" bIns="9518" rtlCol="0">
            <a:spAutoFit/>
          </a:bodyPr>
          <a:lstStyle/>
          <a:p>
            <a:pPr algn="l" defTabSz="913816" fontAlgn="auto">
              <a:spcBef>
                <a:spcPts val="0"/>
              </a:spcBef>
              <a:spcAft>
                <a:spcPts val="0"/>
              </a:spcAft>
            </a:pPr>
            <a:r>
              <a:rPr lang="en-US" sz="1500" dirty="0">
                <a:solidFill>
                  <a:prstClr val="black"/>
                </a:solidFill>
                <a:latin typeface="Calibri"/>
              </a:rPr>
              <a:t>Methodology</a:t>
            </a:r>
          </a:p>
          <a:p>
            <a:pPr algn="l" defTabSz="913816" fontAlgn="auto">
              <a:spcBef>
                <a:spcPts val="0"/>
              </a:spcBef>
              <a:spcAft>
                <a:spcPts val="0"/>
              </a:spcAft>
            </a:pPr>
            <a:r>
              <a:rPr lang="en-US" sz="1000" dirty="0" smtClean="0">
                <a:solidFill>
                  <a:prstClr val="black"/>
                </a:solidFill>
                <a:latin typeface="Calibri"/>
              </a:rPr>
              <a:t>Why did you choose the teaching method that you did? </a:t>
            </a:r>
            <a:endParaRPr lang="en-US" sz="1000" dirty="0">
              <a:solidFill>
                <a:prstClr val="black"/>
              </a:solidFill>
              <a:latin typeface="Calibri"/>
            </a:endParaRPr>
          </a:p>
          <a:p>
            <a:pPr marL="180462" indent="-120309" algn="l" defTabSz="913816" fontAlgn="auto">
              <a:spcBef>
                <a:spcPts val="0"/>
              </a:spcBef>
              <a:spcAft>
                <a:spcPts val="0"/>
              </a:spcAft>
              <a:buFont typeface="Arial" pitchFamily="34" charset="0"/>
              <a:buChar char="•"/>
            </a:pPr>
            <a:r>
              <a:rPr lang="en-US" sz="1000" dirty="0">
                <a:solidFill>
                  <a:prstClr val="black"/>
                </a:solidFill>
                <a:latin typeface="Calibri"/>
              </a:rPr>
              <a:t>Remember to use an introductory sentence or two that lead into </a:t>
            </a:r>
            <a:r>
              <a:rPr lang="en-US" sz="1000" dirty="0" smtClean="0">
                <a:solidFill>
                  <a:prstClr val="black"/>
                </a:solidFill>
                <a:latin typeface="Calibri"/>
              </a:rPr>
              <a:t>your bullets (Finkelstein 2009). </a:t>
            </a:r>
          </a:p>
          <a:p>
            <a:pPr marL="180462" indent="-120309" algn="l" defTabSz="913816" fontAlgn="auto">
              <a:spcBef>
                <a:spcPts val="0"/>
              </a:spcBef>
              <a:spcAft>
                <a:spcPts val="0"/>
              </a:spcAft>
              <a:buFont typeface="Arial" pitchFamily="34" charset="0"/>
              <a:buChar char="•"/>
            </a:pPr>
            <a:r>
              <a:rPr lang="en-US" sz="1000" dirty="0" smtClean="0">
                <a:solidFill>
                  <a:prstClr val="black"/>
                </a:solidFill>
                <a:latin typeface="Calibri"/>
              </a:rPr>
              <a:t>Explain where you got your teaching method from.</a:t>
            </a:r>
            <a:endParaRPr lang="en-US" sz="1000" dirty="0">
              <a:solidFill>
                <a:prstClr val="black"/>
              </a:solidFill>
              <a:latin typeface="Calibri"/>
            </a:endParaRPr>
          </a:p>
          <a:p>
            <a:pPr marL="180462" indent="-120309" algn="l" defTabSz="913816" fontAlgn="auto">
              <a:spcBef>
                <a:spcPts val="0"/>
              </a:spcBef>
              <a:spcAft>
                <a:spcPts val="0"/>
              </a:spcAft>
              <a:buFont typeface="Arial" pitchFamily="34" charset="0"/>
              <a:buChar char="•"/>
            </a:pPr>
            <a:r>
              <a:rPr lang="en-US" sz="1000" dirty="0" smtClean="0">
                <a:solidFill>
                  <a:prstClr val="black"/>
                </a:solidFill>
                <a:latin typeface="Calibri"/>
              </a:rPr>
              <a:t>Use small figures even within small sections like this one.  </a:t>
            </a:r>
            <a:endParaRPr lang="en-US" sz="1000" dirty="0">
              <a:solidFill>
                <a:prstClr val="black"/>
              </a:solidFill>
              <a:latin typeface="Calibri"/>
            </a:endParaRPr>
          </a:p>
          <a:p>
            <a:pPr marL="180462" indent="-120309" algn="l" defTabSz="913816" fontAlgn="auto">
              <a:spcBef>
                <a:spcPts val="0"/>
              </a:spcBef>
              <a:spcAft>
                <a:spcPts val="0"/>
              </a:spcAft>
              <a:buFont typeface="Arial" pitchFamily="34" charset="0"/>
              <a:buChar char="•"/>
            </a:pPr>
            <a:r>
              <a:rPr lang="en-US" sz="1000" dirty="0" smtClean="0">
                <a:solidFill>
                  <a:prstClr val="black"/>
                </a:solidFill>
                <a:latin typeface="Calibri"/>
              </a:rPr>
              <a:t>Do not include big </a:t>
            </a:r>
            <a:r>
              <a:rPr lang="en-US" sz="1000" dirty="0">
                <a:solidFill>
                  <a:prstClr val="black"/>
                </a:solidFill>
                <a:latin typeface="Calibri"/>
              </a:rPr>
              <a:t>columns of information on </a:t>
            </a:r>
            <a:r>
              <a:rPr lang="en-US" sz="1000" dirty="0" smtClean="0">
                <a:solidFill>
                  <a:prstClr val="black"/>
                </a:solidFill>
                <a:latin typeface="Calibri"/>
              </a:rPr>
              <a:t>a </a:t>
            </a:r>
            <a:r>
              <a:rPr lang="en-US" sz="1000" dirty="0">
                <a:solidFill>
                  <a:prstClr val="black"/>
                </a:solidFill>
                <a:latin typeface="Calibri"/>
              </a:rPr>
              <a:t>poster. </a:t>
            </a:r>
          </a:p>
          <a:p>
            <a:pPr marL="180462" indent="-120309" algn="l" defTabSz="913816" fontAlgn="auto">
              <a:spcBef>
                <a:spcPts val="0"/>
              </a:spcBef>
              <a:spcAft>
                <a:spcPts val="0"/>
              </a:spcAft>
              <a:buFont typeface="Arial" pitchFamily="34" charset="0"/>
              <a:buChar char="•"/>
            </a:pPr>
            <a:r>
              <a:rPr lang="en-US" sz="1000" dirty="0">
                <a:solidFill>
                  <a:prstClr val="black"/>
                </a:solidFill>
                <a:latin typeface="Calibri"/>
              </a:rPr>
              <a:t>Make the methodology, etc. bigger or smaller </a:t>
            </a:r>
            <a:r>
              <a:rPr lang="en-US" sz="1000" dirty="0" smtClean="0">
                <a:solidFill>
                  <a:prstClr val="black"/>
                </a:solidFill>
                <a:latin typeface="Calibri"/>
              </a:rPr>
              <a:t>as </a:t>
            </a:r>
            <a:r>
              <a:rPr lang="en-US" sz="1000" dirty="0">
                <a:solidFill>
                  <a:prstClr val="black"/>
                </a:solidFill>
                <a:latin typeface="Calibri"/>
              </a:rPr>
              <a:t>necessary.</a:t>
            </a:r>
          </a:p>
        </p:txBody>
      </p:sp>
      <p:sp>
        <p:nvSpPr>
          <p:cNvPr id="15" name="TextBox 14"/>
          <p:cNvSpPr txBox="1"/>
          <p:nvPr/>
        </p:nvSpPr>
        <p:spPr>
          <a:xfrm>
            <a:off x="3282158" y="5664037"/>
            <a:ext cx="2128042" cy="819836"/>
          </a:xfrm>
          <a:prstGeom prst="rect">
            <a:avLst/>
          </a:prstGeom>
          <a:noFill/>
          <a:ln>
            <a:solidFill>
              <a:schemeClr val="accent1"/>
            </a:solidFill>
          </a:ln>
        </p:spPr>
        <p:txBody>
          <a:bodyPr wrap="square" lIns="19038" tIns="9518" rIns="19038" bIns="9518" rtlCol="0" anchor="ctr" anchorCtr="0">
            <a:noAutofit/>
          </a:bodyPr>
          <a:lstStyle/>
          <a:p>
            <a:pPr defTabSz="913816" fontAlgn="auto">
              <a:spcBef>
                <a:spcPts val="0"/>
              </a:spcBef>
              <a:spcAft>
                <a:spcPts val="0"/>
              </a:spcAft>
            </a:pPr>
            <a:r>
              <a:rPr lang="en-US" sz="1000" dirty="0" smtClean="0">
                <a:solidFill>
                  <a:prstClr val="black"/>
                </a:solidFill>
                <a:latin typeface="Calibri"/>
              </a:rPr>
              <a:t>Small </a:t>
            </a:r>
            <a:r>
              <a:rPr lang="en-US" sz="1000" dirty="0">
                <a:solidFill>
                  <a:prstClr val="black"/>
                </a:solidFill>
                <a:latin typeface="Calibri"/>
              </a:rPr>
              <a:t>figure here that helps to explain a bullet point in the </a:t>
            </a:r>
            <a:r>
              <a:rPr lang="en-US" sz="1000" dirty="0" smtClean="0">
                <a:solidFill>
                  <a:prstClr val="black"/>
                </a:solidFill>
                <a:latin typeface="Calibri"/>
              </a:rPr>
              <a:t>methodology or some other small part.</a:t>
            </a:r>
            <a:endParaRPr lang="en-US" sz="1000" dirty="0">
              <a:solidFill>
                <a:prstClr val="black"/>
              </a:solidFill>
              <a:latin typeface="Calibri"/>
            </a:endParaRPr>
          </a:p>
        </p:txBody>
      </p:sp>
      <p:sp>
        <p:nvSpPr>
          <p:cNvPr id="16" name="TextBox 15"/>
          <p:cNvSpPr txBox="1"/>
          <p:nvPr/>
        </p:nvSpPr>
        <p:spPr>
          <a:xfrm>
            <a:off x="6551612" y="1214186"/>
            <a:ext cx="2317750" cy="1373439"/>
          </a:xfrm>
          <a:prstGeom prst="rect">
            <a:avLst/>
          </a:prstGeom>
          <a:noFill/>
        </p:spPr>
        <p:txBody>
          <a:bodyPr wrap="square" lIns="19038" tIns="9518" rIns="19038" bIns="9518" rtlCol="0">
            <a:spAutoFit/>
          </a:bodyPr>
          <a:lstStyle/>
          <a:p>
            <a:pPr algn="l" defTabSz="913816" fontAlgn="auto">
              <a:spcBef>
                <a:spcPts val="0"/>
              </a:spcBef>
              <a:spcAft>
                <a:spcPts val="0"/>
              </a:spcAft>
            </a:pPr>
            <a:r>
              <a:rPr lang="en-US" dirty="0" smtClean="0">
                <a:solidFill>
                  <a:prstClr val="black"/>
                </a:solidFill>
                <a:latin typeface="Calibri"/>
              </a:rPr>
              <a:t>Results</a:t>
            </a:r>
          </a:p>
          <a:p>
            <a:pPr algn="l" defTabSz="913816" fontAlgn="auto">
              <a:spcBef>
                <a:spcPts val="0"/>
              </a:spcBef>
              <a:spcAft>
                <a:spcPts val="0"/>
              </a:spcAft>
            </a:pPr>
            <a:r>
              <a:rPr lang="en-US" sz="1000" dirty="0" smtClean="0">
                <a:solidFill>
                  <a:prstClr val="black"/>
                </a:solidFill>
                <a:latin typeface="Calibri"/>
              </a:rPr>
              <a:t>Results for an educational project explain one or more of the following:</a:t>
            </a:r>
          </a:p>
          <a:p>
            <a:pPr marL="171450" indent="-171450" algn="l" defTabSz="913816" fontAlgn="auto">
              <a:spcBef>
                <a:spcPts val="0"/>
              </a:spcBef>
              <a:spcAft>
                <a:spcPts val="0"/>
              </a:spcAft>
              <a:buFont typeface="Arial" panose="020B0604020202020204" pitchFamily="34" charset="0"/>
              <a:buChar char="•"/>
            </a:pPr>
            <a:r>
              <a:rPr lang="en-US" sz="1000" dirty="0" smtClean="0">
                <a:solidFill>
                  <a:prstClr val="black"/>
                </a:solidFill>
                <a:latin typeface="Calibri"/>
              </a:rPr>
              <a:t>How well the module reached your intended goal.</a:t>
            </a:r>
          </a:p>
          <a:p>
            <a:pPr marL="171450" indent="-171450" algn="l" defTabSz="913816" fontAlgn="auto">
              <a:spcBef>
                <a:spcPts val="0"/>
              </a:spcBef>
              <a:spcAft>
                <a:spcPts val="0"/>
              </a:spcAft>
              <a:buFont typeface="Arial" panose="020B0604020202020204" pitchFamily="34" charset="0"/>
              <a:buChar char="•"/>
            </a:pPr>
            <a:r>
              <a:rPr lang="en-US" sz="1000" dirty="0" smtClean="0">
                <a:solidFill>
                  <a:prstClr val="black"/>
                </a:solidFill>
                <a:latin typeface="Calibri"/>
              </a:rPr>
              <a:t>How well the students learned the material. </a:t>
            </a:r>
          </a:p>
          <a:p>
            <a:pPr marL="171450" indent="-171450" algn="l" defTabSz="913816" fontAlgn="auto">
              <a:spcBef>
                <a:spcPts val="0"/>
              </a:spcBef>
              <a:spcAft>
                <a:spcPts val="0"/>
              </a:spcAft>
              <a:buFont typeface="Arial" panose="020B0604020202020204" pitchFamily="34" charset="0"/>
              <a:buChar char="•"/>
            </a:pPr>
            <a:endParaRPr lang="en-US" sz="1000" dirty="0">
              <a:solidFill>
                <a:prstClr val="black"/>
              </a:solidFill>
              <a:latin typeface="Calibri"/>
            </a:endParaRPr>
          </a:p>
        </p:txBody>
      </p:sp>
      <p:sp>
        <p:nvSpPr>
          <p:cNvPr id="18" name="TextBox 17"/>
          <p:cNvSpPr txBox="1"/>
          <p:nvPr/>
        </p:nvSpPr>
        <p:spPr>
          <a:xfrm>
            <a:off x="6556375" y="2587625"/>
            <a:ext cx="2333625" cy="1333500"/>
          </a:xfrm>
          <a:prstGeom prst="rect">
            <a:avLst/>
          </a:prstGeom>
          <a:noFill/>
          <a:ln>
            <a:solidFill>
              <a:schemeClr val="tx1"/>
            </a:solidFill>
          </a:ln>
        </p:spPr>
        <p:txBody>
          <a:bodyPr wrap="square" lIns="19038" tIns="9518" rIns="19038" bIns="9518" rtlCol="0" anchor="ctr" anchorCtr="0">
            <a:noAutofit/>
          </a:bodyPr>
          <a:lstStyle/>
          <a:p>
            <a:pPr defTabSz="913816" fontAlgn="auto">
              <a:spcBef>
                <a:spcPts val="0"/>
              </a:spcBef>
              <a:spcAft>
                <a:spcPts val="0"/>
              </a:spcAft>
            </a:pPr>
            <a:r>
              <a:rPr lang="en-US" dirty="0" smtClean="0">
                <a:solidFill>
                  <a:prstClr val="black"/>
                </a:solidFill>
                <a:latin typeface="Calibri"/>
              </a:rPr>
              <a:t>Figure demonstrating results</a:t>
            </a:r>
          </a:p>
          <a:p>
            <a:pPr defTabSz="913816" fontAlgn="auto">
              <a:spcBef>
                <a:spcPts val="0"/>
              </a:spcBef>
              <a:spcAft>
                <a:spcPts val="0"/>
              </a:spcAft>
            </a:pPr>
            <a:r>
              <a:rPr lang="en-US" sz="800" dirty="0" smtClean="0">
                <a:solidFill>
                  <a:prstClr val="black"/>
                </a:solidFill>
                <a:latin typeface="Calibri"/>
              </a:rPr>
              <a:t>Include a graph, picture, table, or some other method for </a:t>
            </a:r>
            <a:r>
              <a:rPr lang="en-US" sz="800" dirty="0" err="1" smtClean="0">
                <a:solidFill>
                  <a:prstClr val="black"/>
                </a:solidFill>
                <a:latin typeface="Calibri"/>
              </a:rPr>
              <a:t>figurally</a:t>
            </a:r>
            <a:r>
              <a:rPr lang="en-US" sz="800" dirty="0" smtClean="0">
                <a:solidFill>
                  <a:prstClr val="black"/>
                </a:solidFill>
                <a:latin typeface="Calibri"/>
              </a:rPr>
              <a:t> representing how well your project worked.</a:t>
            </a:r>
            <a:endParaRPr lang="en-US" sz="800" dirty="0">
              <a:solidFill>
                <a:prstClr val="black"/>
              </a:solidFill>
              <a:latin typeface="Calibri"/>
            </a:endParaRPr>
          </a:p>
        </p:txBody>
      </p:sp>
      <p:sp>
        <p:nvSpPr>
          <p:cNvPr id="20" name="TextBox 19"/>
          <p:cNvSpPr txBox="1"/>
          <p:nvPr/>
        </p:nvSpPr>
        <p:spPr>
          <a:xfrm>
            <a:off x="5714737" y="5962256"/>
            <a:ext cx="3000375" cy="896385"/>
          </a:xfrm>
          <a:prstGeom prst="rect">
            <a:avLst/>
          </a:prstGeom>
          <a:noFill/>
        </p:spPr>
        <p:txBody>
          <a:bodyPr wrap="square" lIns="19038" tIns="9518" rIns="19038" bIns="9518" rtlCol="0">
            <a:spAutoFit/>
          </a:bodyPr>
          <a:lstStyle/>
          <a:p>
            <a:pPr algn="l" defTabSz="913816" fontAlgn="auto">
              <a:spcBef>
                <a:spcPts val="0"/>
              </a:spcBef>
              <a:spcAft>
                <a:spcPts val="0"/>
              </a:spcAft>
            </a:pPr>
            <a:r>
              <a:rPr lang="en-US" sz="1200" dirty="0">
                <a:solidFill>
                  <a:prstClr val="black"/>
                </a:solidFill>
                <a:latin typeface="Calibri"/>
              </a:rPr>
              <a:t>Literature </a:t>
            </a:r>
            <a:r>
              <a:rPr lang="en-US" sz="1200" dirty="0" smtClean="0">
                <a:solidFill>
                  <a:prstClr val="black"/>
                </a:solidFill>
                <a:latin typeface="Calibri"/>
              </a:rPr>
              <a:t>cited</a:t>
            </a:r>
            <a:endParaRPr lang="en-US" sz="1200" dirty="0">
              <a:solidFill>
                <a:prstClr val="black"/>
              </a:solidFill>
              <a:latin typeface="Calibri"/>
            </a:endParaRPr>
          </a:p>
          <a:p>
            <a:pPr algn="l" defTabSz="913816" fontAlgn="auto">
              <a:spcBef>
                <a:spcPts val="0"/>
              </a:spcBef>
              <a:spcAft>
                <a:spcPts val="0"/>
              </a:spcAft>
            </a:pPr>
            <a:r>
              <a:rPr lang="en-US" sz="1000" dirty="0">
                <a:solidFill>
                  <a:prstClr val="black"/>
                </a:solidFill>
                <a:latin typeface="Calibri"/>
              </a:rPr>
              <a:t>Use numbering, APA, or MLA citations</a:t>
            </a:r>
            <a:r>
              <a:rPr lang="en-US" sz="1000" dirty="0" smtClean="0">
                <a:solidFill>
                  <a:prstClr val="black"/>
                </a:solidFill>
                <a:latin typeface="Calibri"/>
              </a:rPr>
              <a:t>. Remember that if you take anything from a source (pictures, tables, information), you should ALWAYS CITE IT. </a:t>
            </a:r>
            <a:endParaRPr lang="en-US" sz="1000" dirty="0">
              <a:solidFill>
                <a:prstClr val="black"/>
              </a:solidFill>
              <a:latin typeface="Calibri"/>
            </a:endParaRPr>
          </a:p>
          <a:p>
            <a:pPr algn="l" defTabSz="913816" fontAlgn="auto">
              <a:spcBef>
                <a:spcPts val="0"/>
              </a:spcBef>
              <a:spcAft>
                <a:spcPts val="0"/>
              </a:spcAft>
            </a:pPr>
            <a:endParaRPr lang="en-US" sz="1500" dirty="0">
              <a:solidFill>
                <a:prstClr val="black"/>
              </a:solidFill>
              <a:latin typeface="Calibri"/>
            </a:endParaRPr>
          </a:p>
        </p:txBody>
      </p:sp>
      <p:sp>
        <p:nvSpPr>
          <p:cNvPr id="26" name="TextBox 25"/>
          <p:cNvSpPr txBox="1"/>
          <p:nvPr/>
        </p:nvSpPr>
        <p:spPr>
          <a:xfrm>
            <a:off x="6445250" y="4038600"/>
            <a:ext cx="2540000" cy="1865881"/>
          </a:xfrm>
          <a:prstGeom prst="rect">
            <a:avLst/>
          </a:prstGeom>
          <a:noFill/>
        </p:spPr>
        <p:txBody>
          <a:bodyPr wrap="square" lIns="19038" tIns="9518" rIns="19038" bIns="9518" rtlCol="0">
            <a:spAutoFit/>
          </a:bodyPr>
          <a:lstStyle/>
          <a:p>
            <a:pPr defTabSz="913816" fontAlgn="auto">
              <a:spcBef>
                <a:spcPts val="0"/>
              </a:spcBef>
              <a:spcAft>
                <a:spcPts val="0"/>
              </a:spcAft>
            </a:pPr>
            <a:r>
              <a:rPr lang="en-US" sz="1500" dirty="0" smtClean="0">
                <a:solidFill>
                  <a:prstClr val="black"/>
                </a:solidFill>
                <a:latin typeface="Calibri"/>
              </a:rPr>
              <a:t>Conclusions (or Recommendations)</a:t>
            </a:r>
            <a:endParaRPr lang="en-US" sz="1500" dirty="0">
              <a:solidFill>
                <a:prstClr val="black"/>
              </a:solidFill>
              <a:latin typeface="Calibri"/>
            </a:endParaRPr>
          </a:p>
          <a:p>
            <a:pPr algn="l" defTabSz="913816" fontAlgn="auto">
              <a:spcBef>
                <a:spcPts val="0"/>
              </a:spcBef>
              <a:spcAft>
                <a:spcPts val="0"/>
              </a:spcAft>
            </a:pPr>
            <a:r>
              <a:rPr lang="en-US" sz="1000" dirty="0">
                <a:solidFill>
                  <a:prstClr val="black"/>
                </a:solidFill>
                <a:latin typeface="Calibri"/>
              </a:rPr>
              <a:t>Go into further </a:t>
            </a:r>
            <a:r>
              <a:rPr lang="en-US" sz="1000" dirty="0" smtClean="0">
                <a:solidFill>
                  <a:prstClr val="black"/>
                </a:solidFill>
                <a:latin typeface="Calibri"/>
              </a:rPr>
              <a:t>recommendations. For instance, you may recommend one or more of the following:</a:t>
            </a:r>
            <a:endParaRPr lang="en-US" sz="1000" dirty="0">
              <a:solidFill>
                <a:prstClr val="black"/>
              </a:solidFill>
              <a:latin typeface="Calibri"/>
            </a:endParaRPr>
          </a:p>
          <a:p>
            <a:pPr marL="180462" indent="-80315" algn="l" defTabSz="913816" fontAlgn="auto">
              <a:spcBef>
                <a:spcPts val="0"/>
              </a:spcBef>
              <a:spcAft>
                <a:spcPts val="0"/>
              </a:spcAft>
              <a:buFont typeface="Arial" pitchFamily="34" charset="0"/>
              <a:buChar char="•"/>
            </a:pPr>
            <a:r>
              <a:rPr lang="en-US" sz="1000" dirty="0">
                <a:solidFill>
                  <a:prstClr val="black"/>
                </a:solidFill>
                <a:latin typeface="Calibri"/>
              </a:rPr>
              <a:t>I</a:t>
            </a:r>
            <a:r>
              <a:rPr lang="en-US" sz="1000" dirty="0" smtClean="0">
                <a:solidFill>
                  <a:prstClr val="black"/>
                </a:solidFill>
                <a:latin typeface="Calibri"/>
              </a:rPr>
              <a:t>mprovements to the teaching model.</a:t>
            </a:r>
            <a:endParaRPr lang="en-US" sz="1000" dirty="0">
              <a:solidFill>
                <a:prstClr val="black"/>
              </a:solidFill>
              <a:latin typeface="Calibri"/>
            </a:endParaRPr>
          </a:p>
          <a:p>
            <a:pPr marL="180462" indent="-80315" algn="l" defTabSz="913816" fontAlgn="auto">
              <a:spcBef>
                <a:spcPts val="0"/>
              </a:spcBef>
              <a:spcAft>
                <a:spcPts val="0"/>
              </a:spcAft>
              <a:buFont typeface="Arial" pitchFamily="34" charset="0"/>
              <a:buChar char="•"/>
            </a:pPr>
            <a:r>
              <a:rPr lang="en-US" sz="1000" dirty="0" smtClean="0">
                <a:solidFill>
                  <a:prstClr val="black"/>
                </a:solidFill>
                <a:latin typeface="Calibri"/>
              </a:rPr>
              <a:t>How to assess the students’ learning.</a:t>
            </a:r>
          </a:p>
          <a:p>
            <a:pPr marL="180462" indent="-80315" algn="l" defTabSz="913816" fontAlgn="auto">
              <a:spcBef>
                <a:spcPts val="0"/>
              </a:spcBef>
              <a:spcAft>
                <a:spcPts val="0"/>
              </a:spcAft>
              <a:buFont typeface="Arial" pitchFamily="34" charset="0"/>
              <a:buChar char="•"/>
            </a:pPr>
            <a:r>
              <a:rPr lang="en-US" sz="1000" dirty="0" smtClean="0">
                <a:solidFill>
                  <a:prstClr val="black"/>
                </a:solidFill>
                <a:latin typeface="Calibri"/>
              </a:rPr>
              <a:t>How this module can be incorporated into a larger curriculum. </a:t>
            </a:r>
          </a:p>
          <a:p>
            <a:pPr marL="180462" indent="-80315" algn="l" defTabSz="913816" fontAlgn="auto">
              <a:spcBef>
                <a:spcPts val="0"/>
              </a:spcBef>
              <a:spcAft>
                <a:spcPts val="0"/>
              </a:spcAft>
              <a:buFont typeface="Arial" pitchFamily="34" charset="0"/>
              <a:buChar char="•"/>
            </a:pPr>
            <a:r>
              <a:rPr lang="en-US" sz="1000" dirty="0">
                <a:solidFill>
                  <a:prstClr val="black"/>
                </a:solidFill>
                <a:latin typeface="Calibri"/>
              </a:rPr>
              <a:t>H</a:t>
            </a:r>
            <a:r>
              <a:rPr lang="en-US" sz="1000" dirty="0" smtClean="0">
                <a:solidFill>
                  <a:prstClr val="black"/>
                </a:solidFill>
                <a:latin typeface="Calibri"/>
              </a:rPr>
              <a:t>ow to distribute this teaching module so that other teachers may use it.</a:t>
            </a:r>
            <a:endParaRPr lang="en-US" sz="1000" dirty="0">
              <a:solidFill>
                <a:prstClr val="black"/>
              </a:solidFill>
              <a:latin typeface="Calibri"/>
            </a:endParaRPr>
          </a:p>
        </p:txBody>
      </p:sp>
      <p:sp>
        <p:nvSpPr>
          <p:cNvPr id="21" name="TextBox 20"/>
          <p:cNvSpPr txBox="1"/>
          <p:nvPr/>
        </p:nvSpPr>
        <p:spPr>
          <a:xfrm>
            <a:off x="174626" y="2476108"/>
            <a:ext cx="2143125" cy="952892"/>
          </a:xfrm>
          <a:prstGeom prst="rect">
            <a:avLst/>
          </a:prstGeom>
          <a:noFill/>
          <a:ln>
            <a:solidFill>
              <a:schemeClr val="tx1"/>
            </a:solidFill>
          </a:ln>
        </p:spPr>
        <p:txBody>
          <a:bodyPr wrap="square" lIns="19038" tIns="9518" rIns="19038" bIns="9518" rtlCol="0" anchor="ctr" anchorCtr="0">
            <a:noAutofit/>
          </a:bodyPr>
          <a:lstStyle/>
          <a:p>
            <a:pPr defTabSz="913816" fontAlgn="auto">
              <a:spcBef>
                <a:spcPts val="0"/>
              </a:spcBef>
              <a:spcAft>
                <a:spcPts val="0"/>
              </a:spcAft>
            </a:pPr>
            <a:r>
              <a:rPr lang="en-US" dirty="0" smtClean="0">
                <a:solidFill>
                  <a:prstClr val="black"/>
                </a:solidFill>
                <a:latin typeface="Calibri"/>
              </a:rPr>
              <a:t>Table or figure</a:t>
            </a:r>
          </a:p>
          <a:p>
            <a:pPr defTabSz="913816" fontAlgn="auto">
              <a:spcBef>
                <a:spcPts val="0"/>
              </a:spcBef>
              <a:spcAft>
                <a:spcPts val="0"/>
              </a:spcAft>
            </a:pPr>
            <a:r>
              <a:rPr lang="en-US" sz="800" dirty="0" smtClean="0">
                <a:solidFill>
                  <a:prstClr val="black"/>
                </a:solidFill>
                <a:latin typeface="Calibri"/>
              </a:rPr>
              <a:t>Include a figure that helps explain the background of the project, why the project is necessary. Be sure to include labels on all figures.</a:t>
            </a:r>
            <a:endParaRPr lang="en-US" sz="800" dirty="0">
              <a:solidFill>
                <a:prstClr val="black"/>
              </a:solidFill>
              <a:latin typeface="Calibri"/>
            </a:endParaRPr>
          </a:p>
        </p:txBody>
      </p:sp>
      <p:sp>
        <p:nvSpPr>
          <p:cNvPr id="23" name="TextBox 22"/>
          <p:cNvSpPr txBox="1"/>
          <p:nvPr/>
        </p:nvSpPr>
        <p:spPr>
          <a:xfrm>
            <a:off x="5296959" y="609600"/>
            <a:ext cx="2704041" cy="634775"/>
          </a:xfrm>
          <a:prstGeom prst="rect">
            <a:avLst/>
          </a:prstGeom>
          <a:gradFill>
            <a:gsLst>
              <a:gs pos="0">
                <a:schemeClr val="accent1">
                  <a:tint val="66000"/>
                  <a:satMod val="160000"/>
                </a:schemeClr>
              </a:gs>
              <a:gs pos="0">
                <a:schemeClr val="accent1">
                  <a:tint val="44500"/>
                  <a:satMod val="160000"/>
                </a:schemeClr>
              </a:gs>
              <a:gs pos="100000">
                <a:schemeClr val="accent1">
                  <a:tint val="23500"/>
                  <a:satMod val="160000"/>
                </a:schemeClr>
              </a:gs>
            </a:gsLst>
            <a:lin ang="5400000" scaled="0"/>
          </a:gradFill>
          <a:effectLst>
            <a:outerShdw blurRad="50800" dist="38100" dir="2700000" algn="tl" rotWithShape="0">
              <a:schemeClr val="tx1">
                <a:alpha val="40000"/>
              </a:schemeClr>
            </a:outerShdw>
          </a:effectLst>
        </p:spPr>
        <p:txBody>
          <a:bodyPr wrap="square" lIns="19038" tIns="9518" rIns="19038" bIns="9518" rtlCol="0">
            <a:spAutoFit/>
          </a:bodyPr>
          <a:lstStyle/>
          <a:p>
            <a:pPr algn="l" defTabSz="913816" fontAlgn="auto">
              <a:spcBef>
                <a:spcPts val="0"/>
              </a:spcBef>
              <a:spcAft>
                <a:spcPts val="0"/>
              </a:spcAft>
            </a:pPr>
            <a:r>
              <a:rPr lang="en-US" sz="800" dirty="0" smtClean="0">
                <a:solidFill>
                  <a:prstClr val="black"/>
                </a:solidFill>
                <a:latin typeface="Calibri"/>
              </a:rPr>
              <a:t>Titles for project like this one often include a gerund at the beginning.</a:t>
            </a:r>
          </a:p>
          <a:p>
            <a:pPr marL="171450" indent="-171450" algn="l" defTabSz="913816" fontAlgn="auto">
              <a:spcBef>
                <a:spcPts val="0"/>
              </a:spcBef>
              <a:spcAft>
                <a:spcPts val="0"/>
              </a:spcAft>
              <a:buFont typeface="Arial" panose="020B0604020202020204" pitchFamily="34" charset="0"/>
              <a:buChar char="•"/>
            </a:pPr>
            <a:r>
              <a:rPr lang="en-US" sz="800" dirty="0" smtClean="0">
                <a:solidFill>
                  <a:prstClr val="black"/>
                </a:solidFill>
                <a:latin typeface="Calibri"/>
              </a:rPr>
              <a:t>“Teaching high school students to...”</a:t>
            </a:r>
            <a:endParaRPr lang="en-US" sz="800" dirty="0">
              <a:solidFill>
                <a:prstClr val="black"/>
              </a:solidFill>
              <a:latin typeface="Calibri"/>
            </a:endParaRPr>
          </a:p>
          <a:p>
            <a:pPr marL="171450" indent="-171450" algn="l" defTabSz="913816" fontAlgn="auto">
              <a:spcBef>
                <a:spcPts val="0"/>
              </a:spcBef>
              <a:spcAft>
                <a:spcPts val="0"/>
              </a:spcAft>
              <a:buFont typeface="Arial" panose="020B0604020202020204" pitchFamily="34" charset="0"/>
              <a:buChar char="•"/>
            </a:pPr>
            <a:r>
              <a:rPr lang="en-US" sz="800" dirty="0" smtClean="0">
                <a:solidFill>
                  <a:prstClr val="black"/>
                </a:solidFill>
                <a:latin typeface="Calibri"/>
              </a:rPr>
              <a:t>“Using X method to teach junior high students...”</a:t>
            </a:r>
          </a:p>
          <a:p>
            <a:pPr marL="171450" indent="-171450" algn="l" defTabSz="913816" fontAlgn="auto">
              <a:spcBef>
                <a:spcPts val="0"/>
              </a:spcBef>
              <a:spcAft>
                <a:spcPts val="0"/>
              </a:spcAft>
              <a:buFont typeface="Arial" panose="020B0604020202020204" pitchFamily="34" charset="0"/>
              <a:buChar char="•"/>
            </a:pPr>
            <a:r>
              <a:rPr lang="en-US" sz="800" dirty="0" smtClean="0">
                <a:solidFill>
                  <a:prstClr val="black"/>
                </a:solidFill>
                <a:latin typeface="Calibri"/>
              </a:rPr>
              <a:t>“A new method for teaching X to junior high students.”</a:t>
            </a:r>
          </a:p>
        </p:txBody>
      </p:sp>
      <p:cxnSp>
        <p:nvCxnSpPr>
          <p:cNvPr id="32" name="Straight Arrow Connector 31"/>
          <p:cNvCxnSpPr/>
          <p:nvPr/>
        </p:nvCxnSpPr>
        <p:spPr>
          <a:xfrm flipH="1">
            <a:off x="5079749" y="4420036"/>
            <a:ext cx="8480" cy="35284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2844800" y="2874168"/>
            <a:ext cx="3127664" cy="1940719"/>
            <a:chOff x="1749136" y="1828800"/>
            <a:chExt cx="5645728" cy="3881438"/>
          </a:xfrm>
        </p:grpSpPr>
        <p:pic>
          <p:nvPicPr>
            <p:cNvPr id="30" name="Picture 3" descr="F:\IMG_142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64" t="8484" r="11363" b="11515"/>
            <a:stretch/>
          </p:blipFill>
          <p:spPr bwMode="auto">
            <a:xfrm>
              <a:off x="1749136" y="1828800"/>
              <a:ext cx="5645728" cy="3881438"/>
            </a:xfrm>
            <a:prstGeom prst="rect">
              <a:avLst/>
            </a:prstGeom>
            <a:noFill/>
            <a:ln w="15875">
              <a:solidFill>
                <a:schemeClr val="tx1"/>
              </a:solidFill>
            </a:ln>
            <a:extLst>
              <a:ext uri="{909E8E84-426E-40DD-AFC4-6F175D3DCCD1}">
                <a14:hiddenFill xmlns:a14="http://schemas.microsoft.com/office/drawing/2010/main">
                  <a:solidFill>
                    <a:srgbClr val="FFFFFF"/>
                  </a:solidFill>
                </a14:hiddenFill>
              </a:ext>
            </a:extLst>
          </p:spPr>
        </p:pic>
        <p:cxnSp>
          <p:nvCxnSpPr>
            <p:cNvPr id="31" name="Straight Arrow Connector 30"/>
            <p:cNvCxnSpPr>
              <a:stCxn id="41" idx="3"/>
            </p:cNvCxnSpPr>
            <p:nvPr/>
          </p:nvCxnSpPr>
          <p:spPr>
            <a:xfrm flipV="1">
              <a:off x="3429000" y="2156212"/>
              <a:ext cx="1219200" cy="30776"/>
            </a:xfrm>
            <a:prstGeom prst="straightConnector1">
              <a:avLst/>
            </a:prstGeom>
            <a:ln w="50800" cap="flat">
              <a:solidFill>
                <a:schemeClr val="bg1">
                  <a:lumMod val="95000"/>
                </a:schemeClr>
              </a:solidFill>
              <a:miter lim="800000"/>
              <a:tailEnd type="arrow"/>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783032" y="2209800"/>
              <a:ext cx="1026968" cy="914400"/>
            </a:xfrm>
            <a:prstGeom prst="straightConnector1">
              <a:avLst/>
            </a:prstGeom>
            <a:ln w="50800" cap="flat">
              <a:solidFill>
                <a:schemeClr val="bg1">
                  <a:lumMod val="95000"/>
                </a:schemeClr>
              </a:solidFill>
              <a:miter lim="800000"/>
              <a:tailEnd type="arrow"/>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2895600" y="3124201"/>
              <a:ext cx="1524000" cy="1066799"/>
            </a:xfrm>
            <a:prstGeom prst="straightConnector1">
              <a:avLst/>
            </a:prstGeom>
            <a:ln w="50800" cap="flat">
              <a:solidFill>
                <a:schemeClr val="bg1">
                  <a:lumMod val="95000"/>
                </a:schemeClr>
              </a:solidFill>
              <a:miter lim="800000"/>
              <a:tailEnd type="arrow"/>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4800600" y="4267200"/>
              <a:ext cx="685800" cy="914400"/>
            </a:xfrm>
            <a:prstGeom prst="straightConnector1">
              <a:avLst/>
            </a:prstGeom>
            <a:ln w="50800" cap="flat">
              <a:solidFill>
                <a:schemeClr val="bg1">
                  <a:lumMod val="95000"/>
                </a:schemeClr>
              </a:solidFill>
              <a:miter lim="800000"/>
              <a:tailEnd type="arrow"/>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4724400" y="2667001"/>
              <a:ext cx="914400" cy="2514599"/>
            </a:xfrm>
            <a:prstGeom prst="straightConnector1">
              <a:avLst/>
            </a:prstGeom>
            <a:ln w="50800" cap="flat">
              <a:solidFill>
                <a:schemeClr val="bg1">
                  <a:lumMod val="95000"/>
                </a:schemeClr>
              </a:solidFill>
              <a:miter lim="800000"/>
              <a:tailEnd type="arrow"/>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489613" y="5105400"/>
              <a:ext cx="1905001" cy="492442"/>
            </a:xfrm>
            <a:prstGeom prst="rect">
              <a:avLst/>
            </a:prstGeom>
            <a:solidFill>
              <a:schemeClr val="bg1"/>
            </a:solidFill>
            <a:ln w="3175">
              <a:solidFill>
                <a:schemeClr val="tx1"/>
              </a:solidFill>
            </a:ln>
          </p:spPr>
          <p:txBody>
            <a:bodyPr wrap="square" rtlCol="0">
              <a:spAutoFit/>
            </a:bodyPr>
            <a:lstStyle/>
            <a:p>
              <a:r>
                <a:rPr lang="en-US" sz="1000" dirty="0" smtClean="0"/>
                <a:t>Copper wires</a:t>
              </a:r>
              <a:endParaRPr lang="en-US" sz="1000" dirty="0"/>
            </a:p>
          </p:txBody>
        </p:sp>
        <p:cxnSp>
          <p:nvCxnSpPr>
            <p:cNvPr id="38" name="Straight Arrow Connector 37"/>
            <p:cNvCxnSpPr/>
            <p:nvPr/>
          </p:nvCxnSpPr>
          <p:spPr>
            <a:xfrm>
              <a:off x="6629400" y="2514600"/>
              <a:ext cx="228600" cy="1254919"/>
            </a:xfrm>
            <a:prstGeom prst="straightConnector1">
              <a:avLst/>
            </a:prstGeom>
            <a:ln w="50800" cap="flat">
              <a:solidFill>
                <a:schemeClr val="bg1">
                  <a:lumMod val="95000"/>
                </a:schemeClr>
              </a:solidFill>
              <a:miter lim="800000"/>
              <a:tailEnd type="arrow"/>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977737" y="4138852"/>
              <a:ext cx="1451263" cy="523220"/>
            </a:xfrm>
            <a:prstGeom prst="rect">
              <a:avLst/>
            </a:prstGeom>
            <a:solidFill>
              <a:schemeClr val="bg1"/>
            </a:solidFill>
            <a:ln w="3175">
              <a:solidFill>
                <a:schemeClr val="tx1"/>
              </a:solidFill>
            </a:ln>
          </p:spPr>
          <p:txBody>
            <a:bodyPr wrap="square" rtlCol="0">
              <a:spAutoFit/>
            </a:bodyPr>
            <a:lstStyle/>
            <a:p>
              <a:r>
                <a:rPr lang="en-US" sz="1050" dirty="0" smtClean="0"/>
                <a:t>Magnet</a:t>
              </a:r>
              <a:endParaRPr lang="en-US" sz="1050" dirty="0"/>
            </a:p>
          </p:txBody>
        </p:sp>
        <p:sp>
          <p:nvSpPr>
            <p:cNvPr id="40" name="TextBox 39"/>
            <p:cNvSpPr txBox="1"/>
            <p:nvPr/>
          </p:nvSpPr>
          <p:spPr>
            <a:xfrm>
              <a:off x="5744286" y="2209800"/>
              <a:ext cx="1482015" cy="507832"/>
            </a:xfrm>
            <a:prstGeom prst="rect">
              <a:avLst/>
            </a:prstGeom>
            <a:solidFill>
              <a:schemeClr val="bg1"/>
            </a:solidFill>
            <a:ln w="3175">
              <a:solidFill>
                <a:schemeClr val="tx1"/>
              </a:solidFill>
            </a:ln>
          </p:spPr>
          <p:txBody>
            <a:bodyPr wrap="square" rtlCol="0">
              <a:spAutoFit/>
            </a:bodyPr>
            <a:lstStyle/>
            <a:p>
              <a:r>
                <a:rPr lang="en-US" sz="1050" dirty="0" smtClean="0"/>
                <a:t>D battery</a:t>
              </a:r>
              <a:endParaRPr lang="en-US" sz="1050" dirty="0"/>
            </a:p>
          </p:txBody>
        </p:sp>
        <p:sp>
          <p:nvSpPr>
            <p:cNvPr id="41" name="TextBox 40"/>
            <p:cNvSpPr txBox="1"/>
            <p:nvPr/>
          </p:nvSpPr>
          <p:spPr>
            <a:xfrm>
              <a:off x="1905000" y="1925378"/>
              <a:ext cx="1523999" cy="523220"/>
            </a:xfrm>
            <a:prstGeom prst="rect">
              <a:avLst/>
            </a:prstGeom>
            <a:solidFill>
              <a:schemeClr val="bg1"/>
            </a:solidFill>
            <a:ln w="3175">
              <a:solidFill>
                <a:schemeClr val="tx1"/>
              </a:solidFill>
            </a:ln>
          </p:spPr>
          <p:txBody>
            <a:bodyPr wrap="square" rtlCol="0">
              <a:spAutoFit/>
            </a:bodyPr>
            <a:lstStyle/>
            <a:p>
              <a:r>
                <a:rPr lang="en-US" sz="1050" dirty="0" smtClean="0"/>
                <a:t>Paperclips</a:t>
              </a:r>
              <a:endParaRPr lang="en-US" dirty="0"/>
            </a:p>
          </p:txBody>
        </p:sp>
      </p:grpSp>
    </p:spTree>
    <p:extLst>
      <p:ext uri="{BB962C8B-B14F-4D97-AF65-F5344CB8AC3E}">
        <p14:creationId xmlns:p14="http://schemas.microsoft.com/office/powerpoint/2010/main" val="164677485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F:\IMG_141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778" t="10667" r="35778" b="45330"/>
          <a:stretch/>
        </p:blipFill>
        <p:spPr bwMode="auto">
          <a:xfrm>
            <a:off x="762000" y="1447800"/>
            <a:ext cx="2550946" cy="3367249"/>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3074" name="Picture 2" descr="F:\IMG_141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01" t="19831" r="19229" b="14529"/>
          <a:stretch/>
        </p:blipFill>
        <p:spPr bwMode="auto">
          <a:xfrm>
            <a:off x="4876800" y="2262808"/>
            <a:ext cx="3352800" cy="2332383"/>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14500" y="304800"/>
            <a:ext cx="5715000" cy="523220"/>
          </a:xfrm>
          <a:prstGeom prst="rect">
            <a:avLst/>
          </a:prstGeom>
          <a:noFill/>
        </p:spPr>
        <p:txBody>
          <a:bodyPr wrap="square" rtlCol="0">
            <a:spAutoFit/>
          </a:bodyPr>
          <a:lstStyle/>
          <a:p>
            <a:r>
              <a:rPr lang="en-US" sz="2800" dirty="0" smtClean="0"/>
              <a:t>Sample methodology</a:t>
            </a:r>
            <a:endParaRPr lang="en-US" sz="2800" dirty="0"/>
          </a:p>
        </p:txBody>
      </p:sp>
    </p:spTree>
    <p:extLst>
      <p:ext uri="{BB962C8B-B14F-4D97-AF65-F5344CB8AC3E}">
        <p14:creationId xmlns:p14="http://schemas.microsoft.com/office/powerpoint/2010/main" val="120688328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257863" y="1327773"/>
            <a:ext cx="4628273" cy="4463288"/>
            <a:chOff x="2021054" y="1298095"/>
            <a:chExt cx="4628273" cy="4463288"/>
          </a:xfrm>
        </p:grpSpPr>
        <p:pic>
          <p:nvPicPr>
            <p:cNvPr id="3076" name="Picture 4" descr="F:\IMG_141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778" t="10667" r="35778" b="45330"/>
            <a:stretch/>
          </p:blipFill>
          <p:spPr bwMode="auto">
            <a:xfrm>
              <a:off x="2021054" y="1298095"/>
              <a:ext cx="2550946" cy="3367249"/>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3074" name="Picture 2" descr="F:\IMG_141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01" t="19831" r="19229" b="14529"/>
            <a:stretch/>
          </p:blipFill>
          <p:spPr bwMode="auto">
            <a:xfrm>
              <a:off x="3296527" y="3429000"/>
              <a:ext cx="3352800" cy="2332383"/>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1714500" y="566410"/>
            <a:ext cx="5715000" cy="584775"/>
          </a:xfrm>
          <a:prstGeom prst="rect">
            <a:avLst/>
          </a:prstGeom>
          <a:noFill/>
        </p:spPr>
        <p:txBody>
          <a:bodyPr wrap="square" rtlCol="0">
            <a:spAutoFit/>
          </a:bodyPr>
          <a:lstStyle/>
          <a:p>
            <a:r>
              <a:rPr lang="en-US" sz="3200" spc="500" dirty="0" smtClean="0"/>
              <a:t>Methodology</a:t>
            </a:r>
            <a:endParaRPr lang="en-US" sz="2800" spc="500" dirty="0"/>
          </a:p>
        </p:txBody>
      </p:sp>
    </p:spTree>
    <p:extLst>
      <p:ext uri="{BB962C8B-B14F-4D97-AF65-F5344CB8AC3E}">
        <p14:creationId xmlns:p14="http://schemas.microsoft.com/office/powerpoint/2010/main" val="397905370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066800" y="1295400"/>
            <a:ext cx="6477001" cy="4495661"/>
            <a:chOff x="1066800" y="1295400"/>
            <a:chExt cx="6477001" cy="4495661"/>
          </a:xfrm>
        </p:grpSpPr>
        <p:grpSp>
          <p:nvGrpSpPr>
            <p:cNvPr id="3" name="Group 2"/>
            <p:cNvGrpSpPr/>
            <p:nvPr/>
          </p:nvGrpSpPr>
          <p:grpSpPr>
            <a:xfrm>
              <a:off x="2257863" y="1327773"/>
              <a:ext cx="4628273" cy="4463288"/>
              <a:chOff x="2021054" y="1298095"/>
              <a:chExt cx="4628273" cy="4463288"/>
            </a:xfrm>
          </p:grpSpPr>
          <p:pic>
            <p:nvPicPr>
              <p:cNvPr id="3076" name="Picture 4" descr="F:\IMG_141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778" t="10667" r="35778" b="45330"/>
              <a:stretch/>
            </p:blipFill>
            <p:spPr bwMode="auto">
              <a:xfrm>
                <a:off x="2021054" y="1298095"/>
                <a:ext cx="2550946" cy="3367249"/>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3074" name="Picture 2" descr="F:\IMG_141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01" t="19831" r="19229" b="14529"/>
              <a:stretch/>
            </p:blipFill>
            <p:spPr bwMode="auto">
              <a:xfrm>
                <a:off x="3296527" y="3429000"/>
                <a:ext cx="3352800" cy="2332383"/>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grpSp>
        <p:sp>
          <p:nvSpPr>
            <p:cNvPr id="7" name="TextBox 6"/>
            <p:cNvSpPr txBox="1"/>
            <p:nvPr/>
          </p:nvSpPr>
          <p:spPr>
            <a:xfrm>
              <a:off x="4953001" y="1295400"/>
              <a:ext cx="2590800" cy="2050547"/>
            </a:xfrm>
            <a:prstGeom prst="rect">
              <a:avLst/>
            </a:prstGeom>
            <a:noFill/>
          </p:spPr>
          <p:txBody>
            <a:bodyPr wrap="square" lIns="19038" tIns="9518" rIns="19038" bIns="9518" rtlCol="0">
              <a:spAutoFit/>
            </a:bodyPr>
            <a:lstStyle/>
            <a:p>
              <a:pPr algn="l" defTabSz="913816" fontAlgn="auto">
                <a:spcBef>
                  <a:spcPts val="0"/>
                </a:spcBef>
                <a:spcAft>
                  <a:spcPts val="0"/>
                </a:spcAft>
              </a:pPr>
              <a:r>
                <a:rPr lang="en-US" sz="1200" dirty="0" smtClean="0">
                  <a:solidFill>
                    <a:prstClr val="black"/>
                  </a:solidFill>
                  <a:latin typeface="Calibri"/>
                </a:rPr>
                <a:t>The hands-on portion of the teaching module involved five parts:</a:t>
              </a:r>
            </a:p>
            <a:p>
              <a:pPr marL="171450" indent="-171450" algn="l" defTabSz="913816" fontAlgn="auto">
                <a:spcBef>
                  <a:spcPts val="0"/>
                </a:spcBef>
                <a:spcAft>
                  <a:spcPts val="0"/>
                </a:spcAft>
                <a:buFont typeface="Arial" panose="020B0604020202020204" pitchFamily="34" charset="0"/>
                <a:buChar char="•"/>
              </a:pPr>
              <a:r>
                <a:rPr lang="en-US" sz="1200" dirty="0" smtClean="0">
                  <a:solidFill>
                    <a:prstClr val="black"/>
                  </a:solidFill>
                  <a:latin typeface="Calibri"/>
                </a:rPr>
                <a:t>Demonstrating of how a DC motor works</a:t>
              </a:r>
            </a:p>
            <a:p>
              <a:pPr marL="171450" indent="-171450" algn="l" defTabSz="913816" fontAlgn="auto">
                <a:spcBef>
                  <a:spcPts val="0"/>
                </a:spcBef>
                <a:spcAft>
                  <a:spcPts val="0"/>
                </a:spcAft>
                <a:buFont typeface="Arial" panose="020B0604020202020204" pitchFamily="34" charset="0"/>
                <a:buChar char="•"/>
              </a:pPr>
              <a:r>
                <a:rPr lang="en-US" sz="1200" dirty="0" smtClean="0">
                  <a:solidFill>
                    <a:prstClr val="black"/>
                  </a:solidFill>
                  <a:latin typeface="Calibri"/>
                </a:rPr>
                <a:t>Showing students how to build their own version of the DC motor</a:t>
              </a:r>
            </a:p>
            <a:p>
              <a:pPr marL="171450" indent="-171450" algn="l" defTabSz="913816" fontAlgn="auto">
                <a:spcBef>
                  <a:spcPts val="0"/>
                </a:spcBef>
                <a:spcAft>
                  <a:spcPts val="0"/>
                </a:spcAft>
                <a:buFont typeface="Arial" panose="020B0604020202020204" pitchFamily="34" charset="0"/>
                <a:buChar char="•"/>
              </a:pPr>
              <a:r>
                <a:rPr lang="en-US" sz="1200" dirty="0" smtClean="0">
                  <a:solidFill>
                    <a:prstClr val="black"/>
                  </a:solidFill>
                  <a:latin typeface="Calibri"/>
                </a:rPr>
                <a:t>Providing all students with their own bag of materials</a:t>
              </a:r>
            </a:p>
            <a:p>
              <a:pPr marL="171450" indent="-171450" algn="l" defTabSz="913816" fontAlgn="auto">
                <a:spcBef>
                  <a:spcPts val="0"/>
                </a:spcBef>
                <a:spcAft>
                  <a:spcPts val="0"/>
                </a:spcAft>
                <a:buFont typeface="Arial" panose="020B0604020202020204" pitchFamily="34" charset="0"/>
                <a:buChar char="•"/>
              </a:pPr>
              <a:r>
                <a:rPr lang="en-US" sz="1200" dirty="0" smtClean="0">
                  <a:solidFill>
                    <a:prstClr val="black"/>
                  </a:solidFill>
                  <a:latin typeface="Calibri"/>
                </a:rPr>
                <a:t>Guiding students through creating their own DC motors</a:t>
              </a:r>
            </a:p>
            <a:p>
              <a:pPr marL="171450" indent="-171450" algn="l" defTabSz="913816" fontAlgn="auto">
                <a:spcBef>
                  <a:spcPts val="0"/>
                </a:spcBef>
                <a:spcAft>
                  <a:spcPts val="0"/>
                </a:spcAft>
                <a:buFont typeface="Arial" panose="020B0604020202020204" pitchFamily="34" charset="0"/>
                <a:buChar char="•"/>
              </a:pPr>
              <a:r>
                <a:rPr lang="en-US" sz="1200" dirty="0" smtClean="0">
                  <a:solidFill>
                    <a:prstClr val="black"/>
                  </a:solidFill>
                  <a:latin typeface="Calibri"/>
                </a:rPr>
                <a:t>Troubleshooting problems</a:t>
              </a:r>
              <a:endParaRPr lang="en-US" sz="1200" dirty="0">
                <a:solidFill>
                  <a:prstClr val="black"/>
                </a:solidFill>
                <a:latin typeface="Calibri"/>
              </a:endParaRPr>
            </a:p>
          </p:txBody>
        </p:sp>
        <p:sp>
          <p:nvSpPr>
            <p:cNvPr id="8" name="TextBox 7"/>
            <p:cNvSpPr txBox="1"/>
            <p:nvPr/>
          </p:nvSpPr>
          <p:spPr>
            <a:xfrm>
              <a:off x="1066800" y="1689100"/>
              <a:ext cx="2209800" cy="646331"/>
            </a:xfrm>
            <a:prstGeom prst="rect">
              <a:avLst/>
            </a:prstGeom>
            <a:solidFill>
              <a:schemeClr val="bg1"/>
            </a:solidFill>
            <a:ln w="3175">
              <a:solidFill>
                <a:schemeClr val="tx1"/>
              </a:solidFill>
            </a:ln>
          </p:spPr>
          <p:txBody>
            <a:bodyPr wrap="square" rtlCol="0">
              <a:spAutoFit/>
            </a:bodyPr>
            <a:lstStyle/>
            <a:p>
              <a:r>
                <a:rPr lang="en-US" dirty="0" smtClean="0"/>
                <a:t>Demonstrating how the DC motor works</a:t>
              </a:r>
              <a:endParaRPr lang="en-US" dirty="0"/>
            </a:p>
          </p:txBody>
        </p:sp>
        <p:sp>
          <p:nvSpPr>
            <p:cNvPr id="9" name="TextBox 8"/>
            <p:cNvSpPr txBox="1"/>
            <p:nvPr/>
          </p:nvSpPr>
          <p:spPr>
            <a:xfrm>
              <a:off x="1714500" y="4800600"/>
              <a:ext cx="2753163" cy="923330"/>
            </a:xfrm>
            <a:prstGeom prst="rect">
              <a:avLst/>
            </a:prstGeom>
            <a:solidFill>
              <a:schemeClr val="bg1"/>
            </a:solidFill>
            <a:ln w="3175">
              <a:solidFill>
                <a:schemeClr val="tx1"/>
              </a:solidFill>
            </a:ln>
          </p:spPr>
          <p:txBody>
            <a:bodyPr wrap="square" rtlCol="0">
              <a:spAutoFit/>
            </a:bodyPr>
            <a:lstStyle/>
            <a:p>
              <a:r>
                <a:rPr lang="en-US" dirty="0" smtClean="0"/>
                <a:t>Showing students how to build and operate their own DC motor</a:t>
              </a:r>
              <a:endParaRPr lang="en-US" dirty="0"/>
            </a:p>
          </p:txBody>
        </p:sp>
      </p:grpSp>
      <p:sp>
        <p:nvSpPr>
          <p:cNvPr id="11" name="TextBox 10"/>
          <p:cNvSpPr txBox="1"/>
          <p:nvPr/>
        </p:nvSpPr>
        <p:spPr>
          <a:xfrm>
            <a:off x="1714500" y="566410"/>
            <a:ext cx="5715000" cy="584775"/>
          </a:xfrm>
          <a:prstGeom prst="rect">
            <a:avLst/>
          </a:prstGeom>
          <a:noFill/>
        </p:spPr>
        <p:txBody>
          <a:bodyPr wrap="square" rtlCol="0">
            <a:spAutoFit/>
          </a:bodyPr>
          <a:lstStyle/>
          <a:p>
            <a:r>
              <a:rPr lang="en-US" sz="3200" spc="500" dirty="0" smtClean="0"/>
              <a:t>Methodology</a:t>
            </a:r>
            <a:endParaRPr lang="en-US" sz="2800" spc="500" dirty="0"/>
          </a:p>
        </p:txBody>
      </p:sp>
    </p:spTree>
    <p:extLst>
      <p:ext uri="{BB962C8B-B14F-4D97-AF65-F5344CB8AC3E}">
        <p14:creationId xmlns:p14="http://schemas.microsoft.com/office/powerpoint/2010/main" val="76677977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27125" y="127000"/>
            <a:ext cx="6873875" cy="746125"/>
          </a:xfrm>
          <a:prstGeom prst="rect">
            <a:avLst/>
          </a:prstGeom>
          <a:noFill/>
        </p:spPr>
        <p:txBody>
          <a:bodyPr wrap="square" lIns="91380" tIns="45692" rIns="91380" bIns="45692" rtlCol="0">
            <a:noAutofit/>
          </a:bodyPr>
          <a:lstStyle/>
          <a:p>
            <a:pPr defTabSz="913816" fontAlgn="auto">
              <a:spcBef>
                <a:spcPts val="0"/>
              </a:spcBef>
              <a:spcAft>
                <a:spcPts val="0"/>
              </a:spcAft>
            </a:pPr>
            <a:r>
              <a:rPr lang="en-US" sz="3100" dirty="0">
                <a:solidFill>
                  <a:prstClr val="black"/>
                </a:solidFill>
                <a:latin typeface="Calibri"/>
              </a:rPr>
              <a:t>Descriptive </a:t>
            </a:r>
            <a:r>
              <a:rPr lang="en-US" sz="3100" dirty="0" smtClean="0">
                <a:solidFill>
                  <a:prstClr val="black"/>
                </a:solidFill>
                <a:latin typeface="Calibri"/>
              </a:rPr>
              <a:t>title </a:t>
            </a:r>
            <a:r>
              <a:rPr lang="en-US" sz="3100" dirty="0">
                <a:solidFill>
                  <a:prstClr val="black"/>
                </a:solidFill>
                <a:latin typeface="Calibri"/>
              </a:rPr>
              <a:t>of </a:t>
            </a:r>
            <a:r>
              <a:rPr lang="en-US" sz="3100" dirty="0" smtClean="0">
                <a:solidFill>
                  <a:prstClr val="black"/>
                </a:solidFill>
                <a:latin typeface="Calibri"/>
              </a:rPr>
              <a:t>educational project</a:t>
            </a:r>
            <a:endParaRPr lang="en-US" sz="3100" dirty="0">
              <a:solidFill>
                <a:prstClr val="black"/>
              </a:solidFill>
              <a:latin typeface="Calibri"/>
            </a:endParaRPr>
          </a:p>
        </p:txBody>
      </p:sp>
      <p:sp>
        <p:nvSpPr>
          <p:cNvPr id="5" name="TextBox 4"/>
          <p:cNvSpPr txBox="1"/>
          <p:nvPr/>
        </p:nvSpPr>
        <p:spPr>
          <a:xfrm>
            <a:off x="206375" y="238126"/>
            <a:ext cx="698500" cy="573220"/>
          </a:xfrm>
          <a:prstGeom prst="rect">
            <a:avLst/>
          </a:prstGeom>
          <a:noFill/>
        </p:spPr>
        <p:txBody>
          <a:bodyPr wrap="square" lIns="19038" tIns="9518" rIns="19038" bIns="9518" rtlCol="0">
            <a:spAutoFit/>
          </a:bodyPr>
          <a:lstStyle/>
          <a:p>
            <a:pPr defTabSz="913816" fontAlgn="auto">
              <a:spcBef>
                <a:spcPts val="0"/>
              </a:spcBef>
              <a:spcAft>
                <a:spcPts val="0"/>
              </a:spcAft>
            </a:pPr>
            <a:r>
              <a:rPr lang="en-US" dirty="0" smtClean="0">
                <a:solidFill>
                  <a:prstClr val="black"/>
                </a:solidFill>
                <a:latin typeface="Calibri"/>
              </a:rPr>
              <a:t>Logo Here</a:t>
            </a:r>
            <a:endParaRPr lang="en-US" dirty="0">
              <a:solidFill>
                <a:prstClr val="black"/>
              </a:solidFill>
              <a:latin typeface="Calibri"/>
            </a:endParaRPr>
          </a:p>
        </p:txBody>
      </p:sp>
      <p:sp>
        <p:nvSpPr>
          <p:cNvPr id="6" name="TextBox 5"/>
          <p:cNvSpPr txBox="1"/>
          <p:nvPr/>
        </p:nvSpPr>
        <p:spPr>
          <a:xfrm>
            <a:off x="8128000" y="285751"/>
            <a:ext cx="698500" cy="573220"/>
          </a:xfrm>
          <a:prstGeom prst="rect">
            <a:avLst/>
          </a:prstGeom>
          <a:noFill/>
        </p:spPr>
        <p:txBody>
          <a:bodyPr wrap="square" lIns="19038" tIns="9518" rIns="19038" bIns="9518" rtlCol="0">
            <a:spAutoFit/>
          </a:bodyPr>
          <a:lstStyle/>
          <a:p>
            <a:pPr defTabSz="913816" fontAlgn="auto">
              <a:spcBef>
                <a:spcPts val="0"/>
              </a:spcBef>
              <a:spcAft>
                <a:spcPts val="0"/>
              </a:spcAft>
            </a:pPr>
            <a:r>
              <a:rPr lang="en-US" dirty="0" smtClean="0">
                <a:solidFill>
                  <a:prstClr val="black"/>
                </a:solidFill>
                <a:latin typeface="Calibri"/>
              </a:rPr>
              <a:t>Logo Here</a:t>
            </a:r>
            <a:endParaRPr lang="en-US" dirty="0">
              <a:solidFill>
                <a:prstClr val="black"/>
              </a:solidFill>
              <a:latin typeface="Calibri"/>
            </a:endParaRPr>
          </a:p>
        </p:txBody>
      </p:sp>
      <p:sp>
        <p:nvSpPr>
          <p:cNvPr id="7" name="TextBox 6"/>
          <p:cNvSpPr txBox="1"/>
          <p:nvPr/>
        </p:nvSpPr>
        <p:spPr>
          <a:xfrm>
            <a:off x="2317750" y="746128"/>
            <a:ext cx="4413250" cy="665559"/>
          </a:xfrm>
          <a:prstGeom prst="rect">
            <a:avLst/>
          </a:prstGeom>
          <a:noFill/>
        </p:spPr>
        <p:txBody>
          <a:bodyPr wrap="square" lIns="19038" tIns="9518" rIns="19038" bIns="9518" rtlCol="0">
            <a:spAutoFit/>
          </a:bodyPr>
          <a:lstStyle/>
          <a:p>
            <a:pPr defTabSz="913816" fontAlgn="auto">
              <a:spcBef>
                <a:spcPts val="0"/>
              </a:spcBef>
              <a:spcAft>
                <a:spcPts val="0"/>
              </a:spcAft>
            </a:pPr>
            <a:r>
              <a:rPr lang="en-US" sz="1400" dirty="0">
                <a:solidFill>
                  <a:prstClr val="black"/>
                </a:solidFill>
                <a:latin typeface="Calibri"/>
              </a:rPr>
              <a:t>Name</a:t>
            </a:r>
            <a:br>
              <a:rPr lang="en-US" sz="1400" dirty="0">
                <a:solidFill>
                  <a:prstClr val="black"/>
                </a:solidFill>
                <a:latin typeface="Calibri"/>
              </a:rPr>
            </a:br>
            <a:r>
              <a:rPr lang="en-US" sz="1400" dirty="0">
                <a:solidFill>
                  <a:prstClr val="black"/>
                </a:solidFill>
                <a:latin typeface="Calibri"/>
              </a:rPr>
              <a:t>More names</a:t>
            </a:r>
          </a:p>
          <a:p>
            <a:pPr defTabSz="913816" fontAlgn="auto">
              <a:spcBef>
                <a:spcPts val="0"/>
              </a:spcBef>
              <a:spcAft>
                <a:spcPts val="0"/>
              </a:spcAft>
            </a:pPr>
            <a:r>
              <a:rPr lang="en-US" sz="1400" i="1" dirty="0">
                <a:solidFill>
                  <a:prstClr val="black"/>
                </a:solidFill>
                <a:latin typeface="Calibri"/>
              </a:rPr>
              <a:t>Affiliations</a:t>
            </a:r>
          </a:p>
        </p:txBody>
      </p:sp>
      <p:sp>
        <p:nvSpPr>
          <p:cNvPr id="8" name="TextBox 7"/>
          <p:cNvSpPr txBox="1"/>
          <p:nvPr/>
        </p:nvSpPr>
        <p:spPr>
          <a:xfrm>
            <a:off x="2611437" y="1676400"/>
            <a:ext cx="3921125" cy="1219550"/>
          </a:xfrm>
          <a:prstGeom prst="rect">
            <a:avLst/>
          </a:prstGeom>
          <a:noFill/>
        </p:spPr>
        <p:txBody>
          <a:bodyPr wrap="square" lIns="19038" tIns="9518" rIns="19038" bIns="9518" rtlCol="0">
            <a:spAutoFit/>
          </a:bodyPr>
          <a:lstStyle/>
          <a:p>
            <a:pPr defTabSz="913816" fontAlgn="auto">
              <a:spcBef>
                <a:spcPts val="0"/>
              </a:spcBef>
              <a:spcAft>
                <a:spcPts val="0"/>
              </a:spcAft>
            </a:pPr>
            <a:r>
              <a:rPr lang="en-US" dirty="0" smtClean="0">
                <a:solidFill>
                  <a:prstClr val="black"/>
                </a:solidFill>
                <a:latin typeface="Calibri"/>
              </a:rPr>
              <a:t>Objective</a:t>
            </a:r>
            <a:endParaRPr lang="en-US" sz="1400" dirty="0" smtClean="0">
              <a:solidFill>
                <a:prstClr val="black"/>
              </a:solidFill>
              <a:latin typeface="Calibri"/>
            </a:endParaRPr>
          </a:p>
          <a:p>
            <a:pPr algn="l" defTabSz="913816" fontAlgn="auto">
              <a:spcBef>
                <a:spcPts val="0"/>
              </a:spcBef>
              <a:spcAft>
                <a:spcPts val="0"/>
              </a:spcAft>
            </a:pPr>
            <a:r>
              <a:rPr lang="en-US" sz="1000" dirty="0" smtClean="0">
                <a:solidFill>
                  <a:prstClr val="black"/>
                </a:solidFill>
                <a:latin typeface="Calibri"/>
              </a:rPr>
              <a:t>State </a:t>
            </a:r>
            <a:r>
              <a:rPr lang="en-US" sz="1000" dirty="0">
                <a:solidFill>
                  <a:prstClr val="black"/>
                </a:solidFill>
                <a:latin typeface="Calibri"/>
              </a:rPr>
              <a:t>the main purpose of the project. Exactly what are you doing? What are you trying to prove? REMEMBER TO CHANGE THE FONT SIZES TO ~32 for </a:t>
            </a:r>
            <a:r>
              <a:rPr lang="en-US" sz="1000" dirty="0" smtClean="0">
                <a:solidFill>
                  <a:prstClr val="black"/>
                </a:solidFill>
                <a:latin typeface="Calibri"/>
              </a:rPr>
              <a:t>a regular 3 </a:t>
            </a:r>
            <a:r>
              <a:rPr lang="en-US" sz="1000" dirty="0" err="1" smtClean="0">
                <a:solidFill>
                  <a:prstClr val="black"/>
                </a:solidFill>
                <a:latin typeface="Calibri"/>
              </a:rPr>
              <a:t>ft</a:t>
            </a:r>
            <a:r>
              <a:rPr lang="en-US" sz="1000" dirty="0" smtClean="0">
                <a:solidFill>
                  <a:prstClr val="black"/>
                </a:solidFill>
                <a:latin typeface="Calibri"/>
              </a:rPr>
              <a:t> by 5 </a:t>
            </a:r>
            <a:r>
              <a:rPr lang="en-US" sz="1000" dirty="0" err="1" smtClean="0">
                <a:solidFill>
                  <a:prstClr val="black"/>
                </a:solidFill>
                <a:latin typeface="Calibri"/>
              </a:rPr>
              <a:t>ft</a:t>
            </a:r>
            <a:r>
              <a:rPr lang="en-US" sz="1000" dirty="0" smtClean="0">
                <a:solidFill>
                  <a:prstClr val="black"/>
                </a:solidFill>
                <a:latin typeface="Calibri"/>
              </a:rPr>
              <a:t> printed poster. For this section, I recommend beginning with something like </a:t>
            </a:r>
          </a:p>
          <a:p>
            <a:pPr defTabSz="913816" fontAlgn="auto">
              <a:spcBef>
                <a:spcPts val="0"/>
              </a:spcBef>
              <a:spcAft>
                <a:spcPts val="0"/>
              </a:spcAft>
            </a:pPr>
            <a:r>
              <a:rPr lang="en-US" sz="1000" dirty="0" smtClean="0">
                <a:solidFill>
                  <a:prstClr val="black"/>
                </a:solidFill>
                <a:latin typeface="Calibri"/>
              </a:rPr>
              <a:t>“To teach a class of </a:t>
            </a:r>
            <a:r>
              <a:rPr lang="en-US" sz="1000" dirty="0" err="1" smtClean="0">
                <a:solidFill>
                  <a:prstClr val="black"/>
                </a:solidFill>
                <a:latin typeface="Calibri"/>
              </a:rPr>
              <a:t>eigth</a:t>
            </a:r>
            <a:r>
              <a:rPr lang="en-US" sz="1000" dirty="0" smtClean="0">
                <a:solidFill>
                  <a:prstClr val="black"/>
                </a:solidFill>
                <a:latin typeface="Calibri"/>
              </a:rPr>
              <a:t> graders the basics of X using Y method or module.”</a:t>
            </a:r>
            <a:endParaRPr lang="en-US" sz="1000" dirty="0">
              <a:solidFill>
                <a:prstClr val="black"/>
              </a:solidFill>
              <a:latin typeface="Calibri"/>
            </a:endParaRPr>
          </a:p>
        </p:txBody>
      </p:sp>
      <p:sp>
        <p:nvSpPr>
          <p:cNvPr id="9" name="TextBox 8"/>
          <p:cNvSpPr txBox="1"/>
          <p:nvPr/>
        </p:nvSpPr>
        <p:spPr>
          <a:xfrm>
            <a:off x="134937" y="1035298"/>
            <a:ext cx="2159000" cy="1327272"/>
          </a:xfrm>
          <a:prstGeom prst="rect">
            <a:avLst/>
          </a:prstGeom>
          <a:noFill/>
        </p:spPr>
        <p:txBody>
          <a:bodyPr wrap="square" lIns="19038" tIns="9518" rIns="19038" bIns="9518" rtlCol="0">
            <a:spAutoFit/>
          </a:bodyPr>
          <a:lstStyle/>
          <a:p>
            <a:pPr defTabSz="913816" fontAlgn="auto">
              <a:spcBef>
                <a:spcPts val="0"/>
              </a:spcBef>
              <a:spcAft>
                <a:spcPts val="0"/>
              </a:spcAft>
            </a:pPr>
            <a:r>
              <a:rPr lang="en-US" sz="1500" dirty="0" smtClean="0">
                <a:solidFill>
                  <a:prstClr val="black"/>
                </a:solidFill>
                <a:latin typeface="Calibri"/>
              </a:rPr>
              <a:t>Introduction/background</a:t>
            </a:r>
            <a:endParaRPr lang="en-US" sz="1500" dirty="0">
              <a:solidFill>
                <a:prstClr val="black"/>
              </a:solidFill>
              <a:latin typeface="Calibri"/>
            </a:endParaRPr>
          </a:p>
          <a:p>
            <a:pPr algn="l" defTabSz="913816" fontAlgn="auto">
              <a:spcBef>
                <a:spcPts val="0"/>
              </a:spcBef>
              <a:spcAft>
                <a:spcPts val="0"/>
              </a:spcAft>
            </a:pPr>
            <a:r>
              <a:rPr lang="en-US" sz="1000" dirty="0">
                <a:solidFill>
                  <a:prstClr val="black"/>
                </a:solidFill>
                <a:latin typeface="Calibri"/>
              </a:rPr>
              <a:t>Get the reader interested in why this project is necessary. </a:t>
            </a:r>
            <a:endParaRPr lang="en-US" sz="1000" dirty="0" smtClean="0">
              <a:solidFill>
                <a:prstClr val="black"/>
              </a:solidFill>
              <a:latin typeface="Calibri"/>
            </a:endParaRPr>
          </a:p>
          <a:p>
            <a:pPr marL="171450" indent="-114300" algn="l" defTabSz="913816" fontAlgn="auto">
              <a:spcBef>
                <a:spcPts val="0"/>
              </a:spcBef>
              <a:spcAft>
                <a:spcPts val="0"/>
              </a:spcAft>
              <a:buFont typeface="Arial" panose="020B0604020202020204" pitchFamily="34" charset="0"/>
              <a:buChar char="•"/>
            </a:pPr>
            <a:r>
              <a:rPr lang="en-US" sz="1000" dirty="0" smtClean="0">
                <a:solidFill>
                  <a:prstClr val="black"/>
                </a:solidFill>
                <a:latin typeface="Calibri"/>
              </a:rPr>
              <a:t>Explain </a:t>
            </a:r>
            <a:r>
              <a:rPr lang="en-US" sz="1000" dirty="0">
                <a:solidFill>
                  <a:prstClr val="black"/>
                </a:solidFill>
                <a:latin typeface="Calibri"/>
              </a:rPr>
              <a:t>what the reader needs to know in order to understand the project.</a:t>
            </a:r>
          </a:p>
          <a:p>
            <a:pPr marL="169863" indent="-112713" algn="l" defTabSz="913816" fontAlgn="auto">
              <a:spcBef>
                <a:spcPts val="0"/>
              </a:spcBef>
              <a:spcAft>
                <a:spcPts val="0"/>
              </a:spcAft>
              <a:buFont typeface="Arial" pitchFamily="34" charset="0"/>
              <a:buChar char="•"/>
            </a:pPr>
            <a:r>
              <a:rPr lang="en-US" sz="1000" dirty="0" smtClean="0">
                <a:solidFill>
                  <a:prstClr val="black"/>
                </a:solidFill>
                <a:latin typeface="Calibri"/>
              </a:rPr>
              <a:t>Be </a:t>
            </a:r>
            <a:r>
              <a:rPr lang="en-US" sz="1000" dirty="0">
                <a:solidFill>
                  <a:prstClr val="black"/>
                </a:solidFill>
                <a:latin typeface="Calibri"/>
              </a:rPr>
              <a:t>sure to use lots of bullets (Wilson 2008</a:t>
            </a:r>
            <a:r>
              <a:rPr lang="en-US" sz="1000" dirty="0" smtClean="0">
                <a:solidFill>
                  <a:prstClr val="black"/>
                </a:solidFill>
                <a:latin typeface="Calibri"/>
              </a:rPr>
              <a:t>).</a:t>
            </a:r>
            <a:endParaRPr lang="en-US" sz="1000" dirty="0">
              <a:solidFill>
                <a:prstClr val="black"/>
              </a:solidFill>
              <a:latin typeface="Calibri"/>
            </a:endParaRPr>
          </a:p>
        </p:txBody>
      </p:sp>
      <p:sp>
        <p:nvSpPr>
          <p:cNvPr id="16" name="TextBox 15"/>
          <p:cNvSpPr txBox="1"/>
          <p:nvPr/>
        </p:nvSpPr>
        <p:spPr>
          <a:xfrm>
            <a:off x="6551612" y="1214186"/>
            <a:ext cx="2317750" cy="1373439"/>
          </a:xfrm>
          <a:prstGeom prst="rect">
            <a:avLst/>
          </a:prstGeom>
          <a:noFill/>
        </p:spPr>
        <p:txBody>
          <a:bodyPr wrap="square" lIns="19038" tIns="9518" rIns="19038" bIns="9518" rtlCol="0">
            <a:spAutoFit/>
          </a:bodyPr>
          <a:lstStyle/>
          <a:p>
            <a:pPr algn="l" defTabSz="913816" fontAlgn="auto">
              <a:spcBef>
                <a:spcPts val="0"/>
              </a:spcBef>
              <a:spcAft>
                <a:spcPts val="0"/>
              </a:spcAft>
            </a:pPr>
            <a:r>
              <a:rPr lang="en-US" dirty="0" smtClean="0">
                <a:solidFill>
                  <a:prstClr val="black"/>
                </a:solidFill>
                <a:latin typeface="Calibri"/>
              </a:rPr>
              <a:t>Results</a:t>
            </a:r>
          </a:p>
          <a:p>
            <a:pPr algn="l" defTabSz="913816" fontAlgn="auto">
              <a:spcBef>
                <a:spcPts val="0"/>
              </a:spcBef>
              <a:spcAft>
                <a:spcPts val="0"/>
              </a:spcAft>
            </a:pPr>
            <a:r>
              <a:rPr lang="en-US" sz="1000" dirty="0" smtClean="0">
                <a:solidFill>
                  <a:prstClr val="black"/>
                </a:solidFill>
                <a:latin typeface="Calibri"/>
              </a:rPr>
              <a:t>Results for an educational project explain one or more of the following:</a:t>
            </a:r>
          </a:p>
          <a:p>
            <a:pPr marL="171450" indent="-171450" algn="l" defTabSz="913816" fontAlgn="auto">
              <a:spcBef>
                <a:spcPts val="0"/>
              </a:spcBef>
              <a:spcAft>
                <a:spcPts val="0"/>
              </a:spcAft>
              <a:buFont typeface="Arial" panose="020B0604020202020204" pitchFamily="34" charset="0"/>
              <a:buChar char="•"/>
            </a:pPr>
            <a:r>
              <a:rPr lang="en-US" sz="1000" dirty="0" smtClean="0">
                <a:solidFill>
                  <a:prstClr val="black"/>
                </a:solidFill>
                <a:latin typeface="Calibri"/>
              </a:rPr>
              <a:t>How well the module reached your intended goal.</a:t>
            </a:r>
          </a:p>
          <a:p>
            <a:pPr marL="171450" indent="-171450" algn="l" defTabSz="913816" fontAlgn="auto">
              <a:spcBef>
                <a:spcPts val="0"/>
              </a:spcBef>
              <a:spcAft>
                <a:spcPts val="0"/>
              </a:spcAft>
              <a:buFont typeface="Arial" panose="020B0604020202020204" pitchFamily="34" charset="0"/>
              <a:buChar char="•"/>
            </a:pPr>
            <a:r>
              <a:rPr lang="en-US" sz="1000" dirty="0" smtClean="0">
                <a:solidFill>
                  <a:prstClr val="black"/>
                </a:solidFill>
                <a:latin typeface="Calibri"/>
              </a:rPr>
              <a:t>How well the students learned the material. </a:t>
            </a:r>
          </a:p>
          <a:p>
            <a:pPr marL="171450" indent="-171450" algn="l" defTabSz="913816" fontAlgn="auto">
              <a:spcBef>
                <a:spcPts val="0"/>
              </a:spcBef>
              <a:spcAft>
                <a:spcPts val="0"/>
              </a:spcAft>
              <a:buFont typeface="Arial" panose="020B0604020202020204" pitchFamily="34" charset="0"/>
              <a:buChar char="•"/>
            </a:pPr>
            <a:endParaRPr lang="en-US" sz="1000" dirty="0">
              <a:solidFill>
                <a:prstClr val="black"/>
              </a:solidFill>
              <a:latin typeface="Calibri"/>
            </a:endParaRPr>
          </a:p>
        </p:txBody>
      </p:sp>
      <p:sp>
        <p:nvSpPr>
          <p:cNvPr id="18" name="TextBox 17"/>
          <p:cNvSpPr txBox="1"/>
          <p:nvPr/>
        </p:nvSpPr>
        <p:spPr>
          <a:xfrm>
            <a:off x="6556375" y="2587625"/>
            <a:ext cx="2333625" cy="1333500"/>
          </a:xfrm>
          <a:prstGeom prst="rect">
            <a:avLst/>
          </a:prstGeom>
          <a:noFill/>
          <a:ln>
            <a:solidFill>
              <a:schemeClr val="tx1"/>
            </a:solidFill>
          </a:ln>
        </p:spPr>
        <p:txBody>
          <a:bodyPr wrap="square" lIns="19038" tIns="9518" rIns="19038" bIns="9518" rtlCol="0" anchor="ctr" anchorCtr="0">
            <a:noAutofit/>
          </a:bodyPr>
          <a:lstStyle/>
          <a:p>
            <a:pPr defTabSz="913816" fontAlgn="auto">
              <a:spcBef>
                <a:spcPts val="0"/>
              </a:spcBef>
              <a:spcAft>
                <a:spcPts val="0"/>
              </a:spcAft>
            </a:pPr>
            <a:r>
              <a:rPr lang="en-US" dirty="0" smtClean="0">
                <a:solidFill>
                  <a:prstClr val="black"/>
                </a:solidFill>
                <a:latin typeface="Calibri"/>
              </a:rPr>
              <a:t>Figure demonstrating results</a:t>
            </a:r>
          </a:p>
          <a:p>
            <a:pPr defTabSz="913816" fontAlgn="auto">
              <a:spcBef>
                <a:spcPts val="0"/>
              </a:spcBef>
              <a:spcAft>
                <a:spcPts val="0"/>
              </a:spcAft>
            </a:pPr>
            <a:r>
              <a:rPr lang="en-US" sz="800" dirty="0" smtClean="0">
                <a:solidFill>
                  <a:prstClr val="black"/>
                </a:solidFill>
                <a:latin typeface="Calibri"/>
              </a:rPr>
              <a:t>Include a graph, picture, table, or some other method for </a:t>
            </a:r>
            <a:r>
              <a:rPr lang="en-US" sz="800" dirty="0" err="1" smtClean="0">
                <a:solidFill>
                  <a:prstClr val="black"/>
                </a:solidFill>
                <a:latin typeface="Calibri"/>
              </a:rPr>
              <a:t>figurally</a:t>
            </a:r>
            <a:r>
              <a:rPr lang="en-US" sz="800" dirty="0" smtClean="0">
                <a:solidFill>
                  <a:prstClr val="black"/>
                </a:solidFill>
                <a:latin typeface="Calibri"/>
              </a:rPr>
              <a:t> representing how well your project worked.</a:t>
            </a:r>
            <a:endParaRPr lang="en-US" sz="800" dirty="0">
              <a:solidFill>
                <a:prstClr val="black"/>
              </a:solidFill>
              <a:latin typeface="Calibri"/>
            </a:endParaRPr>
          </a:p>
        </p:txBody>
      </p:sp>
      <p:sp>
        <p:nvSpPr>
          <p:cNvPr id="20" name="TextBox 19"/>
          <p:cNvSpPr txBox="1"/>
          <p:nvPr/>
        </p:nvSpPr>
        <p:spPr>
          <a:xfrm>
            <a:off x="5714737" y="5962256"/>
            <a:ext cx="3000375" cy="896385"/>
          </a:xfrm>
          <a:prstGeom prst="rect">
            <a:avLst/>
          </a:prstGeom>
          <a:noFill/>
        </p:spPr>
        <p:txBody>
          <a:bodyPr wrap="square" lIns="19038" tIns="9518" rIns="19038" bIns="9518" rtlCol="0">
            <a:spAutoFit/>
          </a:bodyPr>
          <a:lstStyle/>
          <a:p>
            <a:pPr algn="l" defTabSz="913816" fontAlgn="auto">
              <a:spcBef>
                <a:spcPts val="0"/>
              </a:spcBef>
              <a:spcAft>
                <a:spcPts val="0"/>
              </a:spcAft>
            </a:pPr>
            <a:r>
              <a:rPr lang="en-US" sz="1200" dirty="0">
                <a:solidFill>
                  <a:prstClr val="black"/>
                </a:solidFill>
                <a:latin typeface="Calibri"/>
              </a:rPr>
              <a:t>Literature </a:t>
            </a:r>
            <a:r>
              <a:rPr lang="en-US" sz="1200" dirty="0" smtClean="0">
                <a:solidFill>
                  <a:prstClr val="black"/>
                </a:solidFill>
                <a:latin typeface="Calibri"/>
              </a:rPr>
              <a:t>cited</a:t>
            </a:r>
            <a:endParaRPr lang="en-US" sz="1200" dirty="0">
              <a:solidFill>
                <a:prstClr val="black"/>
              </a:solidFill>
              <a:latin typeface="Calibri"/>
            </a:endParaRPr>
          </a:p>
          <a:p>
            <a:pPr algn="l" defTabSz="913816" fontAlgn="auto">
              <a:spcBef>
                <a:spcPts val="0"/>
              </a:spcBef>
              <a:spcAft>
                <a:spcPts val="0"/>
              </a:spcAft>
            </a:pPr>
            <a:r>
              <a:rPr lang="en-US" sz="1000" dirty="0">
                <a:solidFill>
                  <a:prstClr val="black"/>
                </a:solidFill>
                <a:latin typeface="Calibri"/>
              </a:rPr>
              <a:t>Use numbering, APA, or MLA citations</a:t>
            </a:r>
            <a:r>
              <a:rPr lang="en-US" sz="1000" dirty="0" smtClean="0">
                <a:solidFill>
                  <a:prstClr val="black"/>
                </a:solidFill>
                <a:latin typeface="Calibri"/>
              </a:rPr>
              <a:t>. Remember that if you take anything from a source (pictures, tables, information), you should ALWAYS CITE IT. </a:t>
            </a:r>
            <a:endParaRPr lang="en-US" sz="1000" dirty="0">
              <a:solidFill>
                <a:prstClr val="black"/>
              </a:solidFill>
              <a:latin typeface="Calibri"/>
            </a:endParaRPr>
          </a:p>
          <a:p>
            <a:pPr algn="l" defTabSz="913816" fontAlgn="auto">
              <a:spcBef>
                <a:spcPts val="0"/>
              </a:spcBef>
              <a:spcAft>
                <a:spcPts val="0"/>
              </a:spcAft>
            </a:pPr>
            <a:endParaRPr lang="en-US" sz="1500" dirty="0">
              <a:solidFill>
                <a:prstClr val="black"/>
              </a:solidFill>
              <a:latin typeface="Calibri"/>
            </a:endParaRPr>
          </a:p>
        </p:txBody>
      </p:sp>
      <p:sp>
        <p:nvSpPr>
          <p:cNvPr id="26" name="TextBox 25"/>
          <p:cNvSpPr txBox="1"/>
          <p:nvPr/>
        </p:nvSpPr>
        <p:spPr>
          <a:xfrm>
            <a:off x="6445250" y="4038600"/>
            <a:ext cx="2540000" cy="1865881"/>
          </a:xfrm>
          <a:prstGeom prst="rect">
            <a:avLst/>
          </a:prstGeom>
          <a:noFill/>
        </p:spPr>
        <p:txBody>
          <a:bodyPr wrap="square" lIns="19038" tIns="9518" rIns="19038" bIns="9518" rtlCol="0">
            <a:spAutoFit/>
          </a:bodyPr>
          <a:lstStyle/>
          <a:p>
            <a:pPr defTabSz="913816" fontAlgn="auto">
              <a:spcBef>
                <a:spcPts val="0"/>
              </a:spcBef>
              <a:spcAft>
                <a:spcPts val="0"/>
              </a:spcAft>
            </a:pPr>
            <a:r>
              <a:rPr lang="en-US" sz="1500" dirty="0" smtClean="0">
                <a:solidFill>
                  <a:prstClr val="black"/>
                </a:solidFill>
                <a:latin typeface="Calibri"/>
              </a:rPr>
              <a:t>Conclusions (or Recommendations)</a:t>
            </a:r>
            <a:endParaRPr lang="en-US" sz="1500" dirty="0">
              <a:solidFill>
                <a:prstClr val="black"/>
              </a:solidFill>
              <a:latin typeface="Calibri"/>
            </a:endParaRPr>
          </a:p>
          <a:p>
            <a:pPr algn="l" defTabSz="913816" fontAlgn="auto">
              <a:spcBef>
                <a:spcPts val="0"/>
              </a:spcBef>
              <a:spcAft>
                <a:spcPts val="0"/>
              </a:spcAft>
            </a:pPr>
            <a:r>
              <a:rPr lang="en-US" sz="1000" dirty="0">
                <a:solidFill>
                  <a:prstClr val="black"/>
                </a:solidFill>
                <a:latin typeface="Calibri"/>
              </a:rPr>
              <a:t>Go into further </a:t>
            </a:r>
            <a:r>
              <a:rPr lang="en-US" sz="1000" dirty="0" smtClean="0">
                <a:solidFill>
                  <a:prstClr val="black"/>
                </a:solidFill>
                <a:latin typeface="Calibri"/>
              </a:rPr>
              <a:t>recommendations. For instance, you may recommend one or more of the following:</a:t>
            </a:r>
            <a:endParaRPr lang="en-US" sz="1000" dirty="0">
              <a:solidFill>
                <a:prstClr val="black"/>
              </a:solidFill>
              <a:latin typeface="Calibri"/>
            </a:endParaRPr>
          </a:p>
          <a:p>
            <a:pPr marL="180462" indent="-80315" algn="l" defTabSz="913816" fontAlgn="auto">
              <a:spcBef>
                <a:spcPts val="0"/>
              </a:spcBef>
              <a:spcAft>
                <a:spcPts val="0"/>
              </a:spcAft>
              <a:buFont typeface="Arial" pitchFamily="34" charset="0"/>
              <a:buChar char="•"/>
            </a:pPr>
            <a:r>
              <a:rPr lang="en-US" sz="1000" dirty="0">
                <a:solidFill>
                  <a:prstClr val="black"/>
                </a:solidFill>
                <a:latin typeface="Calibri"/>
              </a:rPr>
              <a:t>I</a:t>
            </a:r>
            <a:r>
              <a:rPr lang="en-US" sz="1000" dirty="0" smtClean="0">
                <a:solidFill>
                  <a:prstClr val="black"/>
                </a:solidFill>
                <a:latin typeface="Calibri"/>
              </a:rPr>
              <a:t>mprovements to the teaching model.</a:t>
            </a:r>
            <a:endParaRPr lang="en-US" sz="1000" dirty="0">
              <a:solidFill>
                <a:prstClr val="black"/>
              </a:solidFill>
              <a:latin typeface="Calibri"/>
            </a:endParaRPr>
          </a:p>
          <a:p>
            <a:pPr marL="180462" indent="-80315" algn="l" defTabSz="913816" fontAlgn="auto">
              <a:spcBef>
                <a:spcPts val="0"/>
              </a:spcBef>
              <a:spcAft>
                <a:spcPts val="0"/>
              </a:spcAft>
              <a:buFont typeface="Arial" pitchFamily="34" charset="0"/>
              <a:buChar char="•"/>
            </a:pPr>
            <a:r>
              <a:rPr lang="en-US" sz="1000" dirty="0" smtClean="0">
                <a:solidFill>
                  <a:prstClr val="black"/>
                </a:solidFill>
                <a:latin typeface="Calibri"/>
              </a:rPr>
              <a:t>How to assess the students’ learning.</a:t>
            </a:r>
          </a:p>
          <a:p>
            <a:pPr marL="180462" indent="-80315" algn="l" defTabSz="913816" fontAlgn="auto">
              <a:spcBef>
                <a:spcPts val="0"/>
              </a:spcBef>
              <a:spcAft>
                <a:spcPts val="0"/>
              </a:spcAft>
              <a:buFont typeface="Arial" pitchFamily="34" charset="0"/>
              <a:buChar char="•"/>
            </a:pPr>
            <a:r>
              <a:rPr lang="en-US" sz="1000" dirty="0" smtClean="0">
                <a:solidFill>
                  <a:prstClr val="black"/>
                </a:solidFill>
                <a:latin typeface="Calibri"/>
              </a:rPr>
              <a:t>How this module can be incorporated into a larger curriculum. </a:t>
            </a:r>
          </a:p>
          <a:p>
            <a:pPr marL="180462" indent="-80315" algn="l" defTabSz="913816" fontAlgn="auto">
              <a:spcBef>
                <a:spcPts val="0"/>
              </a:spcBef>
              <a:spcAft>
                <a:spcPts val="0"/>
              </a:spcAft>
              <a:buFont typeface="Arial" pitchFamily="34" charset="0"/>
              <a:buChar char="•"/>
            </a:pPr>
            <a:r>
              <a:rPr lang="en-US" sz="1000" dirty="0">
                <a:solidFill>
                  <a:prstClr val="black"/>
                </a:solidFill>
                <a:latin typeface="Calibri"/>
              </a:rPr>
              <a:t>H</a:t>
            </a:r>
            <a:r>
              <a:rPr lang="en-US" sz="1000" dirty="0" smtClean="0">
                <a:solidFill>
                  <a:prstClr val="black"/>
                </a:solidFill>
                <a:latin typeface="Calibri"/>
              </a:rPr>
              <a:t>ow to distribute this teaching module so that other teachers may use it.</a:t>
            </a:r>
            <a:endParaRPr lang="en-US" sz="1000" dirty="0">
              <a:solidFill>
                <a:prstClr val="black"/>
              </a:solidFill>
              <a:latin typeface="Calibri"/>
            </a:endParaRPr>
          </a:p>
        </p:txBody>
      </p:sp>
      <p:sp>
        <p:nvSpPr>
          <p:cNvPr id="21" name="TextBox 20"/>
          <p:cNvSpPr txBox="1"/>
          <p:nvPr/>
        </p:nvSpPr>
        <p:spPr>
          <a:xfrm>
            <a:off x="379554" y="2570432"/>
            <a:ext cx="2143125" cy="952892"/>
          </a:xfrm>
          <a:prstGeom prst="rect">
            <a:avLst/>
          </a:prstGeom>
          <a:noFill/>
          <a:ln>
            <a:solidFill>
              <a:schemeClr val="tx1"/>
            </a:solidFill>
          </a:ln>
        </p:spPr>
        <p:txBody>
          <a:bodyPr wrap="square" lIns="19038" tIns="9518" rIns="19038" bIns="9518" rtlCol="0" anchor="ctr" anchorCtr="0">
            <a:noAutofit/>
          </a:bodyPr>
          <a:lstStyle/>
          <a:p>
            <a:pPr defTabSz="913816" fontAlgn="auto">
              <a:spcBef>
                <a:spcPts val="0"/>
              </a:spcBef>
              <a:spcAft>
                <a:spcPts val="0"/>
              </a:spcAft>
            </a:pPr>
            <a:r>
              <a:rPr lang="en-US" dirty="0" smtClean="0">
                <a:solidFill>
                  <a:prstClr val="black"/>
                </a:solidFill>
                <a:latin typeface="Calibri"/>
              </a:rPr>
              <a:t>Table or figure</a:t>
            </a:r>
          </a:p>
          <a:p>
            <a:pPr defTabSz="913816" fontAlgn="auto">
              <a:spcBef>
                <a:spcPts val="0"/>
              </a:spcBef>
              <a:spcAft>
                <a:spcPts val="0"/>
              </a:spcAft>
            </a:pPr>
            <a:r>
              <a:rPr lang="en-US" sz="800" dirty="0" smtClean="0">
                <a:solidFill>
                  <a:prstClr val="black"/>
                </a:solidFill>
                <a:latin typeface="Calibri"/>
              </a:rPr>
              <a:t>Include a figure that helps explain the background of the project, why the project is necessary. Be sure to include labels on all figures.</a:t>
            </a:r>
            <a:endParaRPr lang="en-US" sz="800" dirty="0">
              <a:solidFill>
                <a:prstClr val="black"/>
              </a:solidFill>
              <a:latin typeface="Calibri"/>
            </a:endParaRPr>
          </a:p>
        </p:txBody>
      </p:sp>
      <p:sp>
        <p:nvSpPr>
          <p:cNvPr id="23" name="TextBox 22"/>
          <p:cNvSpPr txBox="1"/>
          <p:nvPr/>
        </p:nvSpPr>
        <p:spPr>
          <a:xfrm>
            <a:off x="5296959" y="609600"/>
            <a:ext cx="2704041" cy="634775"/>
          </a:xfrm>
          <a:prstGeom prst="rect">
            <a:avLst/>
          </a:prstGeom>
          <a:gradFill>
            <a:gsLst>
              <a:gs pos="0">
                <a:schemeClr val="accent1">
                  <a:tint val="66000"/>
                  <a:satMod val="160000"/>
                </a:schemeClr>
              </a:gs>
              <a:gs pos="0">
                <a:schemeClr val="accent1">
                  <a:tint val="44500"/>
                  <a:satMod val="160000"/>
                </a:schemeClr>
              </a:gs>
              <a:gs pos="100000">
                <a:schemeClr val="accent1">
                  <a:tint val="23500"/>
                  <a:satMod val="160000"/>
                </a:schemeClr>
              </a:gs>
            </a:gsLst>
            <a:lin ang="5400000" scaled="0"/>
          </a:gradFill>
          <a:effectLst>
            <a:outerShdw blurRad="50800" dist="38100" dir="2700000" algn="tl" rotWithShape="0">
              <a:schemeClr val="tx1">
                <a:alpha val="40000"/>
              </a:schemeClr>
            </a:outerShdw>
          </a:effectLst>
        </p:spPr>
        <p:txBody>
          <a:bodyPr wrap="square" lIns="19038" tIns="9518" rIns="19038" bIns="9518" rtlCol="0">
            <a:spAutoFit/>
          </a:bodyPr>
          <a:lstStyle/>
          <a:p>
            <a:pPr algn="l" defTabSz="913816" fontAlgn="auto">
              <a:spcBef>
                <a:spcPts val="0"/>
              </a:spcBef>
              <a:spcAft>
                <a:spcPts val="0"/>
              </a:spcAft>
            </a:pPr>
            <a:r>
              <a:rPr lang="en-US" sz="800" dirty="0" smtClean="0">
                <a:solidFill>
                  <a:prstClr val="black"/>
                </a:solidFill>
                <a:latin typeface="Calibri"/>
              </a:rPr>
              <a:t>Titles for project like this one often include a gerund at the beginning.</a:t>
            </a:r>
          </a:p>
          <a:p>
            <a:pPr marL="171450" indent="-171450" algn="l" defTabSz="913816" fontAlgn="auto">
              <a:spcBef>
                <a:spcPts val="0"/>
              </a:spcBef>
              <a:spcAft>
                <a:spcPts val="0"/>
              </a:spcAft>
              <a:buFont typeface="Arial" panose="020B0604020202020204" pitchFamily="34" charset="0"/>
              <a:buChar char="•"/>
            </a:pPr>
            <a:r>
              <a:rPr lang="en-US" sz="800" dirty="0" smtClean="0">
                <a:solidFill>
                  <a:prstClr val="black"/>
                </a:solidFill>
                <a:latin typeface="Calibri"/>
              </a:rPr>
              <a:t>“Teaching high school students to...”</a:t>
            </a:r>
            <a:endParaRPr lang="en-US" sz="800" dirty="0">
              <a:solidFill>
                <a:prstClr val="black"/>
              </a:solidFill>
              <a:latin typeface="Calibri"/>
            </a:endParaRPr>
          </a:p>
          <a:p>
            <a:pPr marL="171450" indent="-171450" algn="l" defTabSz="913816" fontAlgn="auto">
              <a:spcBef>
                <a:spcPts val="0"/>
              </a:spcBef>
              <a:spcAft>
                <a:spcPts val="0"/>
              </a:spcAft>
              <a:buFont typeface="Arial" panose="020B0604020202020204" pitchFamily="34" charset="0"/>
              <a:buChar char="•"/>
            </a:pPr>
            <a:r>
              <a:rPr lang="en-US" sz="800" dirty="0" smtClean="0">
                <a:solidFill>
                  <a:prstClr val="black"/>
                </a:solidFill>
                <a:latin typeface="Calibri"/>
              </a:rPr>
              <a:t>“Using X method to teach junior high students...”</a:t>
            </a:r>
          </a:p>
          <a:p>
            <a:pPr marL="171450" indent="-171450" algn="l" defTabSz="913816" fontAlgn="auto">
              <a:spcBef>
                <a:spcPts val="0"/>
              </a:spcBef>
              <a:spcAft>
                <a:spcPts val="0"/>
              </a:spcAft>
              <a:buFont typeface="Arial" panose="020B0604020202020204" pitchFamily="34" charset="0"/>
              <a:buChar char="•"/>
            </a:pPr>
            <a:r>
              <a:rPr lang="en-US" sz="800" dirty="0" smtClean="0">
                <a:solidFill>
                  <a:prstClr val="black"/>
                </a:solidFill>
                <a:latin typeface="Calibri"/>
              </a:rPr>
              <a:t>“A new method for teaching X to junior high students.”</a:t>
            </a:r>
          </a:p>
        </p:txBody>
      </p:sp>
      <p:cxnSp>
        <p:nvCxnSpPr>
          <p:cNvPr id="32" name="Straight Arrow Connector 31"/>
          <p:cNvCxnSpPr/>
          <p:nvPr/>
        </p:nvCxnSpPr>
        <p:spPr>
          <a:xfrm flipH="1">
            <a:off x="5079749" y="4420036"/>
            <a:ext cx="8480" cy="35284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2844800" y="2874168"/>
            <a:ext cx="3127664" cy="1940719"/>
            <a:chOff x="1749136" y="1828800"/>
            <a:chExt cx="5645728" cy="3881438"/>
          </a:xfrm>
        </p:grpSpPr>
        <p:pic>
          <p:nvPicPr>
            <p:cNvPr id="30" name="Picture 3" descr="F:\IMG_142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64" t="8484" r="11363" b="11515"/>
            <a:stretch/>
          </p:blipFill>
          <p:spPr bwMode="auto">
            <a:xfrm>
              <a:off x="1749136" y="1828800"/>
              <a:ext cx="5645728" cy="3881438"/>
            </a:xfrm>
            <a:prstGeom prst="rect">
              <a:avLst/>
            </a:prstGeom>
            <a:noFill/>
            <a:ln w="15875">
              <a:solidFill>
                <a:schemeClr val="tx1"/>
              </a:solidFill>
            </a:ln>
            <a:extLst>
              <a:ext uri="{909E8E84-426E-40DD-AFC4-6F175D3DCCD1}">
                <a14:hiddenFill xmlns:a14="http://schemas.microsoft.com/office/drawing/2010/main">
                  <a:solidFill>
                    <a:srgbClr val="FFFFFF"/>
                  </a:solidFill>
                </a14:hiddenFill>
              </a:ext>
            </a:extLst>
          </p:spPr>
        </p:pic>
        <p:cxnSp>
          <p:nvCxnSpPr>
            <p:cNvPr id="31" name="Straight Arrow Connector 30"/>
            <p:cNvCxnSpPr>
              <a:stCxn id="41" idx="3"/>
            </p:cNvCxnSpPr>
            <p:nvPr/>
          </p:nvCxnSpPr>
          <p:spPr>
            <a:xfrm>
              <a:off x="3429000" y="2156210"/>
              <a:ext cx="1219200" cy="2"/>
            </a:xfrm>
            <a:prstGeom prst="straightConnector1">
              <a:avLst/>
            </a:prstGeom>
            <a:ln w="50800" cap="flat">
              <a:solidFill>
                <a:schemeClr val="bg1">
                  <a:lumMod val="95000"/>
                </a:schemeClr>
              </a:solidFill>
              <a:miter lim="800000"/>
              <a:tailEnd type="arrow"/>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783032" y="2209800"/>
              <a:ext cx="1026968" cy="914400"/>
            </a:xfrm>
            <a:prstGeom prst="straightConnector1">
              <a:avLst/>
            </a:prstGeom>
            <a:ln w="50800" cap="flat">
              <a:solidFill>
                <a:schemeClr val="bg1">
                  <a:lumMod val="95000"/>
                </a:schemeClr>
              </a:solidFill>
              <a:miter lim="800000"/>
              <a:tailEnd type="arrow"/>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2895600" y="3124201"/>
              <a:ext cx="1524000" cy="1066799"/>
            </a:xfrm>
            <a:prstGeom prst="straightConnector1">
              <a:avLst/>
            </a:prstGeom>
            <a:ln w="50800" cap="flat">
              <a:solidFill>
                <a:schemeClr val="bg1">
                  <a:lumMod val="95000"/>
                </a:schemeClr>
              </a:solidFill>
              <a:miter lim="800000"/>
              <a:tailEnd type="arrow"/>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4800600" y="4267200"/>
              <a:ext cx="685800" cy="914400"/>
            </a:xfrm>
            <a:prstGeom prst="straightConnector1">
              <a:avLst/>
            </a:prstGeom>
            <a:ln w="50800" cap="flat">
              <a:solidFill>
                <a:schemeClr val="bg1">
                  <a:lumMod val="95000"/>
                </a:schemeClr>
              </a:solidFill>
              <a:miter lim="800000"/>
              <a:tailEnd type="arrow"/>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4724400" y="2667001"/>
              <a:ext cx="914400" cy="2514599"/>
            </a:xfrm>
            <a:prstGeom prst="straightConnector1">
              <a:avLst/>
            </a:prstGeom>
            <a:ln w="50800" cap="flat">
              <a:solidFill>
                <a:schemeClr val="bg1">
                  <a:lumMod val="95000"/>
                </a:schemeClr>
              </a:solidFill>
              <a:miter lim="800000"/>
              <a:tailEnd type="arrow"/>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489613" y="5105400"/>
              <a:ext cx="1905001" cy="461664"/>
            </a:xfrm>
            <a:prstGeom prst="rect">
              <a:avLst/>
            </a:prstGeom>
            <a:solidFill>
              <a:schemeClr val="bg1"/>
            </a:solidFill>
            <a:ln w="3175">
              <a:solidFill>
                <a:schemeClr val="tx1"/>
              </a:solidFill>
            </a:ln>
          </p:spPr>
          <p:txBody>
            <a:bodyPr wrap="square" rtlCol="0">
              <a:spAutoFit/>
            </a:bodyPr>
            <a:lstStyle/>
            <a:p>
              <a:r>
                <a:rPr lang="en-US" sz="900" dirty="0" smtClean="0"/>
                <a:t>Copper wires</a:t>
              </a:r>
              <a:endParaRPr lang="en-US" sz="900" dirty="0"/>
            </a:p>
          </p:txBody>
        </p:sp>
        <p:cxnSp>
          <p:nvCxnSpPr>
            <p:cNvPr id="38" name="Straight Arrow Connector 37"/>
            <p:cNvCxnSpPr/>
            <p:nvPr/>
          </p:nvCxnSpPr>
          <p:spPr>
            <a:xfrm>
              <a:off x="6629400" y="2514600"/>
              <a:ext cx="228600" cy="1254919"/>
            </a:xfrm>
            <a:prstGeom prst="straightConnector1">
              <a:avLst/>
            </a:prstGeom>
            <a:ln w="50800" cap="flat">
              <a:solidFill>
                <a:schemeClr val="bg1">
                  <a:lumMod val="95000"/>
                </a:schemeClr>
              </a:solidFill>
              <a:miter lim="800000"/>
              <a:tailEnd type="arrow"/>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977737" y="4138852"/>
              <a:ext cx="1451263" cy="461664"/>
            </a:xfrm>
            <a:prstGeom prst="rect">
              <a:avLst/>
            </a:prstGeom>
            <a:solidFill>
              <a:schemeClr val="bg1"/>
            </a:solidFill>
            <a:ln w="3175">
              <a:solidFill>
                <a:schemeClr val="tx1"/>
              </a:solidFill>
            </a:ln>
          </p:spPr>
          <p:txBody>
            <a:bodyPr wrap="square" rtlCol="0">
              <a:spAutoFit/>
            </a:bodyPr>
            <a:lstStyle/>
            <a:p>
              <a:r>
                <a:rPr lang="en-US" sz="900" dirty="0" smtClean="0"/>
                <a:t>Magnet</a:t>
              </a:r>
              <a:endParaRPr lang="en-US" sz="1050" dirty="0"/>
            </a:p>
          </p:txBody>
        </p:sp>
        <p:sp>
          <p:nvSpPr>
            <p:cNvPr id="40" name="TextBox 39"/>
            <p:cNvSpPr txBox="1"/>
            <p:nvPr/>
          </p:nvSpPr>
          <p:spPr>
            <a:xfrm>
              <a:off x="5744286" y="2209800"/>
              <a:ext cx="1482015" cy="461664"/>
            </a:xfrm>
            <a:prstGeom prst="rect">
              <a:avLst/>
            </a:prstGeom>
            <a:solidFill>
              <a:schemeClr val="bg1"/>
            </a:solidFill>
            <a:ln w="3175">
              <a:solidFill>
                <a:schemeClr val="tx1"/>
              </a:solidFill>
            </a:ln>
          </p:spPr>
          <p:txBody>
            <a:bodyPr wrap="square" rtlCol="0">
              <a:spAutoFit/>
            </a:bodyPr>
            <a:lstStyle/>
            <a:p>
              <a:r>
                <a:rPr lang="en-US" sz="900" dirty="0" smtClean="0"/>
                <a:t>D battery</a:t>
              </a:r>
              <a:endParaRPr lang="en-US" sz="900" dirty="0"/>
            </a:p>
          </p:txBody>
        </p:sp>
        <p:sp>
          <p:nvSpPr>
            <p:cNvPr id="41" name="TextBox 40"/>
            <p:cNvSpPr txBox="1"/>
            <p:nvPr/>
          </p:nvSpPr>
          <p:spPr>
            <a:xfrm>
              <a:off x="1905000" y="1925378"/>
              <a:ext cx="1523999" cy="461664"/>
            </a:xfrm>
            <a:prstGeom prst="rect">
              <a:avLst/>
            </a:prstGeom>
            <a:solidFill>
              <a:schemeClr val="bg1"/>
            </a:solidFill>
            <a:ln w="3175">
              <a:solidFill>
                <a:schemeClr val="tx1"/>
              </a:solidFill>
            </a:ln>
          </p:spPr>
          <p:txBody>
            <a:bodyPr wrap="square" rtlCol="0">
              <a:spAutoFit/>
            </a:bodyPr>
            <a:lstStyle/>
            <a:p>
              <a:r>
                <a:rPr lang="en-US" sz="900" dirty="0" smtClean="0"/>
                <a:t>Paperclips</a:t>
              </a:r>
              <a:endParaRPr lang="en-US" dirty="0"/>
            </a:p>
          </p:txBody>
        </p:sp>
      </p:grpSp>
      <p:grpSp>
        <p:nvGrpSpPr>
          <p:cNvPr id="44" name="Group 43"/>
          <p:cNvGrpSpPr/>
          <p:nvPr/>
        </p:nvGrpSpPr>
        <p:grpSpPr>
          <a:xfrm>
            <a:off x="74589" y="4216318"/>
            <a:ext cx="4291314" cy="2505356"/>
            <a:chOff x="222121" y="1817929"/>
            <a:chExt cx="11983033" cy="4571689"/>
          </a:xfrm>
        </p:grpSpPr>
        <p:grpSp>
          <p:nvGrpSpPr>
            <p:cNvPr id="45" name="Group 44"/>
            <p:cNvGrpSpPr/>
            <p:nvPr/>
          </p:nvGrpSpPr>
          <p:grpSpPr>
            <a:xfrm>
              <a:off x="688384" y="2952165"/>
              <a:ext cx="11516770" cy="3437453"/>
              <a:chOff x="451575" y="2922487"/>
              <a:chExt cx="11516770" cy="3437453"/>
            </a:xfrm>
          </p:grpSpPr>
          <p:pic>
            <p:nvPicPr>
              <p:cNvPr id="49" name="Picture 4" descr="F:\IMG_141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778" t="10667" r="35778" b="45330"/>
              <a:stretch/>
            </p:blipFill>
            <p:spPr bwMode="auto">
              <a:xfrm>
                <a:off x="451575" y="2922487"/>
                <a:ext cx="1978441" cy="2611541"/>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50" name="Picture 2" descr="F:\IMG_141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001" t="19831" r="19229" b="14529"/>
              <a:stretch/>
            </p:blipFill>
            <p:spPr bwMode="auto">
              <a:xfrm>
                <a:off x="7681174" y="3377558"/>
                <a:ext cx="4287171" cy="2982382"/>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grpSp>
        <p:sp>
          <p:nvSpPr>
            <p:cNvPr id="46" name="TextBox 45"/>
            <p:cNvSpPr txBox="1"/>
            <p:nvPr/>
          </p:nvSpPr>
          <p:spPr>
            <a:xfrm>
              <a:off x="3161215" y="1901489"/>
              <a:ext cx="4700887" cy="3299519"/>
            </a:xfrm>
            <a:prstGeom prst="rect">
              <a:avLst/>
            </a:prstGeom>
            <a:noFill/>
          </p:spPr>
          <p:txBody>
            <a:bodyPr wrap="square" lIns="19038" tIns="9518" rIns="19038" bIns="9518" rtlCol="0">
              <a:spAutoFit/>
            </a:bodyPr>
            <a:lstStyle/>
            <a:p>
              <a:pPr algn="l" defTabSz="913816" fontAlgn="auto">
                <a:spcBef>
                  <a:spcPts val="0"/>
                </a:spcBef>
                <a:spcAft>
                  <a:spcPts val="0"/>
                </a:spcAft>
              </a:pPr>
              <a:r>
                <a:rPr lang="en-US" sz="900" dirty="0" smtClean="0">
                  <a:solidFill>
                    <a:prstClr val="black"/>
                  </a:solidFill>
                  <a:latin typeface="Calibri"/>
                </a:rPr>
                <a:t>The hands-on portion of the teaching module involved five parts:</a:t>
              </a:r>
            </a:p>
            <a:p>
              <a:pPr marL="171450" indent="-171450" algn="l" defTabSz="913816" fontAlgn="auto">
                <a:spcBef>
                  <a:spcPts val="0"/>
                </a:spcBef>
                <a:spcAft>
                  <a:spcPts val="0"/>
                </a:spcAft>
                <a:buFont typeface="Arial" panose="020B0604020202020204" pitchFamily="34" charset="0"/>
                <a:buChar char="•"/>
              </a:pPr>
              <a:r>
                <a:rPr lang="en-US" sz="900" dirty="0" smtClean="0">
                  <a:solidFill>
                    <a:prstClr val="black"/>
                  </a:solidFill>
                  <a:latin typeface="Calibri"/>
                </a:rPr>
                <a:t>Demonstrating of how a DC motor works</a:t>
              </a:r>
            </a:p>
            <a:p>
              <a:pPr marL="171450" indent="-171450" algn="l" defTabSz="913816" fontAlgn="auto">
                <a:spcBef>
                  <a:spcPts val="0"/>
                </a:spcBef>
                <a:spcAft>
                  <a:spcPts val="0"/>
                </a:spcAft>
                <a:buFont typeface="Arial" panose="020B0604020202020204" pitchFamily="34" charset="0"/>
                <a:buChar char="•"/>
              </a:pPr>
              <a:r>
                <a:rPr lang="en-US" sz="900" dirty="0" smtClean="0">
                  <a:solidFill>
                    <a:prstClr val="black"/>
                  </a:solidFill>
                  <a:latin typeface="Calibri"/>
                </a:rPr>
                <a:t>Showing students how to build their own version of the DC motor</a:t>
              </a:r>
            </a:p>
            <a:p>
              <a:pPr marL="171450" indent="-171450" algn="l" defTabSz="913816" fontAlgn="auto">
                <a:spcBef>
                  <a:spcPts val="0"/>
                </a:spcBef>
                <a:spcAft>
                  <a:spcPts val="0"/>
                </a:spcAft>
                <a:buFont typeface="Arial" panose="020B0604020202020204" pitchFamily="34" charset="0"/>
                <a:buChar char="•"/>
              </a:pPr>
              <a:r>
                <a:rPr lang="en-US" sz="900" dirty="0" smtClean="0">
                  <a:solidFill>
                    <a:prstClr val="black"/>
                  </a:solidFill>
                  <a:latin typeface="Calibri"/>
                </a:rPr>
                <a:t>Providing all students with their own bag of materials</a:t>
              </a:r>
            </a:p>
            <a:p>
              <a:pPr marL="171450" indent="-171450" algn="l" defTabSz="913816" fontAlgn="auto">
                <a:spcBef>
                  <a:spcPts val="0"/>
                </a:spcBef>
                <a:spcAft>
                  <a:spcPts val="0"/>
                </a:spcAft>
                <a:buFont typeface="Arial" panose="020B0604020202020204" pitchFamily="34" charset="0"/>
                <a:buChar char="•"/>
              </a:pPr>
              <a:r>
                <a:rPr lang="en-US" sz="900" dirty="0" smtClean="0">
                  <a:solidFill>
                    <a:prstClr val="black"/>
                  </a:solidFill>
                  <a:latin typeface="Calibri"/>
                </a:rPr>
                <a:t>Guiding students through creating their own DC motors</a:t>
              </a:r>
            </a:p>
            <a:p>
              <a:pPr marL="171450" indent="-171450" algn="l" defTabSz="913816" fontAlgn="auto">
                <a:spcBef>
                  <a:spcPts val="0"/>
                </a:spcBef>
                <a:spcAft>
                  <a:spcPts val="0"/>
                </a:spcAft>
                <a:buFont typeface="Arial" panose="020B0604020202020204" pitchFamily="34" charset="0"/>
                <a:buChar char="•"/>
              </a:pPr>
              <a:r>
                <a:rPr lang="en-US" sz="900" dirty="0" smtClean="0">
                  <a:solidFill>
                    <a:prstClr val="black"/>
                  </a:solidFill>
                  <a:latin typeface="Calibri"/>
                </a:rPr>
                <a:t>Troubleshooting problems</a:t>
              </a:r>
              <a:endParaRPr lang="en-US" sz="900" dirty="0">
                <a:solidFill>
                  <a:prstClr val="black"/>
                </a:solidFill>
                <a:latin typeface="Calibri"/>
              </a:endParaRPr>
            </a:p>
          </p:txBody>
        </p:sp>
        <p:sp>
          <p:nvSpPr>
            <p:cNvPr id="47" name="TextBox 46"/>
            <p:cNvSpPr txBox="1"/>
            <p:nvPr/>
          </p:nvSpPr>
          <p:spPr>
            <a:xfrm>
              <a:off x="222121" y="1817929"/>
              <a:ext cx="2686483" cy="842430"/>
            </a:xfrm>
            <a:prstGeom prst="rect">
              <a:avLst/>
            </a:prstGeom>
            <a:solidFill>
              <a:schemeClr val="bg1"/>
            </a:solidFill>
            <a:ln w="3175">
              <a:solidFill>
                <a:schemeClr val="tx1"/>
              </a:solidFill>
            </a:ln>
          </p:spPr>
          <p:txBody>
            <a:bodyPr wrap="square" rtlCol="0">
              <a:spAutoFit/>
            </a:bodyPr>
            <a:lstStyle/>
            <a:p>
              <a:r>
                <a:rPr lang="en-US" sz="800" dirty="0" smtClean="0"/>
                <a:t>Demonstrating how the DC motor works</a:t>
              </a:r>
              <a:endParaRPr lang="en-US" sz="800" dirty="0"/>
            </a:p>
          </p:txBody>
        </p:sp>
        <p:sp>
          <p:nvSpPr>
            <p:cNvPr id="48" name="TextBox 47"/>
            <p:cNvSpPr txBox="1"/>
            <p:nvPr/>
          </p:nvSpPr>
          <p:spPr>
            <a:xfrm>
              <a:off x="4535105" y="5563705"/>
              <a:ext cx="5046088" cy="617782"/>
            </a:xfrm>
            <a:prstGeom prst="rect">
              <a:avLst/>
            </a:prstGeom>
            <a:solidFill>
              <a:schemeClr val="bg1"/>
            </a:solidFill>
            <a:ln w="3175">
              <a:solidFill>
                <a:schemeClr val="tx1"/>
              </a:solidFill>
            </a:ln>
          </p:spPr>
          <p:txBody>
            <a:bodyPr wrap="square" rtlCol="0">
              <a:spAutoFit/>
            </a:bodyPr>
            <a:lstStyle/>
            <a:p>
              <a:r>
                <a:rPr lang="en-US" sz="800" dirty="0" smtClean="0"/>
                <a:t>Showing students how to build and operate their own DC motor</a:t>
              </a:r>
              <a:endParaRPr lang="en-US" sz="800" dirty="0"/>
            </a:p>
          </p:txBody>
        </p:sp>
      </p:grpSp>
      <p:sp>
        <p:nvSpPr>
          <p:cNvPr id="51" name="TextBox 50"/>
          <p:cNvSpPr txBox="1"/>
          <p:nvPr/>
        </p:nvSpPr>
        <p:spPr>
          <a:xfrm>
            <a:off x="134937" y="3660309"/>
            <a:ext cx="2532063" cy="523220"/>
          </a:xfrm>
          <a:prstGeom prst="rect">
            <a:avLst/>
          </a:prstGeom>
          <a:noFill/>
        </p:spPr>
        <p:txBody>
          <a:bodyPr wrap="square" rtlCol="0">
            <a:spAutoFit/>
          </a:bodyPr>
          <a:lstStyle/>
          <a:p>
            <a:r>
              <a:rPr lang="en-US" spc="300" dirty="0" smtClean="0"/>
              <a:t>Methodology</a:t>
            </a:r>
            <a:endParaRPr lang="en-US" sz="2800" spc="300" dirty="0"/>
          </a:p>
        </p:txBody>
      </p:sp>
    </p:spTree>
    <p:extLst>
      <p:ext uri="{BB962C8B-B14F-4D97-AF65-F5344CB8AC3E}">
        <p14:creationId xmlns:p14="http://schemas.microsoft.com/office/powerpoint/2010/main" val="348439298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TextBox 6"/>
          <p:cNvSpPr txBox="1"/>
          <p:nvPr/>
        </p:nvSpPr>
        <p:spPr>
          <a:xfrm>
            <a:off x="5257800" y="3048002"/>
            <a:ext cx="3886200" cy="769441"/>
          </a:xfrm>
          <a:prstGeom prst="rect">
            <a:avLst/>
          </a:prstGeom>
          <a:noFill/>
        </p:spPr>
        <p:txBody>
          <a:bodyPr wrap="square" lIns="91410" tIns="45706" rIns="91410" bIns="45706" rtlCol="0">
            <a:spAutoFit/>
          </a:bodyPr>
          <a:lstStyle/>
          <a:p>
            <a:r>
              <a:rPr lang="en-US" sz="4400" dirty="0"/>
              <a:t>Questions?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467"/>
            <a:ext cx="5756564" cy="6858000"/>
          </a:xfrm>
          <a:prstGeom prst="rect">
            <a:avLst/>
          </a:prstGeo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5800" y="1600200"/>
            <a:ext cx="7772400" cy="4530725"/>
          </a:xfrm>
        </p:spPr>
        <p:txBody>
          <a:bodyPr/>
          <a:lstStyle/>
          <a:p>
            <a:pPr marL="0" indent="0" algn="ctr">
              <a:buNone/>
            </a:pPr>
            <a:r>
              <a:rPr lang="en-US" sz="13800" dirty="0"/>
              <a:t>Titles</a:t>
            </a:r>
          </a:p>
        </p:txBody>
      </p:sp>
    </p:spTree>
    <p:extLst>
      <p:ext uri="{BB962C8B-B14F-4D97-AF65-F5344CB8AC3E}">
        <p14:creationId xmlns:p14="http://schemas.microsoft.com/office/powerpoint/2010/main" val="280850749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371600" y="1981200"/>
            <a:ext cx="6400800" cy="4225925"/>
          </a:xfrm>
        </p:spPr>
        <p:txBody>
          <a:bodyPr/>
          <a:lstStyle/>
          <a:p>
            <a:pPr marL="0" indent="0">
              <a:buNone/>
            </a:pPr>
            <a:r>
              <a:rPr lang="en-US" sz="3600" dirty="0"/>
              <a:t>Quadrature </a:t>
            </a:r>
            <a:r>
              <a:rPr lang="en-US" sz="3600" dirty="0" smtClean="0"/>
              <a:t>encoder </a:t>
            </a:r>
            <a:r>
              <a:rPr lang="en-US" sz="3600" dirty="0"/>
              <a:t>for </a:t>
            </a:r>
            <a:r>
              <a:rPr lang="en-US" sz="3600" dirty="0" smtClean="0"/>
              <a:t>drilling rig draw works</a:t>
            </a:r>
            <a:endParaRPr lang="en-US" sz="3600" dirty="0"/>
          </a:p>
        </p:txBody>
      </p:sp>
    </p:spTree>
    <p:extLst>
      <p:ext uri="{BB962C8B-B14F-4D97-AF65-F5344CB8AC3E}">
        <p14:creationId xmlns:p14="http://schemas.microsoft.com/office/powerpoint/2010/main" val="4421706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TextBox 4"/>
          <p:cNvSpPr txBox="1"/>
          <p:nvPr/>
        </p:nvSpPr>
        <p:spPr>
          <a:xfrm>
            <a:off x="3886200" y="5715000"/>
            <a:ext cx="4648200" cy="261610"/>
          </a:xfrm>
          <a:prstGeom prst="rect">
            <a:avLst/>
          </a:prstGeom>
          <a:noFill/>
        </p:spPr>
        <p:txBody>
          <a:bodyPr wrap="square" lIns="91410" tIns="45706" rIns="91410" bIns="45706" rtlCol="0">
            <a:spAutoFit/>
          </a:bodyPr>
          <a:lstStyle/>
          <a:p>
            <a:r>
              <a:rPr lang="en-US" sz="1100" dirty="0">
                <a:solidFill>
                  <a:srgbClr val="FFFFFF"/>
                </a:solidFill>
              </a:rPr>
              <a:t>From http://www.swarthmore.edu/NatSci/cpurrin1/posteradvice.htm</a:t>
            </a:r>
          </a:p>
        </p:txBody>
      </p:sp>
      <p:pic>
        <p:nvPicPr>
          <p:cNvPr id="136194" name="Picture 2" descr="Orlando, FL - ASCO 2009 Annual Meeting: Poster sessions at the American Society for Clinical Oncology Annual Meeting here today, Saturday May 30, 2009. Over 25,000  physicians, researchers and healthcare professionals from over 100 countries are attending the meeting which is being held at the Orange County Convention center and features the latest cancer  research in the areas of basic and clinical science. Date: Saturday May 30, 2009 Photo by © ASCO/Scott Morgan 2009 Technical Questions: todd@toddbuchanan.com; Phone: 612-226-51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467"/>
            <a:ext cx="10361396" cy="69097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029200" y="6324600"/>
            <a:ext cx="4648200" cy="430887"/>
          </a:xfrm>
          <a:prstGeom prst="rect">
            <a:avLst/>
          </a:prstGeom>
          <a:noFill/>
        </p:spPr>
        <p:txBody>
          <a:bodyPr wrap="square" lIns="91410" tIns="45706" rIns="91410" bIns="45706" rtlCol="0">
            <a:spAutoFit/>
          </a:bodyPr>
          <a:lstStyle/>
          <a:p>
            <a:r>
              <a:rPr lang="en-US" sz="1100" dirty="0">
                <a:solidFill>
                  <a:srgbClr val="FFFFFF"/>
                </a:solidFill>
              </a:rPr>
              <a:t>http://photos.asco.org/ASCO-Public/2009-ASCO-Annual-Meeting/ASCO-Slide-Show/i-tTkTcVD/A</a:t>
            </a:r>
          </a:p>
        </p:txBody>
      </p:sp>
    </p:spTree>
    <p:extLst>
      <p:ext uri="{BB962C8B-B14F-4D97-AF65-F5344CB8AC3E}">
        <p14:creationId xmlns:p14="http://schemas.microsoft.com/office/powerpoint/2010/main" val="290070527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371600" y="1981200"/>
            <a:ext cx="6400800" cy="4225925"/>
          </a:xfrm>
        </p:spPr>
        <p:txBody>
          <a:bodyPr/>
          <a:lstStyle/>
          <a:p>
            <a:pPr marL="0" indent="0">
              <a:buNone/>
            </a:pPr>
            <a:r>
              <a:rPr lang="en-US" sz="3600" dirty="0"/>
              <a:t>Live from the OR…It’s Operation C-Section!</a:t>
            </a:r>
          </a:p>
        </p:txBody>
      </p:sp>
    </p:spTree>
    <p:extLst>
      <p:ext uri="{BB962C8B-B14F-4D97-AF65-F5344CB8AC3E}">
        <p14:creationId xmlns:p14="http://schemas.microsoft.com/office/powerpoint/2010/main" val="292152083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371600" y="1981200"/>
            <a:ext cx="6400800" cy="4225925"/>
          </a:xfrm>
        </p:spPr>
        <p:txBody>
          <a:bodyPr/>
          <a:lstStyle/>
          <a:p>
            <a:pPr marL="0" indent="0">
              <a:buNone/>
            </a:pPr>
            <a:r>
              <a:rPr lang="en-US" sz="3600" dirty="0"/>
              <a:t>Reflected l</a:t>
            </a:r>
            <a:r>
              <a:rPr lang="en-US" sz="3600" dirty="0" smtClean="0"/>
              <a:t>ight curves </a:t>
            </a:r>
            <a:r>
              <a:rPr lang="en-US" sz="3600" dirty="0"/>
              <a:t>of </a:t>
            </a:r>
            <a:r>
              <a:rPr lang="en-US" sz="3600" dirty="0" smtClean="0"/>
              <a:t>extrasolar planets</a:t>
            </a:r>
            <a:endParaRPr lang="en-US" sz="3600" dirty="0"/>
          </a:p>
        </p:txBody>
      </p:sp>
    </p:spTree>
    <p:extLst>
      <p:ext uri="{BB962C8B-B14F-4D97-AF65-F5344CB8AC3E}">
        <p14:creationId xmlns:p14="http://schemas.microsoft.com/office/powerpoint/2010/main" val="408847167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371600" y="1981200"/>
            <a:ext cx="6400800" cy="4225925"/>
          </a:xfrm>
        </p:spPr>
        <p:txBody>
          <a:bodyPr/>
          <a:lstStyle/>
          <a:p>
            <a:pPr marL="0" indent="0">
              <a:buNone/>
            </a:pPr>
            <a:r>
              <a:rPr lang="en-US" sz="3600" dirty="0"/>
              <a:t>Assessment of </a:t>
            </a:r>
            <a:r>
              <a:rPr lang="en-US" sz="3600" dirty="0" smtClean="0"/>
              <a:t>reading habits among engineering students </a:t>
            </a:r>
            <a:r>
              <a:rPr lang="en-US" sz="3600" dirty="0"/>
              <a:t>and </a:t>
            </a:r>
            <a:r>
              <a:rPr lang="en-US" sz="3600" dirty="0" smtClean="0"/>
              <a:t>strategies </a:t>
            </a:r>
            <a:r>
              <a:rPr lang="en-US" sz="3600" dirty="0"/>
              <a:t>for </a:t>
            </a:r>
            <a:r>
              <a:rPr lang="en-US" sz="3600" dirty="0" smtClean="0"/>
              <a:t>enhancing reading skills</a:t>
            </a:r>
            <a:endParaRPr lang="en-US" sz="3600" dirty="0"/>
          </a:p>
        </p:txBody>
      </p:sp>
    </p:spTree>
    <p:extLst>
      <p:ext uri="{BB962C8B-B14F-4D97-AF65-F5344CB8AC3E}">
        <p14:creationId xmlns:p14="http://schemas.microsoft.com/office/powerpoint/2010/main" val="349046591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371600"/>
            <a:ext cx="8229600" cy="3763902"/>
          </a:xfrm>
        </p:spPr>
        <p:txBody>
          <a:bodyPr/>
          <a:lstStyle/>
          <a:p>
            <a:pPr marL="0" indent="0">
              <a:buNone/>
            </a:pPr>
            <a:r>
              <a:rPr lang="en-US" dirty="0" smtClean="0"/>
              <a:t>Designing a low-cost pollution prevention plan to pay off at the University of Houston</a:t>
            </a:r>
          </a:p>
          <a:p>
            <a:pPr marL="0" indent="0">
              <a:buNone/>
            </a:pPr>
            <a:endParaRPr lang="en-US" dirty="0"/>
          </a:p>
          <a:p>
            <a:pPr marL="0" indent="0">
              <a:buNone/>
            </a:pPr>
            <a:endParaRPr lang="en-US" dirty="0" smtClean="0"/>
          </a:p>
          <a:p>
            <a:pPr marL="0" indent="0">
              <a:buNone/>
            </a:pPr>
            <a:endParaRPr lang="en-US" dirty="0" smtClean="0"/>
          </a:p>
          <a:p>
            <a:pPr marL="0" indent="0">
              <a:buNone/>
            </a:pPr>
            <a:r>
              <a:rPr lang="en-US" dirty="0" smtClean="0"/>
              <a:t>Using facial symmetry to handle pose variation in real-world 3D face recognition</a:t>
            </a:r>
            <a:endParaRPr lang="en-US" dirty="0"/>
          </a:p>
        </p:txBody>
      </p:sp>
      <p:sp>
        <p:nvSpPr>
          <p:cNvPr id="4" name="Title 3"/>
          <p:cNvSpPr>
            <a:spLocks noGrp="1"/>
          </p:cNvSpPr>
          <p:nvPr>
            <p:ph type="title"/>
          </p:nvPr>
        </p:nvSpPr>
        <p:spPr/>
        <p:txBody>
          <a:bodyPr/>
          <a:lstStyle/>
          <a:p>
            <a:endParaRPr lang="en-US"/>
          </a:p>
        </p:txBody>
      </p:sp>
      <p:sp>
        <p:nvSpPr>
          <p:cNvPr id="5" name="TextBox 4"/>
          <p:cNvSpPr txBox="1"/>
          <p:nvPr/>
        </p:nvSpPr>
        <p:spPr>
          <a:xfrm>
            <a:off x="5181600" y="2971800"/>
            <a:ext cx="3962400" cy="584775"/>
          </a:xfrm>
          <a:prstGeom prst="rect">
            <a:avLst/>
          </a:prstGeom>
          <a:noFill/>
        </p:spPr>
        <p:txBody>
          <a:bodyPr wrap="square" rtlCol="0">
            <a:spAutoFit/>
          </a:bodyPr>
          <a:lstStyle/>
          <a:p>
            <a:pPr algn="l"/>
            <a:r>
              <a:rPr lang="en-US" sz="1600" dirty="0" err="1"/>
              <a:t>Yurika</a:t>
            </a:r>
            <a:r>
              <a:rPr lang="en-US" sz="1600" dirty="0"/>
              <a:t> Diaz </a:t>
            </a:r>
            <a:r>
              <a:rPr lang="en-US" sz="1600" dirty="0" err="1"/>
              <a:t>Bialowas</a:t>
            </a:r>
            <a:r>
              <a:rPr lang="en-US" sz="1600" dirty="0"/>
              <a:t>, Emmett C. Sullivan, and Robert D. Schneller</a:t>
            </a:r>
          </a:p>
        </p:txBody>
      </p:sp>
      <p:sp>
        <p:nvSpPr>
          <p:cNvPr id="6" name="TextBox 5"/>
          <p:cNvSpPr txBox="1"/>
          <p:nvPr/>
        </p:nvSpPr>
        <p:spPr>
          <a:xfrm>
            <a:off x="4038600" y="5638800"/>
            <a:ext cx="4876800" cy="338554"/>
          </a:xfrm>
          <a:prstGeom prst="rect">
            <a:avLst/>
          </a:prstGeom>
          <a:noFill/>
        </p:spPr>
        <p:txBody>
          <a:bodyPr wrap="square" rtlCol="0">
            <a:spAutoFit/>
          </a:bodyPr>
          <a:lstStyle/>
          <a:p>
            <a:r>
              <a:rPr lang="en-US" sz="1600" dirty="0" smtClean="0"/>
              <a:t>Georgios </a:t>
            </a:r>
            <a:r>
              <a:rPr lang="en-US" sz="1600" dirty="0" err="1" smtClean="0"/>
              <a:t>Passalis</a:t>
            </a:r>
            <a:r>
              <a:rPr lang="en-US" sz="1600" dirty="0" smtClean="0"/>
              <a:t>, et al. </a:t>
            </a:r>
            <a:endParaRPr lang="en-US" sz="1600" dirty="0"/>
          </a:p>
        </p:txBody>
      </p:sp>
    </p:spTree>
    <p:extLst>
      <p:ext uri="{BB962C8B-B14F-4D97-AF65-F5344CB8AC3E}">
        <p14:creationId xmlns:p14="http://schemas.microsoft.com/office/powerpoint/2010/main" val="50404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b="1" dirty="0"/>
              <a:t>Distribution and persistence </a:t>
            </a:r>
            <a:r>
              <a:rPr lang="en-US" dirty="0"/>
              <a:t>of Escherichia coli and Enterococci in </a:t>
            </a:r>
            <a:r>
              <a:rPr lang="en-US" dirty="0" smtClean="0"/>
              <a:t>stream bed </a:t>
            </a:r>
            <a:r>
              <a:rPr lang="en-US" dirty="0"/>
              <a:t>and bank sediments from two urban streams in Houston, </a:t>
            </a:r>
            <a:r>
              <a:rPr lang="en-US" dirty="0" smtClean="0"/>
              <a:t>TX</a:t>
            </a:r>
          </a:p>
          <a:p>
            <a:pPr marL="0" indent="0">
              <a:buNone/>
            </a:pPr>
            <a:endParaRPr lang="en-US" dirty="0"/>
          </a:p>
        </p:txBody>
      </p:sp>
      <p:sp>
        <p:nvSpPr>
          <p:cNvPr id="4" name="TextBox 3"/>
          <p:cNvSpPr txBox="1"/>
          <p:nvPr/>
        </p:nvSpPr>
        <p:spPr>
          <a:xfrm>
            <a:off x="5410200" y="3930011"/>
            <a:ext cx="3581400" cy="369332"/>
          </a:xfrm>
          <a:prstGeom prst="rect">
            <a:avLst/>
          </a:prstGeom>
          <a:noFill/>
        </p:spPr>
        <p:txBody>
          <a:bodyPr wrap="square" rtlCol="0">
            <a:spAutoFit/>
          </a:bodyPr>
          <a:lstStyle/>
          <a:p>
            <a:r>
              <a:rPr lang="en-US" dirty="0" smtClean="0"/>
              <a:t>Robin </a:t>
            </a:r>
            <a:r>
              <a:rPr lang="en-US" dirty="0" err="1" smtClean="0"/>
              <a:t>Brinkmeyer</a:t>
            </a:r>
            <a:r>
              <a:rPr lang="en-US" dirty="0" smtClean="0"/>
              <a:t>, et al. </a:t>
            </a:r>
            <a:endParaRPr lang="en-US" dirty="0"/>
          </a:p>
        </p:txBody>
      </p:sp>
    </p:spTree>
    <p:extLst>
      <p:ext uri="{BB962C8B-B14F-4D97-AF65-F5344CB8AC3E}">
        <p14:creationId xmlns:p14="http://schemas.microsoft.com/office/powerpoint/2010/main" val="222816274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891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24596755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5170" name="Picture 2" descr="Brown undergraduates present their summer research findings at a poster session in Sayles H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76"/>
            <a:ext cx="9448800" cy="68818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809067" y="6587923"/>
            <a:ext cx="4648200" cy="261610"/>
          </a:xfrm>
          <a:prstGeom prst="rect">
            <a:avLst/>
          </a:prstGeom>
          <a:noFill/>
        </p:spPr>
        <p:txBody>
          <a:bodyPr wrap="square" lIns="91410" tIns="45706" rIns="91410" bIns="45706" rtlCol="0">
            <a:spAutoFit/>
          </a:bodyPr>
          <a:lstStyle/>
          <a:p>
            <a:r>
              <a:rPr lang="en-US" sz="1100" dirty="0">
                <a:solidFill>
                  <a:srgbClr val="FFFFFF"/>
                </a:solidFill>
              </a:rPr>
              <a:t>http://today.brown.edu/node/10663</a:t>
            </a:r>
          </a:p>
        </p:txBody>
      </p:sp>
    </p:spTree>
    <p:extLst>
      <p:ext uri="{BB962C8B-B14F-4D97-AF65-F5344CB8AC3E}">
        <p14:creationId xmlns:p14="http://schemas.microsoft.com/office/powerpoint/2010/main" val="3369339359"/>
      </p:ext>
    </p:extLst>
  </p:cSld>
  <p:clrMapOvr>
    <a:masterClrMapping/>
  </p:clrMapOvr>
  <p:timing>
    <p:tnLst>
      <p:par>
        <p:cTn id="1" dur="indefinite" restart="never" nodeType="tmRoot"/>
      </p:par>
    </p:tnLst>
  </p:timing>
</p:sld>
</file>

<file path=ppt/theme/_rels/them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635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635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5_Office Theme">
  <a:themeElements>
    <a:clrScheme name="Custom 2">
      <a:dk1>
        <a:srgbClr val="FFFFFF"/>
      </a:dk1>
      <a:lt1>
        <a:srgbClr val="000000"/>
      </a:lt1>
      <a:dk2>
        <a:srgbClr val="FFFFFF"/>
      </a:dk2>
      <a:lt2>
        <a:srgbClr val="000000"/>
      </a:lt2>
      <a:accent1>
        <a:srgbClr val="FF0000"/>
      </a:accent1>
      <a:accent2>
        <a:srgbClr val="FFC000"/>
      </a:accent2>
      <a:accent3>
        <a:srgbClr val="FFFF00"/>
      </a:accent3>
      <a:accent4>
        <a:srgbClr val="92D050"/>
      </a:accent4>
      <a:accent5>
        <a:srgbClr val="00B0F0"/>
      </a:accent5>
      <a:accent6>
        <a:srgbClr val="7030A0"/>
      </a:accent6>
      <a:hlink>
        <a:srgbClr val="FFFFFF"/>
      </a:hlink>
      <a:folHlink>
        <a:srgbClr val="FFFF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241300">
          <a:solidFill>
            <a:schemeClr val="tx1"/>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anchor="t" compatLnSpc="1"/>
      <a:lstStyle>
        <a:defPPr marL="0" marR="0" indent="0" algn="l" defTabSz="4389438" rtl="0" eaLnBrk="1" fontAlgn="base" latinLnBrk="0" hangingPunct="1">
          <a:lnSpc>
            <a:spcPct val="100000"/>
          </a:lnSpc>
          <a:spcBef>
            <a:spcPct val="0"/>
          </a:spcBef>
          <a:spcAft>
            <a:spcPct val="0"/>
          </a:spcAft>
          <a:buNone/>
          <a:tabLst/>
          <a:defRPr kumimoji="0" lang="en-US" sz="8600" b="0" i="0" u="none" strike="noStrike" baseline="0">
            <a:solidFill>
              <a:schemeClr val="tx1">
                <a:alpha val="100000"/>
              </a:schemeClr>
            </a:solidFill>
            <a:effectLst/>
            <a:latin typeface="Arial"/>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anchor="t" compatLnSpc="1"/>
      <a:lstStyle>
        <a:defPPr marL="0" marR="0" indent="0" algn="l" defTabSz="4389438" rtl="0" eaLnBrk="1" fontAlgn="base" latinLnBrk="0" hangingPunct="1">
          <a:lnSpc>
            <a:spcPct val="100000"/>
          </a:lnSpc>
          <a:spcBef>
            <a:spcPct val="0"/>
          </a:spcBef>
          <a:spcAft>
            <a:spcPct val="0"/>
          </a:spcAft>
          <a:buNone/>
          <a:tabLst/>
          <a:defRPr kumimoji="0" lang="en-US" sz="8600" b="0" i="0" u="none" strike="noStrike" baseline="0">
            <a:solidFill>
              <a:schemeClr val="tx1">
                <a:alpha val="100000"/>
              </a:schemeClr>
            </a:solidFill>
            <a:effectLst/>
            <a:latin typeface="Arial"/>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4389438" rtl="0" eaLnBrk="1" fontAlgn="base" latinLnBrk="0" hangingPunct="1">
          <a:lnSpc>
            <a:spcPct val="100000"/>
          </a:lnSpc>
          <a:spcBef>
            <a:spcPct val="0"/>
          </a:spcBef>
          <a:spcAft>
            <a:spcPct val="0"/>
          </a:spcAft>
          <a:buClrTx/>
          <a:buSzTx/>
          <a:buFontTx/>
          <a:buNone/>
          <a:tabLst/>
          <a:defRPr kumimoji="0" lang="en-US" sz="86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4389438" rtl="0" eaLnBrk="1" fontAlgn="base" latinLnBrk="0" hangingPunct="1">
          <a:lnSpc>
            <a:spcPct val="100000"/>
          </a:lnSpc>
          <a:spcBef>
            <a:spcPct val="0"/>
          </a:spcBef>
          <a:spcAft>
            <a:spcPct val="0"/>
          </a:spcAft>
          <a:buClrTx/>
          <a:buSzTx/>
          <a:buFontTx/>
          <a:buNone/>
          <a:tabLst/>
          <a:defRPr kumimoji="0" lang="en-US" sz="86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635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635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S103460616">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4">
            <a:shade val="50000"/>
          </a:schemeClr>
        </a:lnRef>
        <a:fillRef idx="1">
          <a:schemeClr val="accent4"/>
        </a:fillRef>
        <a:effectRef idx="0">
          <a:schemeClr val="accent4"/>
        </a:effectRef>
        <a:fontRef idx="minor">
          <a:schemeClr val="lt1"/>
        </a:fontRef>
      </a:style>
    </a:spDef>
    <a:lnDef>
      <a:spPr/>
      <a:bodyPr/>
      <a:lstStyle/>
      <a:style>
        <a:lnRef idx="1">
          <a:schemeClr val="accent4"/>
        </a:lnRef>
        <a:fillRef idx="0">
          <a:schemeClr val="accent4"/>
        </a:fillRef>
        <a:effectRef idx="0">
          <a:schemeClr val="accent4"/>
        </a:effectRef>
        <a:fontRef idx="minor">
          <a:schemeClr val="tx1"/>
        </a:fontRef>
      </a:style>
    </a:lnDef>
    <a:txDef>
      <a:spPr>
        <a:noFill/>
        <a:ln>
          <a:solidFill>
            <a:schemeClr val="accent4">
              <a:lumMod val="50000"/>
            </a:schemeClr>
          </a:solidFill>
        </a:ln>
      </a:spPr>
      <a:bodyPr wrap="square" rtlCol="0" anchor="ctr" anchorCtr="1">
        <a:spAutoFit/>
      </a:bodyPr>
      <a:lstStyle>
        <a:defPPr>
          <a:defRPr dirty="0"/>
        </a:defPPr>
      </a:lstStyle>
    </a:txDef>
  </a:objectDefaults>
  <a:extraClrSchemeLst/>
  <a:extLst>
    <a:ext uri="{05A4C25C-085E-4340-85A3-A5531E510DB2}">
      <thm15:themeFamily xmlns:thm15="http://schemas.microsoft.com/office/thememl/2012/main" name="Whirligig design template" id="{C20C433A-93F8-478B-AC4D-DD4E52A28B92}" vid="{C901235C-D99E-4DA4-B3B6-5E8DC515C8A8}"/>
    </a:ext>
  </a:extLst>
</a:theme>
</file>

<file path=ppt/theme/theme8.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59160</TotalTime>
  <Words>8226</Words>
  <Application>Microsoft Office PowerPoint</Application>
  <PresentationFormat>On-screen Show (4:3)</PresentationFormat>
  <Paragraphs>967</Paragraphs>
  <Slides>85</Slides>
  <Notes>24</Notes>
  <HiddenSlides>0</HiddenSlides>
  <MMClips>0</MMClips>
  <ScaleCrop>false</ScaleCrop>
  <HeadingPairs>
    <vt:vector size="8" baseType="variant">
      <vt:variant>
        <vt:lpstr>Fonts Used</vt:lpstr>
      </vt:variant>
      <vt:variant>
        <vt:i4>12</vt:i4>
      </vt:variant>
      <vt:variant>
        <vt:lpstr>Theme</vt:lpstr>
      </vt:variant>
      <vt:variant>
        <vt:i4>11</vt:i4>
      </vt:variant>
      <vt:variant>
        <vt:lpstr>Embedded OLE Servers</vt:lpstr>
      </vt:variant>
      <vt:variant>
        <vt:i4>3</vt:i4>
      </vt:variant>
      <vt:variant>
        <vt:lpstr>Slide Titles</vt:lpstr>
      </vt:variant>
      <vt:variant>
        <vt:i4>85</vt:i4>
      </vt:variant>
    </vt:vector>
  </HeadingPairs>
  <TitlesOfParts>
    <vt:vector size="111" baseType="lpstr">
      <vt:lpstr>ＭＳ Ｐゴシック</vt:lpstr>
      <vt:lpstr>Arial</vt:lpstr>
      <vt:lpstr>Arial Narrow</vt:lpstr>
      <vt:lpstr>Calibri</vt:lpstr>
      <vt:lpstr>Century Gothic</vt:lpstr>
      <vt:lpstr>Helvetica</vt:lpstr>
      <vt:lpstr>Lucida Sans Unicode</vt:lpstr>
      <vt:lpstr>Times New Roman</vt:lpstr>
      <vt:lpstr>Tw Cen MT</vt:lpstr>
      <vt:lpstr>Wingdings</vt:lpstr>
      <vt:lpstr>Wingdings 2</vt:lpstr>
      <vt:lpstr>Wingdings 3</vt:lpstr>
      <vt:lpstr>Layers</vt:lpstr>
      <vt:lpstr>Median</vt:lpstr>
      <vt:lpstr>1_Office Theme</vt:lpstr>
      <vt:lpstr>2_Default Design</vt:lpstr>
      <vt:lpstr>1_Default Design</vt:lpstr>
      <vt:lpstr>1_Layers</vt:lpstr>
      <vt:lpstr>TS103460616</vt:lpstr>
      <vt:lpstr>1_Median</vt:lpstr>
      <vt:lpstr>Office Theme</vt:lpstr>
      <vt:lpstr>25_Office Theme</vt:lpstr>
      <vt:lpstr>2_Median</vt:lpstr>
      <vt:lpstr>Image</vt:lpstr>
      <vt:lpstr>Chart</vt:lpstr>
      <vt:lpstr>Graph</vt:lpstr>
      <vt:lpstr>Effective poster presentations for research and design projects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ECE 7373 Advance Topics in Computer Architecture  Multithreading – Simultaneous Multithreading</vt:lpstr>
      <vt:lpstr>Thread</vt:lpstr>
      <vt:lpstr>What is Multithreading? </vt:lpstr>
      <vt:lpstr>Why use Multithreading? </vt:lpstr>
      <vt:lpstr>What Kind of Applications Use Multithreading? </vt:lpstr>
      <vt:lpstr>How does it all work? </vt:lpstr>
      <vt:lpstr>MULTITHREADING: Coarse - Grain Multithreading</vt:lpstr>
      <vt:lpstr>MULTITHREADING: Coarse-Grain </vt:lpstr>
      <vt:lpstr>    MULTITHREADING: Fine - Grain Multithreading    </vt:lpstr>
      <vt:lpstr>MULTITHREADING: Fine-Grain</vt:lpstr>
      <vt:lpstr>Commercial Examples</vt:lpstr>
      <vt:lpstr>Thank you</vt:lpstr>
      <vt:lpstr>Order Proboscidea</vt:lpstr>
      <vt:lpstr>PowerPoint Presentation</vt:lpstr>
      <vt:lpstr>PowerPoint Presentation</vt:lpstr>
      <vt:lpstr>PowerPoint Presentation</vt:lpstr>
      <vt:lpstr>PowerPoint Presentation</vt:lpstr>
      <vt:lpstr>PowerPoint Presentation</vt:lpstr>
      <vt:lpstr>PowerPoint Presentation</vt:lpstr>
      <vt:lpstr>Simultaneous Multithreading: Model</vt:lpstr>
      <vt:lpstr>PowerPoint Presentation</vt:lpstr>
      <vt:lpstr>PowerPoint Presentation</vt:lpstr>
      <vt:lpstr>Practice your presentation at least once or twice.</vt:lpstr>
      <vt:lpstr>PowerPoint Presentation</vt:lpstr>
      <vt:lpstr>IMRaD</vt:lpstr>
      <vt:lpstr>Introduction</vt:lpstr>
      <vt:lpstr>Methodology</vt:lpstr>
      <vt:lpstr>Results</vt:lpstr>
      <vt:lpstr>Discussion</vt:lpstr>
      <vt:lpstr>IMRaD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Houston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cawilson</dc:creator>
  <cp:lastModifiedBy>Wilson, Chad A</cp:lastModifiedBy>
  <cp:revision>271</cp:revision>
  <dcterms:created xsi:type="dcterms:W3CDTF">2004-09-03T20:44:31Z</dcterms:created>
  <dcterms:modified xsi:type="dcterms:W3CDTF">2019-07-17T15:43:21Z</dcterms:modified>
</cp:coreProperties>
</file>